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7" r:id="rId3"/>
    <p:sldId id="277" r:id="rId4"/>
    <p:sldId id="268" r:id="rId5"/>
    <p:sldId id="269" r:id="rId6"/>
    <p:sldId id="274" r:id="rId7"/>
    <p:sldId id="276" r:id="rId8"/>
    <p:sldId id="273" r:id="rId9"/>
    <p:sldId id="279" r:id="rId10"/>
    <p:sldId id="280" r:id="rId11"/>
    <p:sldId id="281" r:id="rId12"/>
    <p:sldId id="282" r:id="rId13"/>
    <p:sldId id="283" r:id="rId14"/>
    <p:sldId id="284" r:id="rId15"/>
    <p:sldId id="271"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0" d="100"/>
          <a:sy n="70" d="100"/>
        </p:scale>
        <p:origin x="5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0385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B1E71-E58A-0C31-F851-BB4EFE648E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3611B-BD46-2123-19D0-78C596E88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2BB2E-0F55-FF5B-26FE-6B2C20E8DF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74F1C0-618F-9416-1914-2750DA663FDB}"/>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762730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B4E29-545E-D3F2-8687-6E7345F45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FAA81-6D89-8003-A56C-8194084821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F351F-A93C-8E79-DB5A-C7BD7F8DF0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3BF502-42D1-DD61-3297-CE1ABF8E52AB}"/>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845854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12087-2124-E85F-7EB3-86BAC5895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31F0AA-B261-ACB7-A9B5-0FF6E49D0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964AFF-BA43-F086-499B-6CBF187317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297CCA-1E43-E864-7655-B0395B90DA8A}"/>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815691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29C6D-A0DE-512C-252F-B647C91C6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F1B79-5FAD-A8C9-E927-B59EF2C18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26E66F-F66F-D1B9-A5DB-F0904144CF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E22A8D-4607-0BDF-52F2-BC13BC5FC925}"/>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879826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41C0F-7C33-CBC5-0AA3-0D35E9D49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A1AF0-A860-E88E-91D2-9A3C6F3A8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530DD-AD9B-4F4F-0211-028EB609EC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B0485A-3DFB-96A8-207C-C89CE31D435D}"/>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773046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324E1-372B-0018-7370-7744E12F6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E9377-FD4F-8D75-43CE-1519F14F7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6B401-D65A-447D-2975-28D7CF2E8D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B18173-FC29-9410-2C57-448E3ADEEA30}"/>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169894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3800D-FA74-3389-7A03-A4B437E0C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0DA4B-A144-1BA4-16B9-06C265142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545F30-86E7-F3A6-6003-B991349258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A30A2-22A4-7163-2996-D6DBE4F07834}"/>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64497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3DA3A-C8F6-F7B3-793B-8A4949DF4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6042C-0002-B2C2-B391-70AF11DB1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EA804-3D68-AEB2-AFB3-7508654D6E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406F78-89EB-A796-7A23-43697B49F6BC}"/>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663611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22504-1B94-DB89-C5F5-07FFE16F01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9C090-8A73-8BB7-F728-7DA076DBA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E622AB-9A94-1216-6796-285491099C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D23EF2-1F10-5122-44F4-46500F78AB25}"/>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987548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CB4DB-7DB4-A8BE-D81C-C399CD1A8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42FD9-EB1C-B2E8-E4F5-98DD3AE50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5D1CB1-3601-9BC5-5CE4-3067674E63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27EFA4-9D97-2FCA-BAF8-3A8DFD131E84}"/>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87056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B45"/>
        </a:solidFill>
        <a:effectLst/>
      </p:bgPr>
    </p:bg>
    <p:spTree>
      <p:nvGrpSpPr>
        <p:cNvPr id="1" name=""/>
        <p:cNvGrpSpPr/>
        <p:nvPr/>
      </p:nvGrpSpPr>
      <p:grpSpPr>
        <a:xfrm>
          <a:off x="0" y="0"/>
          <a:ext cx="0" cy="0"/>
          <a:chOff x="0" y="0"/>
          <a:chExt cx="0" cy="0"/>
        </a:xfrm>
      </p:grpSpPr>
      <p:sp>
        <p:nvSpPr>
          <p:cNvPr id="2" name="Shape 0"/>
          <p:cNvSpPr/>
          <p:nvPr/>
        </p:nvSpPr>
        <p:spPr>
          <a:xfrm>
            <a:off x="8778240" y="-2011680"/>
            <a:ext cx="5943600" cy="5943600"/>
          </a:xfrm>
          <a:prstGeom prst="ellipse">
            <a:avLst/>
          </a:prstGeom>
          <a:solidFill>
            <a:srgbClr val="1B3A5C">
              <a:alpha val="60000"/>
            </a:srgbClr>
          </a:solidFill>
          <a:ln/>
        </p:spPr>
        <p:txBody>
          <a:bodyPr/>
          <a:lstStyle/>
          <a:p>
            <a:endParaRPr lang="en-US"/>
          </a:p>
        </p:txBody>
      </p:sp>
      <p:sp>
        <p:nvSpPr>
          <p:cNvPr id="3" name="Shape 1"/>
          <p:cNvSpPr/>
          <p:nvPr/>
        </p:nvSpPr>
        <p:spPr>
          <a:xfrm>
            <a:off x="-2286000" y="4389120"/>
            <a:ext cx="4572000" cy="4572000"/>
          </a:xfrm>
          <a:prstGeom prst="ellipse">
            <a:avLst/>
          </a:prstGeom>
          <a:solidFill>
            <a:srgbClr val="4A90C4">
              <a:alpha val="18000"/>
            </a:srgbClr>
          </a:solidFill>
          <a:ln/>
        </p:spPr>
        <p:txBody>
          <a:bodyPr/>
          <a:lstStyle/>
          <a:p>
            <a:endParaRPr lang="en-US"/>
          </a:p>
        </p:txBody>
      </p:sp>
      <p:sp>
        <p:nvSpPr>
          <p:cNvPr id="4" name="Text 2"/>
          <p:cNvSpPr/>
          <p:nvPr/>
        </p:nvSpPr>
        <p:spPr>
          <a:xfrm>
            <a:off x="822960" y="2148840"/>
            <a:ext cx="10779568" cy="914400"/>
          </a:xfrm>
          <a:prstGeom prst="rect">
            <a:avLst/>
          </a:prstGeom>
          <a:noFill/>
          <a:ln/>
        </p:spPr>
        <p:txBody>
          <a:bodyPr wrap="square" rtlCol="0" anchor="ctr"/>
          <a:lstStyle/>
          <a:p>
            <a:pPr marL="0" indent="0">
              <a:buNone/>
            </a:pPr>
            <a:r>
              <a:rPr lang="en-US" sz="3600" b="1" dirty="0">
                <a:solidFill>
                  <a:srgbClr val="FFFFFF"/>
                </a:solidFill>
                <a:latin typeface="+mj-lt"/>
                <a:ea typeface="Cambria" pitchFamily="34" charset="-122"/>
                <a:cs typeface="Times New Roman" panose="02020603050405020304" pitchFamily="18" charset="0"/>
              </a:rPr>
              <a:t>CHỦ SỞ HỮU HƯỞNG LỢI CỦA DOANH NGHIỆP</a:t>
            </a:r>
            <a:endParaRPr lang="en-US" sz="3600" dirty="0">
              <a:latin typeface="+mj-lt"/>
            </a:endParaRPr>
          </a:p>
        </p:txBody>
      </p:sp>
      <p:sp>
        <p:nvSpPr>
          <p:cNvPr id="5" name="Text 3"/>
          <p:cNvSpPr/>
          <p:nvPr/>
        </p:nvSpPr>
        <p:spPr>
          <a:xfrm>
            <a:off x="822960" y="3063240"/>
            <a:ext cx="9601200" cy="914400"/>
          </a:xfrm>
          <a:prstGeom prst="rect">
            <a:avLst/>
          </a:prstGeom>
          <a:noFill/>
          <a:ln/>
        </p:spPr>
        <p:txBody>
          <a:bodyPr wrap="square" rtlCol="0" anchor="ctr"/>
          <a:lstStyle/>
          <a:p>
            <a:pPr marL="0" indent="0">
              <a:lnSpc>
                <a:spcPct val="125000"/>
              </a:lnSpc>
              <a:buNone/>
            </a:pPr>
            <a:r>
              <a:rPr lang="en-US" sz="1700" i="1" dirty="0" err="1">
                <a:solidFill>
                  <a:srgbClr val="D9E9F8"/>
                </a:solidFill>
                <a:latin typeface="+mj-lt"/>
                <a:ea typeface="Calibri" pitchFamily="34" charset="-122"/>
                <a:cs typeface="Calibri" pitchFamily="34" charset="-120"/>
              </a:rPr>
              <a:t>Tại</a:t>
            </a:r>
            <a:r>
              <a:rPr lang="en-US" sz="1700" i="1" dirty="0">
                <a:solidFill>
                  <a:srgbClr val="D9E9F8"/>
                </a:solidFill>
                <a:latin typeface="+mj-lt"/>
                <a:ea typeface="Calibri" pitchFamily="34" charset="-122"/>
                <a:cs typeface="Calibri" pitchFamily="34" charset="-120"/>
              </a:rPr>
              <a:t> </a:t>
            </a:r>
            <a:r>
              <a:rPr lang="vi-VN" sz="1700" i="1" dirty="0">
                <a:solidFill>
                  <a:srgbClr val="D9E9F8"/>
                </a:solidFill>
                <a:latin typeface="+mj-lt"/>
                <a:ea typeface="Calibri" pitchFamily="34" charset="-122"/>
                <a:cs typeface="Calibri" pitchFamily="34" charset="-120"/>
              </a:rPr>
              <a:t>Nghị định số 296/2026/NĐ-CP </a:t>
            </a:r>
            <a:endParaRPr lang="en-US" sz="1700" i="1" dirty="0">
              <a:solidFill>
                <a:srgbClr val="D9E9F8"/>
              </a:solidFill>
              <a:latin typeface="+mj-lt"/>
              <a:ea typeface="Calibri" pitchFamily="34" charset="-122"/>
              <a:cs typeface="Calibri" pitchFamily="34" charset="-120"/>
            </a:endParaRPr>
          </a:p>
        </p:txBody>
      </p:sp>
      <p:sp>
        <p:nvSpPr>
          <p:cNvPr id="6" name="Shape 4"/>
          <p:cNvSpPr/>
          <p:nvPr/>
        </p:nvSpPr>
        <p:spPr>
          <a:xfrm>
            <a:off x="1600200" y="3777507"/>
            <a:ext cx="1463040" cy="0"/>
          </a:xfrm>
          <a:prstGeom prst="line">
            <a:avLst/>
          </a:prstGeom>
          <a:noFill/>
          <a:ln w="31750">
            <a:solidFill>
              <a:srgbClr val="4A90C4"/>
            </a:solidFill>
            <a:prstDash val="solid"/>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6" name="Shape 4"/>
          <p:cNvSpPr/>
          <p:nvPr/>
        </p:nvSpPr>
        <p:spPr>
          <a:xfrm>
            <a:off x="550164" y="1126435"/>
            <a:ext cx="11091672" cy="4638261"/>
          </a:xfrm>
          <a:prstGeom prst="roundRect">
            <a:avLst>
              <a:gd name="adj" fmla="val 6316"/>
            </a:avLst>
          </a:prstGeom>
          <a:solidFill>
            <a:srgbClr val="EAF2FB"/>
          </a:solidFill>
          <a:ln/>
        </p:spPr>
        <p:txBody>
          <a:bodyPr/>
          <a:lstStyle/>
          <a:p>
            <a:endParaRPr lang="en-US"/>
          </a:p>
        </p:txBody>
      </p:sp>
      <p:sp>
        <p:nvSpPr>
          <p:cNvPr id="8" name="Text 6"/>
          <p:cNvSpPr/>
          <p:nvPr/>
        </p:nvSpPr>
        <p:spPr>
          <a:xfrm>
            <a:off x="1030224" y="2157255"/>
            <a:ext cx="10131552" cy="2543490"/>
          </a:xfrm>
          <a:prstGeom prst="rect">
            <a:avLst/>
          </a:prstGeom>
          <a:noFill/>
          <a:ln/>
        </p:spPr>
        <p:txBody>
          <a:bodyPr wrap="square" rtlCol="0" anchor="ctr"/>
          <a:lstStyle/>
          <a:p>
            <a:pPr algn="just">
              <a:lnSpc>
                <a:spcPct val="115000"/>
              </a:lnSpc>
            </a:pPr>
            <a:r>
              <a:rPr lang="vi-VN" sz="2400" dirty="0">
                <a:solidFill>
                  <a:srgbClr val="3E5266"/>
                </a:solidFill>
                <a:latin typeface="+mj-lt"/>
                <a:ea typeface="Calibri" pitchFamily="34" charset="-122"/>
                <a:cs typeface="Calibri" pitchFamily="34" charset="-120"/>
              </a:rPr>
              <a:t>Ngày 23/7/2026, Chính phủ đã ban hành </a:t>
            </a:r>
            <a:r>
              <a:rPr lang="vi-VN" sz="2400" b="1" dirty="0">
                <a:solidFill>
                  <a:srgbClr val="3E5266"/>
                </a:solidFill>
                <a:latin typeface="+mj-lt"/>
                <a:ea typeface="Calibri" pitchFamily="34" charset="-122"/>
                <a:cs typeface="Calibri" pitchFamily="34" charset="-120"/>
              </a:rPr>
              <a:t>Nghị định số 296/2026/NĐ-CP </a:t>
            </a:r>
            <a:r>
              <a:rPr lang="vi-VN" sz="2400" dirty="0">
                <a:solidFill>
                  <a:srgbClr val="3E5266"/>
                </a:solidFill>
                <a:latin typeface="+mj-lt"/>
                <a:ea typeface="Calibri" pitchFamily="34" charset="-122"/>
                <a:cs typeface="Calibri" pitchFamily="34" charset="-120"/>
              </a:rPr>
              <a:t>sửa đổi, bổ sung một số điều của Nghị định số 168/2025/NĐ-CP ngày 30/6/2025 của Chính phủ về đăng ký doanh nghiệp </a:t>
            </a:r>
            <a:r>
              <a:rPr lang="en-US" sz="2400" dirty="0" err="1">
                <a:solidFill>
                  <a:srgbClr val="3E5266"/>
                </a:solidFill>
                <a:latin typeface="+mj-lt"/>
                <a:ea typeface="Calibri" pitchFamily="34" charset="-122"/>
                <a:cs typeface="Calibri" pitchFamily="34" charset="-120"/>
              </a:rPr>
              <a:t>trong</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đó</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có</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sửa</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đổi</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bổ</a:t>
            </a:r>
            <a:r>
              <a:rPr lang="en-US" sz="2400" dirty="0">
                <a:solidFill>
                  <a:srgbClr val="3E5266"/>
                </a:solidFill>
                <a:latin typeface="+mj-lt"/>
                <a:ea typeface="Calibri" pitchFamily="34" charset="-122"/>
                <a:cs typeface="Calibri" pitchFamily="34" charset="-120"/>
              </a:rPr>
              <a:t> sung </a:t>
            </a:r>
            <a:r>
              <a:rPr lang="en-US" sz="2400" dirty="0" err="1">
                <a:solidFill>
                  <a:srgbClr val="3E5266"/>
                </a:solidFill>
                <a:latin typeface="+mj-lt"/>
                <a:ea typeface="Calibri" pitchFamily="34" charset="-122"/>
                <a:cs typeface="Calibri" pitchFamily="34" charset="-120"/>
              </a:rPr>
              <a:t>quy</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định</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về</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chủ</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sở</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hữu</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hưởng</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lợi</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của</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doanh</a:t>
            </a:r>
            <a:r>
              <a:rPr lang="en-US" sz="2400" dirty="0">
                <a:solidFill>
                  <a:srgbClr val="3E5266"/>
                </a:solidFill>
                <a:latin typeface="+mj-lt"/>
                <a:ea typeface="Calibri" pitchFamily="34" charset="-122"/>
                <a:cs typeface="Calibri" pitchFamily="34" charset="-120"/>
              </a:rPr>
              <a:t> </a:t>
            </a:r>
            <a:r>
              <a:rPr lang="en-US" sz="2400" dirty="0" err="1">
                <a:solidFill>
                  <a:srgbClr val="3E5266"/>
                </a:solidFill>
                <a:latin typeface="+mj-lt"/>
                <a:ea typeface="Calibri" pitchFamily="34" charset="-122"/>
                <a:cs typeface="Calibri" pitchFamily="34" charset="-120"/>
              </a:rPr>
              <a:t>nghiệp</a:t>
            </a:r>
            <a:r>
              <a:rPr lang="en-US" sz="2400" dirty="0">
                <a:solidFill>
                  <a:srgbClr val="3E5266"/>
                </a:solidFill>
                <a:latin typeface="+mj-lt"/>
                <a:ea typeface="Calibri" pitchFamily="34" charset="-122"/>
                <a:cs typeface="Calibri" pitchFamily="34" charset="-120"/>
              </a:rPr>
              <a:t> </a:t>
            </a:r>
            <a:r>
              <a:rPr lang="vi-VN" sz="2400" dirty="0">
                <a:solidFill>
                  <a:srgbClr val="3E5266"/>
                </a:solidFill>
                <a:latin typeface="+mj-lt"/>
                <a:ea typeface="Calibri" pitchFamily="34" charset="-122"/>
                <a:cs typeface="Calibri" pitchFamily="34" charset="-120"/>
              </a:rPr>
              <a:t>nhằm thực hiện Kế hoạch hành động quốc gia của Chính phủ Việt Nam về trao đổi thông tin theo yêu cầu vì mục đích thuế ban hành kèm theo Quyết định số 948/QĐ-TTg ngày 27/05/2026 của Thủ tướng Chính phủ</a:t>
            </a:r>
            <a:endParaRPr lang="en-US" sz="2400" dirty="0">
              <a:solidFill>
                <a:srgbClr val="3E5266"/>
              </a:solidFill>
              <a:latin typeface="+mj-lt"/>
              <a:ea typeface="Calibri" pitchFamily="34" charset="-122"/>
              <a:cs typeface="Calibri" pitchFamily="34" charset="-120"/>
            </a:endParaRPr>
          </a:p>
        </p:txBody>
      </p:sp>
      <p:sp>
        <p:nvSpPr>
          <p:cNvPr id="16" name="Text 14"/>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CBAE1-4447-2FE7-26F6-5ABA861B1CB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11F7116-03A0-957F-75E4-5F905107E785}"/>
              </a:ext>
            </a:extLst>
          </p:cNvPr>
          <p:cNvSpPr/>
          <p:nvPr/>
        </p:nvSpPr>
        <p:spPr>
          <a:xfrm>
            <a:off x="548640" y="713232"/>
            <a:ext cx="11091672" cy="685800"/>
          </a:xfrm>
          <a:prstGeom prst="rect">
            <a:avLst/>
          </a:prstGeom>
          <a:noFill/>
          <a:ln/>
        </p:spPr>
        <p:txBody>
          <a:bodyPr wrap="square" rtlCol="0" anchor="ctr"/>
          <a:lstStyle/>
          <a:p>
            <a:pPr marL="0" indent="0">
              <a:buNone/>
            </a:pPr>
            <a:r>
              <a:rPr lang="en-US" sz="3000" b="1" dirty="0">
                <a:solidFill>
                  <a:srgbClr val="1B3A5C"/>
                </a:solidFill>
                <a:ea typeface="Cambria" pitchFamily="34" charset="-122"/>
                <a:cs typeface="Times New Roman" panose="02020603050405020304" pitchFamily="18" charset="0"/>
              </a:rPr>
              <a:t>Điều 17 - Tiêu chí xác định CSHHL</a:t>
            </a:r>
            <a:endParaRPr lang="en-US" sz="3000" dirty="0"/>
          </a:p>
        </p:txBody>
      </p:sp>
      <p:sp>
        <p:nvSpPr>
          <p:cNvPr id="4" name="Shape 2">
            <a:extLst>
              <a:ext uri="{FF2B5EF4-FFF2-40B4-BE49-F238E27FC236}">
                <a16:creationId xmlns:a16="http://schemas.microsoft.com/office/drawing/2014/main" id="{53449F16-8F3B-65EA-D090-94E87F95AA76}"/>
              </a:ext>
            </a:extLst>
          </p:cNvPr>
          <p:cNvSpPr/>
          <p:nvPr/>
        </p:nvSpPr>
        <p:spPr>
          <a:xfrm>
            <a:off x="548640" y="1691640"/>
            <a:ext cx="11091672" cy="777240"/>
          </a:xfrm>
          <a:prstGeom prst="roundRect">
            <a:avLst>
              <a:gd name="adj" fmla="val 9412"/>
            </a:avLst>
          </a:prstGeom>
          <a:solidFill>
            <a:srgbClr val="1B3A5C"/>
          </a:solidFill>
          <a:ln/>
        </p:spPr>
        <p:txBody>
          <a:bodyPr/>
          <a:lstStyle/>
          <a:p>
            <a:endParaRPr lang="en-US"/>
          </a:p>
        </p:txBody>
      </p:sp>
      <p:sp>
        <p:nvSpPr>
          <p:cNvPr id="5" name="Text 3">
            <a:extLst>
              <a:ext uri="{FF2B5EF4-FFF2-40B4-BE49-F238E27FC236}">
                <a16:creationId xmlns:a16="http://schemas.microsoft.com/office/drawing/2014/main" id="{E3675646-2C4E-8772-5157-3131D2CC702C}"/>
              </a:ext>
            </a:extLst>
          </p:cNvPr>
          <p:cNvSpPr/>
          <p:nvPr/>
        </p:nvSpPr>
        <p:spPr>
          <a:xfrm>
            <a:off x="548641" y="1691640"/>
            <a:ext cx="11091672" cy="777240"/>
          </a:xfrm>
          <a:prstGeom prst="rect">
            <a:avLst/>
          </a:prstGeom>
          <a:noFill/>
          <a:ln/>
        </p:spPr>
        <p:txBody>
          <a:bodyPr wrap="square" rtlCol="0" anchor="ctr"/>
          <a:lstStyle/>
          <a:p>
            <a:pPr>
              <a:lnSpc>
                <a:spcPct val="115000"/>
              </a:lnSpc>
            </a:pPr>
            <a:r>
              <a:rPr lang="en-US" sz="1350" b="1" dirty="0">
                <a:solidFill>
                  <a:srgbClr val="FFFFFF"/>
                </a:solidFill>
                <a:ea typeface="Calibri" pitchFamily="34" charset="-122"/>
                <a:cs typeface="Calibri" pitchFamily="34" charset="-120"/>
              </a:rPr>
              <a:t>Cá nhân trực tiếp/</a:t>
            </a:r>
            <a:r>
              <a:rPr lang="en-US" sz="1350" b="1" dirty="0" err="1">
                <a:solidFill>
                  <a:srgbClr val="FFFFFF"/>
                </a:solidFill>
                <a:ea typeface="Calibri" pitchFamily="34" charset="-122"/>
                <a:cs typeface="Calibri" pitchFamily="34" charset="-120"/>
              </a:rPr>
              <a:t>gián</a:t>
            </a:r>
            <a:r>
              <a:rPr lang="en-US" sz="1350" b="1" dirty="0">
                <a:solidFill>
                  <a:srgbClr val="FFFFFF"/>
                </a:solidFill>
                <a:ea typeface="Calibri" pitchFamily="34" charset="-122"/>
                <a:cs typeface="Calibri" pitchFamily="34" charset="-120"/>
              </a:rPr>
              <a:t> </a:t>
            </a:r>
            <a:r>
              <a:rPr lang="en-US" sz="1350" b="1" dirty="0" err="1">
                <a:solidFill>
                  <a:srgbClr val="FFFFFF"/>
                </a:solidFill>
                <a:ea typeface="Calibri" pitchFamily="34" charset="-122"/>
                <a:cs typeface="Calibri" pitchFamily="34" charset="-120"/>
              </a:rPr>
              <a:t>tiếp</a:t>
            </a:r>
            <a:r>
              <a:rPr lang="en-US" sz="1350" b="1" dirty="0">
                <a:solidFill>
                  <a:srgbClr val="FFFFFF"/>
                </a:solidFill>
                <a:ea typeface="Calibri" pitchFamily="34" charset="-122"/>
                <a:cs typeface="Calibri" pitchFamily="34" charset="-120"/>
              </a:rPr>
              <a:t>/</a:t>
            </a:r>
            <a:r>
              <a:rPr lang="en-US" sz="1350" b="1" dirty="0" err="1">
                <a:solidFill>
                  <a:srgbClr val="FFFFFF"/>
                </a:solidFill>
                <a:ea typeface="Calibri" pitchFamily="34" charset="-122"/>
                <a:cs typeface="Calibri" pitchFamily="34" charset="-120"/>
              </a:rPr>
              <a:t>vừa</a:t>
            </a:r>
            <a:r>
              <a:rPr lang="en-US" sz="1350" b="1" dirty="0">
                <a:solidFill>
                  <a:srgbClr val="FFFFFF"/>
                </a:solidFill>
                <a:ea typeface="Calibri" pitchFamily="34" charset="-122"/>
                <a:cs typeface="Calibri" pitchFamily="34" charset="-120"/>
              </a:rPr>
              <a:t> </a:t>
            </a:r>
            <a:r>
              <a:rPr lang="en-US" sz="1350" b="1" dirty="0" err="1">
                <a:solidFill>
                  <a:srgbClr val="FFFFFF"/>
                </a:solidFill>
                <a:ea typeface="Calibri" pitchFamily="34" charset="-122"/>
                <a:cs typeface="Calibri" pitchFamily="34" charset="-120"/>
              </a:rPr>
              <a:t>trực</a:t>
            </a:r>
            <a:r>
              <a:rPr lang="en-US" sz="1350" b="1" dirty="0">
                <a:solidFill>
                  <a:srgbClr val="FFFFFF"/>
                </a:solidFill>
                <a:ea typeface="Calibri" pitchFamily="34" charset="-122"/>
                <a:cs typeface="Calibri" pitchFamily="34" charset="-120"/>
              </a:rPr>
              <a:t> </a:t>
            </a:r>
            <a:r>
              <a:rPr lang="en-US" sz="1350" b="1" dirty="0" err="1">
                <a:solidFill>
                  <a:srgbClr val="FFFFFF"/>
                </a:solidFill>
                <a:ea typeface="Calibri" pitchFamily="34" charset="-122"/>
                <a:cs typeface="Calibri" pitchFamily="34" charset="-120"/>
              </a:rPr>
              <a:t>tiếp</a:t>
            </a:r>
            <a:r>
              <a:rPr lang="en-US" sz="1350" b="1" dirty="0">
                <a:solidFill>
                  <a:srgbClr val="FFFFFF"/>
                </a:solidFill>
                <a:ea typeface="Calibri" pitchFamily="34" charset="-122"/>
                <a:cs typeface="Calibri" pitchFamily="34" charset="-120"/>
              </a:rPr>
              <a:t> </a:t>
            </a:r>
            <a:r>
              <a:rPr lang="en-US" sz="1350" b="1" dirty="0" err="1">
                <a:solidFill>
                  <a:srgbClr val="FFFFFF"/>
                </a:solidFill>
                <a:ea typeface="Calibri" pitchFamily="34" charset="-122"/>
                <a:cs typeface="Calibri" pitchFamily="34" charset="-120"/>
              </a:rPr>
              <a:t>và</a:t>
            </a:r>
            <a:r>
              <a:rPr lang="en-US" sz="1350" b="1" dirty="0">
                <a:solidFill>
                  <a:srgbClr val="FFFFFF"/>
                </a:solidFill>
                <a:ea typeface="Calibri" pitchFamily="34" charset="-122"/>
                <a:cs typeface="Calibri" pitchFamily="34" charset="-120"/>
              </a:rPr>
              <a:t> </a:t>
            </a:r>
            <a:r>
              <a:rPr lang="en-US" sz="1350" b="1" dirty="0" err="1">
                <a:solidFill>
                  <a:srgbClr val="FFFFFF"/>
                </a:solidFill>
                <a:ea typeface="Calibri" pitchFamily="34" charset="-122"/>
                <a:cs typeface="Calibri" pitchFamily="34" charset="-120"/>
              </a:rPr>
              <a:t>gián</a:t>
            </a:r>
            <a:r>
              <a:rPr lang="en-US" sz="1350" b="1" dirty="0">
                <a:solidFill>
                  <a:srgbClr val="FFFFFF"/>
                </a:solidFill>
                <a:ea typeface="Calibri" pitchFamily="34" charset="-122"/>
                <a:cs typeface="Calibri" pitchFamily="34" charset="-120"/>
              </a:rPr>
              <a:t> </a:t>
            </a:r>
            <a:r>
              <a:rPr lang="en-US" sz="1350" b="1" dirty="0" err="1">
                <a:solidFill>
                  <a:srgbClr val="FFFFFF"/>
                </a:solidFill>
                <a:ea typeface="Calibri" pitchFamily="34" charset="-122"/>
                <a:cs typeface="Calibri" pitchFamily="34" charset="-120"/>
              </a:rPr>
              <a:t>tiếp</a:t>
            </a:r>
            <a:r>
              <a:rPr lang="en-US" sz="1350" b="1" dirty="0">
                <a:solidFill>
                  <a:srgbClr val="FFFFFF"/>
                </a:solidFill>
                <a:ea typeface="Calibri" pitchFamily="34" charset="-122"/>
                <a:cs typeface="Calibri" pitchFamily="34" charset="-120"/>
              </a:rPr>
              <a:t> sở hữu ≥ 25% vốn điều lệ hoặc ≥ 25% tổng số cổ phần có quyền biểu quyết của doanh nghiệp</a:t>
            </a:r>
            <a:endParaRPr lang="en-US" sz="1350" dirty="0"/>
          </a:p>
        </p:txBody>
      </p:sp>
      <p:sp>
        <p:nvSpPr>
          <p:cNvPr id="6" name="Shape 4">
            <a:extLst>
              <a:ext uri="{FF2B5EF4-FFF2-40B4-BE49-F238E27FC236}">
                <a16:creationId xmlns:a16="http://schemas.microsoft.com/office/drawing/2014/main" id="{E5DC4954-641A-B8F7-ABB0-1F99D24C0086}"/>
              </a:ext>
            </a:extLst>
          </p:cNvPr>
          <p:cNvSpPr/>
          <p:nvPr/>
        </p:nvSpPr>
        <p:spPr>
          <a:xfrm>
            <a:off x="548640" y="2697480"/>
            <a:ext cx="11091672" cy="868680"/>
          </a:xfrm>
          <a:prstGeom prst="roundRect">
            <a:avLst>
              <a:gd name="adj" fmla="val 6316"/>
            </a:avLst>
          </a:prstGeom>
          <a:solidFill>
            <a:srgbClr val="EAF2FB"/>
          </a:solidFill>
          <a:ln/>
        </p:spPr>
        <p:txBody>
          <a:bodyPr/>
          <a:lstStyle/>
          <a:p>
            <a:endParaRPr lang="en-US"/>
          </a:p>
        </p:txBody>
      </p:sp>
      <p:sp>
        <p:nvSpPr>
          <p:cNvPr id="7" name="Shape 5">
            <a:extLst>
              <a:ext uri="{FF2B5EF4-FFF2-40B4-BE49-F238E27FC236}">
                <a16:creationId xmlns:a16="http://schemas.microsoft.com/office/drawing/2014/main" id="{9BF4A4D9-A411-7216-7771-2A006EE01F70}"/>
              </a:ext>
            </a:extLst>
          </p:cNvPr>
          <p:cNvSpPr/>
          <p:nvPr/>
        </p:nvSpPr>
        <p:spPr>
          <a:xfrm>
            <a:off x="804672" y="3040380"/>
            <a:ext cx="182880" cy="182880"/>
          </a:xfrm>
          <a:prstGeom prst="ellipse">
            <a:avLst/>
          </a:prstGeom>
          <a:solidFill>
            <a:srgbClr val="4A90C4"/>
          </a:solidFill>
          <a:ln/>
        </p:spPr>
        <p:txBody>
          <a:bodyPr/>
          <a:lstStyle/>
          <a:p>
            <a:endParaRPr lang="en-US"/>
          </a:p>
        </p:txBody>
      </p:sp>
      <p:sp>
        <p:nvSpPr>
          <p:cNvPr id="8" name="Text 6">
            <a:extLst>
              <a:ext uri="{FF2B5EF4-FFF2-40B4-BE49-F238E27FC236}">
                <a16:creationId xmlns:a16="http://schemas.microsoft.com/office/drawing/2014/main" id="{F258A295-C5C1-C6A3-1268-D991BAC08F1D}"/>
              </a:ext>
            </a:extLst>
          </p:cNvPr>
          <p:cNvSpPr/>
          <p:nvPr/>
        </p:nvSpPr>
        <p:spPr>
          <a:xfrm>
            <a:off x="1188720" y="2770632"/>
            <a:ext cx="10131552" cy="731520"/>
          </a:xfrm>
          <a:prstGeom prst="rect">
            <a:avLst/>
          </a:prstGeom>
          <a:noFill/>
          <a:ln/>
        </p:spPr>
        <p:txBody>
          <a:bodyPr wrap="square" rtlCol="0" anchor="ctr"/>
          <a:lstStyle/>
          <a:p>
            <a:pPr marL="0" indent="0">
              <a:lnSpc>
                <a:spcPct val="115000"/>
              </a:lnSpc>
              <a:buNone/>
            </a:pPr>
            <a:r>
              <a:rPr lang="en-US" sz="1200" dirty="0">
                <a:solidFill>
                  <a:srgbClr val="3E5266"/>
                </a:solidFill>
                <a:latin typeface="+mj-lt"/>
                <a:ea typeface="Calibri" pitchFamily="34" charset="-122"/>
                <a:cs typeface="Calibri" pitchFamily="34" charset="-120"/>
              </a:rPr>
              <a:t>Sở hữu gián tiếp: cá nhân sở hữu ≥25% vốn điều lệ hoặc ≥25% cổ phần biểu quyết thông qua tổ chức hoặc thỏa thuận pháp lý khác.</a:t>
            </a:r>
            <a:endParaRPr lang="en-US" sz="1200" dirty="0">
              <a:latin typeface="+mj-lt"/>
            </a:endParaRPr>
          </a:p>
        </p:txBody>
      </p:sp>
      <p:sp>
        <p:nvSpPr>
          <p:cNvPr id="9" name="Shape 7">
            <a:extLst>
              <a:ext uri="{FF2B5EF4-FFF2-40B4-BE49-F238E27FC236}">
                <a16:creationId xmlns:a16="http://schemas.microsoft.com/office/drawing/2014/main" id="{A4CCA88A-467B-F9F2-A8BB-C3AA79BC225C}"/>
              </a:ext>
            </a:extLst>
          </p:cNvPr>
          <p:cNvSpPr/>
          <p:nvPr/>
        </p:nvSpPr>
        <p:spPr>
          <a:xfrm>
            <a:off x="548640" y="3703320"/>
            <a:ext cx="11091672" cy="868680"/>
          </a:xfrm>
          <a:prstGeom prst="roundRect">
            <a:avLst>
              <a:gd name="adj" fmla="val 6316"/>
            </a:avLst>
          </a:prstGeom>
          <a:solidFill>
            <a:srgbClr val="EAF2FB"/>
          </a:solidFill>
          <a:ln/>
        </p:spPr>
        <p:txBody>
          <a:bodyPr/>
          <a:lstStyle/>
          <a:p>
            <a:endParaRPr lang="en-US"/>
          </a:p>
        </p:txBody>
      </p:sp>
      <p:sp>
        <p:nvSpPr>
          <p:cNvPr id="10" name="Shape 8">
            <a:extLst>
              <a:ext uri="{FF2B5EF4-FFF2-40B4-BE49-F238E27FC236}">
                <a16:creationId xmlns:a16="http://schemas.microsoft.com/office/drawing/2014/main" id="{ABAA55B7-7DE6-36E3-4A92-4EC30AF886DD}"/>
              </a:ext>
            </a:extLst>
          </p:cNvPr>
          <p:cNvSpPr/>
          <p:nvPr/>
        </p:nvSpPr>
        <p:spPr>
          <a:xfrm>
            <a:off x="804672" y="4046220"/>
            <a:ext cx="182880" cy="182880"/>
          </a:xfrm>
          <a:prstGeom prst="ellipse">
            <a:avLst/>
          </a:prstGeom>
          <a:solidFill>
            <a:srgbClr val="4A90C4"/>
          </a:solidFill>
          <a:ln/>
        </p:spPr>
        <p:txBody>
          <a:bodyPr/>
          <a:lstStyle/>
          <a:p>
            <a:endParaRPr lang="en-US"/>
          </a:p>
        </p:txBody>
      </p:sp>
      <p:sp>
        <p:nvSpPr>
          <p:cNvPr id="11" name="Text 9">
            <a:extLst>
              <a:ext uri="{FF2B5EF4-FFF2-40B4-BE49-F238E27FC236}">
                <a16:creationId xmlns:a16="http://schemas.microsoft.com/office/drawing/2014/main" id="{84A5813B-3A66-59BB-3ADD-94EA74635B9E}"/>
              </a:ext>
            </a:extLst>
          </p:cNvPr>
          <p:cNvSpPr/>
          <p:nvPr/>
        </p:nvSpPr>
        <p:spPr>
          <a:xfrm>
            <a:off x="1188720" y="3776472"/>
            <a:ext cx="10131552" cy="731520"/>
          </a:xfrm>
          <a:prstGeom prst="rect">
            <a:avLst/>
          </a:prstGeom>
          <a:noFill/>
          <a:ln/>
        </p:spPr>
        <p:txBody>
          <a:bodyPr wrap="square" rtlCol="0" anchor="ctr"/>
          <a:lstStyle/>
          <a:p>
            <a:pPr marL="0" indent="0">
              <a:lnSpc>
                <a:spcPct val="115000"/>
              </a:lnSpc>
              <a:buNone/>
            </a:pPr>
            <a:r>
              <a:rPr lang="en-US" sz="1200" dirty="0">
                <a:solidFill>
                  <a:srgbClr val="3E5266"/>
                </a:solidFill>
                <a:ea typeface="Calibri" pitchFamily="34" charset="-122"/>
                <a:cs typeface="Calibri" pitchFamily="34" charset="-120"/>
              </a:rPr>
              <a:t>Nhóm cá nhân có quan hệ gia đình hoặc hợp đồng, cùng sở hữu trực tiếp/gián tiếp ≥25% vốn điều lệ hoặc cổ phần biểu quyết, được xác định là CSHHL của doanh nghiệp.</a:t>
            </a:r>
            <a:endParaRPr lang="en-US" sz="1200" dirty="0"/>
          </a:p>
        </p:txBody>
      </p:sp>
      <p:sp>
        <p:nvSpPr>
          <p:cNvPr id="12" name="Shape 10">
            <a:extLst>
              <a:ext uri="{FF2B5EF4-FFF2-40B4-BE49-F238E27FC236}">
                <a16:creationId xmlns:a16="http://schemas.microsoft.com/office/drawing/2014/main" id="{5AAA8638-10EA-9816-1710-2EF0813EAF54}"/>
              </a:ext>
            </a:extLst>
          </p:cNvPr>
          <p:cNvSpPr/>
          <p:nvPr/>
        </p:nvSpPr>
        <p:spPr>
          <a:xfrm>
            <a:off x="548640" y="4709160"/>
            <a:ext cx="11091672" cy="868680"/>
          </a:xfrm>
          <a:prstGeom prst="roundRect">
            <a:avLst>
              <a:gd name="adj" fmla="val 6316"/>
            </a:avLst>
          </a:prstGeom>
          <a:solidFill>
            <a:srgbClr val="EAF2FB"/>
          </a:solidFill>
          <a:ln/>
        </p:spPr>
        <p:txBody>
          <a:bodyPr/>
          <a:lstStyle/>
          <a:p>
            <a:endParaRPr lang="en-US"/>
          </a:p>
        </p:txBody>
      </p:sp>
      <p:sp>
        <p:nvSpPr>
          <p:cNvPr id="13" name="Shape 11">
            <a:extLst>
              <a:ext uri="{FF2B5EF4-FFF2-40B4-BE49-F238E27FC236}">
                <a16:creationId xmlns:a16="http://schemas.microsoft.com/office/drawing/2014/main" id="{539D8112-75BB-8666-7AB9-13B92A971C96}"/>
              </a:ext>
            </a:extLst>
          </p:cNvPr>
          <p:cNvSpPr/>
          <p:nvPr/>
        </p:nvSpPr>
        <p:spPr>
          <a:xfrm>
            <a:off x="804672" y="5052060"/>
            <a:ext cx="182880" cy="182880"/>
          </a:xfrm>
          <a:prstGeom prst="ellipse">
            <a:avLst/>
          </a:prstGeom>
          <a:solidFill>
            <a:srgbClr val="4A90C4"/>
          </a:solidFill>
          <a:ln/>
        </p:spPr>
        <p:txBody>
          <a:bodyPr/>
          <a:lstStyle/>
          <a:p>
            <a:endParaRPr lang="en-US"/>
          </a:p>
        </p:txBody>
      </p:sp>
      <p:sp>
        <p:nvSpPr>
          <p:cNvPr id="14" name="Text 12">
            <a:extLst>
              <a:ext uri="{FF2B5EF4-FFF2-40B4-BE49-F238E27FC236}">
                <a16:creationId xmlns:a16="http://schemas.microsoft.com/office/drawing/2014/main" id="{E0929614-F42C-B089-3C50-6E36B6117C7C}"/>
              </a:ext>
            </a:extLst>
          </p:cNvPr>
          <p:cNvSpPr/>
          <p:nvPr/>
        </p:nvSpPr>
        <p:spPr>
          <a:xfrm>
            <a:off x="1188720" y="4782312"/>
            <a:ext cx="10131552" cy="731520"/>
          </a:xfrm>
          <a:prstGeom prst="rect">
            <a:avLst/>
          </a:prstGeom>
          <a:noFill/>
          <a:ln/>
        </p:spPr>
        <p:txBody>
          <a:bodyPr wrap="square" rtlCol="0" anchor="ctr"/>
          <a:lstStyle/>
          <a:p>
            <a:pPr marL="0" indent="0">
              <a:lnSpc>
                <a:spcPct val="115000"/>
              </a:lnSpc>
              <a:buNone/>
            </a:pPr>
            <a:r>
              <a:rPr lang="en-US" sz="1200" dirty="0">
                <a:solidFill>
                  <a:srgbClr val="3E5266"/>
                </a:solidFill>
                <a:ea typeface="Calibri" pitchFamily="34" charset="-122"/>
                <a:cs typeface="Calibri" pitchFamily="34" charset="-120"/>
              </a:rPr>
              <a:t>Đối với công ty hợp danh: tất cả thành viên hợp danh là CSHHL, không phụ thuộc tỷ lệ góp vốn hay quyền biểu quyết.</a:t>
            </a:r>
            <a:endParaRPr lang="en-US" sz="1200" dirty="0"/>
          </a:p>
        </p:txBody>
      </p:sp>
      <p:sp>
        <p:nvSpPr>
          <p:cNvPr id="16" name="Text 14">
            <a:extLst>
              <a:ext uri="{FF2B5EF4-FFF2-40B4-BE49-F238E27FC236}">
                <a16:creationId xmlns:a16="http://schemas.microsoft.com/office/drawing/2014/main" id="{C1E0CE61-9279-7B82-7A42-E5E0752B5241}"/>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12</a:t>
            </a:r>
            <a:endParaRPr lang="en-US" sz="900" dirty="0"/>
          </a:p>
        </p:txBody>
      </p:sp>
      <p:sp>
        <p:nvSpPr>
          <p:cNvPr id="18" name="Text 0">
            <a:extLst>
              <a:ext uri="{FF2B5EF4-FFF2-40B4-BE49-F238E27FC236}">
                <a16:creationId xmlns:a16="http://schemas.microsoft.com/office/drawing/2014/main" id="{D54CF79F-2FCE-A5AD-B8D3-6D40FEA12794}"/>
              </a:ext>
            </a:extLst>
          </p:cNvPr>
          <p:cNvSpPr/>
          <p:nvPr/>
        </p:nvSpPr>
        <p:spPr>
          <a:xfrm>
            <a:off x="548640" y="411480"/>
            <a:ext cx="9960334" cy="320040"/>
          </a:xfrm>
          <a:prstGeom prst="rect">
            <a:avLst/>
          </a:prstGeom>
          <a:noFill/>
          <a:ln/>
        </p:spPr>
        <p:txBody>
          <a:bodyPr wrap="square" rtlCol="0" anchor="ctr"/>
          <a:lstStyle/>
          <a:p>
            <a:pPr marL="0" indent="0" algn="ctr">
              <a:buNone/>
            </a:pPr>
            <a:r>
              <a:rPr lang="en-US" sz="1600" b="1" kern="0" spc="150" dirty="0">
                <a:solidFill>
                  <a:srgbClr val="4A90C4"/>
                </a:solidFill>
                <a:ea typeface="Calibri" pitchFamily="34" charset="-122"/>
                <a:cs typeface="Calibri" pitchFamily="34" charset="-120"/>
              </a:rPr>
              <a:t>Quy </a:t>
            </a:r>
            <a:r>
              <a:rPr lang="en-US" sz="1600" b="1" kern="0" spc="150" dirty="0" err="1">
                <a:solidFill>
                  <a:srgbClr val="4A90C4"/>
                </a:solidFill>
                <a:ea typeface="Calibri" pitchFamily="34" charset="-122"/>
                <a:cs typeface="Calibri" pitchFamily="34" charset="-120"/>
              </a:rPr>
              <a:t>định</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chủ</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sở</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hữu</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hưởng</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lợi</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của</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doanh</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nghiệp</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tại</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Nghị</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định</a:t>
            </a:r>
            <a:r>
              <a:rPr lang="en-US" sz="1600" b="1" kern="0" spc="150" dirty="0">
                <a:solidFill>
                  <a:srgbClr val="4A90C4"/>
                </a:solidFill>
                <a:ea typeface="Calibri" pitchFamily="34" charset="-122"/>
                <a:cs typeface="Calibri" pitchFamily="34" charset="-120"/>
              </a:rPr>
              <a:t> </a:t>
            </a:r>
            <a:r>
              <a:rPr lang="en-US" sz="1600" b="1" kern="0" spc="150" dirty="0" err="1">
                <a:solidFill>
                  <a:srgbClr val="4A90C4"/>
                </a:solidFill>
                <a:ea typeface="Calibri" pitchFamily="34" charset="-122"/>
                <a:cs typeface="Calibri" pitchFamily="34" charset="-120"/>
              </a:rPr>
              <a:t>số</a:t>
            </a:r>
            <a:r>
              <a:rPr lang="en-US" sz="1600" b="1" kern="0" spc="150" dirty="0">
                <a:solidFill>
                  <a:srgbClr val="4A90C4"/>
                </a:solidFill>
                <a:ea typeface="Calibri" pitchFamily="34" charset="-122"/>
                <a:cs typeface="Calibri" pitchFamily="34" charset="-120"/>
              </a:rPr>
              <a:t> 296/2026/NĐ-CP</a:t>
            </a:r>
            <a:endParaRPr lang="en-US" sz="1600" dirty="0"/>
          </a:p>
        </p:txBody>
      </p:sp>
      <p:sp>
        <p:nvSpPr>
          <p:cNvPr id="15" name="Text 2">
            <a:extLst>
              <a:ext uri="{FF2B5EF4-FFF2-40B4-BE49-F238E27FC236}">
                <a16:creationId xmlns:a16="http://schemas.microsoft.com/office/drawing/2014/main" id="{9DBA9097-04D6-2EFF-D7FE-84B49D0DB148}"/>
              </a:ext>
            </a:extLst>
          </p:cNvPr>
          <p:cNvSpPr/>
          <p:nvPr/>
        </p:nvSpPr>
        <p:spPr>
          <a:xfrm>
            <a:off x="548640" y="1320314"/>
            <a:ext cx="11091672" cy="365760"/>
          </a:xfrm>
          <a:prstGeom prst="rect">
            <a:avLst/>
          </a:prstGeom>
          <a:noFill/>
          <a:ln/>
        </p:spPr>
        <p:txBody>
          <a:bodyPr wrap="square" rtlCol="0" anchor="ctr"/>
          <a:lstStyle/>
          <a:p>
            <a:pPr marL="0" indent="0">
              <a:buNone/>
            </a:pPr>
            <a:r>
              <a:rPr lang="en-US" sz="1500" b="1" dirty="0" err="1">
                <a:solidFill>
                  <a:srgbClr val="1B3A5C"/>
                </a:solidFill>
                <a:ea typeface="Cambria" pitchFamily="34" charset="-122"/>
                <a:cs typeface="Times New Roman" panose="02020603050405020304" pitchFamily="18" charset="0"/>
              </a:rPr>
              <a:t>Khoản</a:t>
            </a:r>
            <a:r>
              <a:rPr lang="en-US" sz="1500" b="1" dirty="0">
                <a:solidFill>
                  <a:srgbClr val="1B3A5C"/>
                </a:solidFill>
                <a:ea typeface="Cambria" pitchFamily="34" charset="-122"/>
                <a:cs typeface="Times New Roman" panose="02020603050405020304" pitchFamily="18" charset="0"/>
              </a:rPr>
              <a:t> 1 - Xác định qua </a:t>
            </a:r>
            <a:r>
              <a:rPr lang="en-US" sz="1500" b="1" dirty="0" err="1">
                <a:solidFill>
                  <a:srgbClr val="1B3A5C"/>
                </a:solidFill>
                <a:ea typeface="Cambria" pitchFamily="34" charset="-122"/>
                <a:cs typeface="Times New Roman" panose="02020603050405020304" pitchFamily="18" charset="0"/>
              </a:rPr>
              <a:t>tỷ</a:t>
            </a:r>
            <a:r>
              <a:rPr lang="en-US" sz="1500" b="1" dirty="0">
                <a:solidFill>
                  <a:srgbClr val="1B3A5C"/>
                </a:solidFill>
                <a:ea typeface="Cambria" pitchFamily="34" charset="-122"/>
                <a:cs typeface="Times New Roman" panose="02020603050405020304" pitchFamily="18" charset="0"/>
              </a:rPr>
              <a:t> </a:t>
            </a:r>
            <a:r>
              <a:rPr lang="en-US" sz="1500" b="1" dirty="0" err="1">
                <a:solidFill>
                  <a:srgbClr val="1B3A5C"/>
                </a:solidFill>
                <a:ea typeface="Cambria" pitchFamily="34" charset="-122"/>
                <a:cs typeface="Times New Roman" panose="02020603050405020304" pitchFamily="18" charset="0"/>
              </a:rPr>
              <a:t>lệ</a:t>
            </a:r>
            <a:r>
              <a:rPr lang="en-US" sz="1500" b="1" dirty="0">
                <a:solidFill>
                  <a:srgbClr val="1B3A5C"/>
                </a:solidFill>
                <a:ea typeface="Cambria" pitchFamily="34" charset="-122"/>
                <a:cs typeface="Times New Roman" panose="02020603050405020304" pitchFamily="18" charset="0"/>
              </a:rPr>
              <a:t> </a:t>
            </a:r>
            <a:r>
              <a:rPr lang="en-US" sz="1500" b="1" dirty="0" err="1">
                <a:solidFill>
                  <a:srgbClr val="1B3A5C"/>
                </a:solidFill>
                <a:ea typeface="Cambria" pitchFamily="34" charset="-122"/>
                <a:cs typeface="Times New Roman" panose="02020603050405020304" pitchFamily="18" charset="0"/>
              </a:rPr>
              <a:t>sở</a:t>
            </a:r>
            <a:r>
              <a:rPr lang="en-US" sz="1500" b="1" dirty="0">
                <a:solidFill>
                  <a:srgbClr val="1B3A5C"/>
                </a:solidFill>
                <a:ea typeface="Cambria" pitchFamily="34" charset="-122"/>
                <a:cs typeface="Times New Roman" panose="02020603050405020304" pitchFamily="18" charset="0"/>
              </a:rPr>
              <a:t> </a:t>
            </a:r>
            <a:r>
              <a:rPr lang="en-US" sz="1500" b="1" dirty="0" err="1">
                <a:solidFill>
                  <a:srgbClr val="1B3A5C"/>
                </a:solidFill>
                <a:ea typeface="Cambria" pitchFamily="34" charset="-122"/>
                <a:cs typeface="Times New Roman" panose="02020603050405020304" pitchFamily="18" charset="0"/>
              </a:rPr>
              <a:t>hữu</a:t>
            </a:r>
            <a:endParaRPr lang="en-US" sz="1500" dirty="0"/>
          </a:p>
        </p:txBody>
      </p:sp>
    </p:spTree>
    <p:extLst>
      <p:ext uri="{BB962C8B-B14F-4D97-AF65-F5344CB8AC3E}">
        <p14:creationId xmlns:p14="http://schemas.microsoft.com/office/powerpoint/2010/main" val="1830936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713232"/>
            <a:ext cx="11091672" cy="685800"/>
          </a:xfrm>
          <a:prstGeom prst="rect">
            <a:avLst/>
          </a:prstGeom>
          <a:noFill/>
          <a:ln/>
        </p:spPr>
        <p:txBody>
          <a:bodyPr wrap="square" rtlCol="0" anchor="ctr"/>
          <a:lstStyle/>
          <a:p>
            <a:pPr marL="0" indent="0">
              <a:buNone/>
            </a:pPr>
            <a:r>
              <a:rPr lang="en-US" sz="3000" b="1" dirty="0">
                <a:solidFill>
                  <a:srgbClr val="1B3A5C"/>
                </a:solidFill>
                <a:ea typeface="Cambria" pitchFamily="34" charset="-122"/>
                <a:cs typeface="Times New Roman" panose="02020603050405020304" pitchFamily="18" charset="0"/>
              </a:rPr>
              <a:t>Điều 17 - Trường hợp không đáp ứng tiêu chí sở hữu</a:t>
            </a:r>
            <a:endParaRPr lang="en-US" sz="3000" dirty="0"/>
          </a:p>
        </p:txBody>
      </p:sp>
      <p:sp>
        <p:nvSpPr>
          <p:cNvPr id="4" name="Text 2"/>
          <p:cNvSpPr/>
          <p:nvPr/>
        </p:nvSpPr>
        <p:spPr>
          <a:xfrm>
            <a:off x="548640" y="1691640"/>
            <a:ext cx="11091672" cy="365760"/>
          </a:xfrm>
          <a:prstGeom prst="rect">
            <a:avLst/>
          </a:prstGeom>
          <a:noFill/>
          <a:ln/>
        </p:spPr>
        <p:txBody>
          <a:bodyPr wrap="square" rtlCol="0" anchor="ctr"/>
          <a:lstStyle/>
          <a:p>
            <a:pPr marL="0" indent="0">
              <a:buNone/>
            </a:pPr>
            <a:r>
              <a:rPr lang="en-US" sz="1500" b="1" dirty="0">
                <a:solidFill>
                  <a:srgbClr val="1B3A5C"/>
                </a:solidFill>
                <a:latin typeface="+mj-lt"/>
                <a:ea typeface="Cambria" pitchFamily="34" charset="-122"/>
                <a:cs typeface="Times New Roman" panose="02020603050405020304" pitchFamily="18" charset="0"/>
              </a:rPr>
              <a:t>Khoản 2 - Xác định qua quyền kiểm soát thực tế</a:t>
            </a:r>
            <a:endParaRPr lang="en-US" sz="1500" dirty="0">
              <a:latin typeface="+mj-lt"/>
            </a:endParaRPr>
          </a:p>
        </p:txBody>
      </p:sp>
      <p:sp>
        <p:nvSpPr>
          <p:cNvPr id="5" name="Text 3"/>
          <p:cNvSpPr/>
          <p:nvPr/>
        </p:nvSpPr>
        <p:spPr>
          <a:xfrm>
            <a:off x="548640" y="2057400"/>
            <a:ext cx="11091672" cy="457200"/>
          </a:xfrm>
          <a:prstGeom prst="rect">
            <a:avLst/>
          </a:prstGeom>
          <a:noFill/>
          <a:ln/>
        </p:spPr>
        <p:txBody>
          <a:bodyPr wrap="square" rtlCol="0" anchor="ctr"/>
          <a:lstStyle/>
          <a:p>
            <a:pPr marL="0" indent="0">
              <a:lnSpc>
                <a:spcPct val="115000"/>
              </a:lnSpc>
              <a:buNone/>
            </a:pPr>
            <a:r>
              <a:rPr lang="en-US" sz="1250" dirty="0">
                <a:solidFill>
                  <a:srgbClr val="3E5266"/>
                </a:solidFill>
                <a:latin typeface="+mj-lt"/>
                <a:ea typeface="Calibri" pitchFamily="34" charset="-122"/>
                <a:cs typeface="Calibri" pitchFamily="34" charset="-120"/>
              </a:rPr>
              <a:t>Khi cá nhân không đáp ứng tiêu chí sở hữu ≥25% (Khoản 1), doanh nghiệp xác định CSHHL thông qua một hoặc nhiều quyền kiểm soát sau:</a:t>
            </a:r>
            <a:endParaRPr lang="en-US" sz="1250" dirty="0">
              <a:latin typeface="+mj-lt"/>
            </a:endParaRPr>
          </a:p>
        </p:txBody>
      </p:sp>
      <p:sp>
        <p:nvSpPr>
          <p:cNvPr id="6" name="Shape 4"/>
          <p:cNvSpPr/>
          <p:nvPr/>
        </p:nvSpPr>
        <p:spPr>
          <a:xfrm>
            <a:off x="548640" y="2606040"/>
            <a:ext cx="3453384" cy="1051560"/>
          </a:xfrm>
          <a:prstGeom prst="roundRect">
            <a:avLst>
              <a:gd name="adj" fmla="val 5217"/>
            </a:avLst>
          </a:prstGeom>
          <a:solidFill>
            <a:srgbClr val="EAF2FB"/>
          </a:solidFill>
          <a:ln/>
        </p:spPr>
        <p:txBody>
          <a:bodyPr/>
          <a:lstStyle/>
          <a:p>
            <a:endParaRPr lang="en-US"/>
          </a:p>
        </p:txBody>
      </p:sp>
      <p:sp>
        <p:nvSpPr>
          <p:cNvPr id="7" name="Text 5"/>
          <p:cNvSpPr/>
          <p:nvPr/>
        </p:nvSpPr>
        <p:spPr>
          <a:xfrm>
            <a:off x="731520" y="2606040"/>
            <a:ext cx="3087624" cy="1051560"/>
          </a:xfrm>
          <a:prstGeom prst="rect">
            <a:avLst/>
          </a:prstGeom>
          <a:noFill/>
          <a:ln/>
        </p:spPr>
        <p:txBody>
          <a:bodyPr wrap="square" rtlCol="0" anchor="ctr"/>
          <a:lstStyle/>
          <a:p>
            <a:pPr marL="0" indent="0">
              <a:lnSpc>
                <a:spcPct val="110000"/>
              </a:lnSpc>
              <a:buNone/>
            </a:pPr>
            <a:r>
              <a:rPr lang="en-US" sz="1050" dirty="0">
                <a:solidFill>
                  <a:srgbClr val="1B3A5C"/>
                </a:solidFill>
                <a:latin typeface="+mj-lt"/>
                <a:ea typeface="Calibri" pitchFamily="34" charset="-122"/>
                <a:cs typeface="Calibri" pitchFamily="34" charset="-120"/>
              </a:rPr>
              <a:t>Bổ nhiệm, miễn nhiệm, bãi nhiệm đa số/tất cả thành viên hoặc Chủ tịch HĐQT, HĐTV, Giám đốc, Tổng giám đốc</a:t>
            </a:r>
            <a:endParaRPr lang="en-US" sz="1050" dirty="0">
              <a:latin typeface="+mj-lt"/>
            </a:endParaRPr>
          </a:p>
        </p:txBody>
      </p:sp>
      <p:sp>
        <p:nvSpPr>
          <p:cNvPr id="8" name="Shape 6"/>
          <p:cNvSpPr/>
          <p:nvPr/>
        </p:nvSpPr>
        <p:spPr>
          <a:xfrm>
            <a:off x="4367784" y="2606040"/>
            <a:ext cx="3453384" cy="1051560"/>
          </a:xfrm>
          <a:prstGeom prst="roundRect">
            <a:avLst>
              <a:gd name="adj" fmla="val 5217"/>
            </a:avLst>
          </a:prstGeom>
          <a:solidFill>
            <a:srgbClr val="EAF2FB"/>
          </a:solidFill>
          <a:ln/>
        </p:spPr>
        <p:txBody>
          <a:bodyPr/>
          <a:lstStyle/>
          <a:p>
            <a:endParaRPr lang="en-US"/>
          </a:p>
        </p:txBody>
      </p:sp>
      <p:sp>
        <p:nvSpPr>
          <p:cNvPr id="9" name="Text 7"/>
          <p:cNvSpPr/>
          <p:nvPr/>
        </p:nvSpPr>
        <p:spPr>
          <a:xfrm>
            <a:off x="4550664" y="2606040"/>
            <a:ext cx="3087624" cy="1051560"/>
          </a:xfrm>
          <a:prstGeom prst="rect">
            <a:avLst/>
          </a:prstGeom>
          <a:noFill/>
          <a:ln/>
        </p:spPr>
        <p:txBody>
          <a:bodyPr wrap="square" rtlCol="0" anchor="ctr"/>
          <a:lstStyle/>
          <a:p>
            <a:pPr marL="0" indent="0">
              <a:lnSpc>
                <a:spcPct val="110000"/>
              </a:lnSpc>
              <a:buNone/>
            </a:pPr>
            <a:r>
              <a:rPr lang="en-US" sz="1050" dirty="0">
                <a:solidFill>
                  <a:srgbClr val="1B3A5C"/>
                </a:solidFill>
                <a:latin typeface="+mj-lt"/>
                <a:ea typeface="Calibri" pitchFamily="34" charset="-122"/>
                <a:cs typeface="Calibri" pitchFamily="34" charset="-120"/>
              </a:rPr>
              <a:t>Sửa đổi, bổ sung điều lệ doanh nghiệp</a:t>
            </a:r>
            <a:endParaRPr lang="en-US" sz="1050" dirty="0">
              <a:latin typeface="+mj-lt"/>
            </a:endParaRPr>
          </a:p>
        </p:txBody>
      </p:sp>
      <p:sp>
        <p:nvSpPr>
          <p:cNvPr id="10" name="Shape 8"/>
          <p:cNvSpPr/>
          <p:nvPr/>
        </p:nvSpPr>
        <p:spPr>
          <a:xfrm>
            <a:off x="8186928" y="2606040"/>
            <a:ext cx="3453384" cy="1051560"/>
          </a:xfrm>
          <a:prstGeom prst="roundRect">
            <a:avLst>
              <a:gd name="adj" fmla="val 5217"/>
            </a:avLst>
          </a:prstGeom>
          <a:solidFill>
            <a:srgbClr val="EAF2FB"/>
          </a:solidFill>
          <a:ln/>
        </p:spPr>
        <p:txBody>
          <a:bodyPr/>
          <a:lstStyle/>
          <a:p>
            <a:endParaRPr lang="en-US">
              <a:latin typeface="+mj-lt"/>
            </a:endParaRPr>
          </a:p>
        </p:txBody>
      </p:sp>
      <p:sp>
        <p:nvSpPr>
          <p:cNvPr id="11" name="Text 9"/>
          <p:cNvSpPr/>
          <p:nvPr/>
        </p:nvSpPr>
        <p:spPr>
          <a:xfrm>
            <a:off x="8369808" y="2606040"/>
            <a:ext cx="3087624" cy="1051560"/>
          </a:xfrm>
          <a:prstGeom prst="rect">
            <a:avLst/>
          </a:prstGeom>
          <a:noFill/>
          <a:ln/>
        </p:spPr>
        <p:txBody>
          <a:bodyPr wrap="square" rtlCol="0" anchor="ctr"/>
          <a:lstStyle/>
          <a:p>
            <a:pPr marL="0" indent="0">
              <a:lnSpc>
                <a:spcPct val="110000"/>
              </a:lnSpc>
              <a:buNone/>
            </a:pPr>
            <a:r>
              <a:rPr lang="en-US" sz="1050" dirty="0">
                <a:solidFill>
                  <a:srgbClr val="1B3A5C"/>
                </a:solidFill>
                <a:latin typeface="+mj-lt"/>
                <a:ea typeface="Calibri" pitchFamily="34" charset="-122"/>
                <a:cs typeface="Calibri" pitchFamily="34" charset="-120"/>
              </a:rPr>
              <a:t>Thay đổi cơ cấu tổ chức</a:t>
            </a:r>
            <a:endParaRPr lang="en-US" sz="1050" dirty="0">
              <a:latin typeface="+mj-lt"/>
            </a:endParaRPr>
          </a:p>
        </p:txBody>
      </p:sp>
      <p:sp>
        <p:nvSpPr>
          <p:cNvPr id="12" name="Shape 10"/>
          <p:cNvSpPr/>
          <p:nvPr/>
        </p:nvSpPr>
        <p:spPr>
          <a:xfrm>
            <a:off x="548640" y="3749040"/>
            <a:ext cx="3453384" cy="914400"/>
          </a:xfrm>
          <a:prstGeom prst="roundRect">
            <a:avLst>
              <a:gd name="adj" fmla="val 6000"/>
            </a:avLst>
          </a:prstGeom>
          <a:solidFill>
            <a:srgbClr val="EAF2FB"/>
          </a:solidFill>
          <a:ln/>
        </p:spPr>
        <p:txBody>
          <a:bodyPr/>
          <a:lstStyle/>
          <a:p>
            <a:endParaRPr lang="en-US">
              <a:latin typeface="+mj-lt"/>
            </a:endParaRPr>
          </a:p>
        </p:txBody>
      </p:sp>
      <p:sp>
        <p:nvSpPr>
          <p:cNvPr id="13" name="Text 11"/>
          <p:cNvSpPr/>
          <p:nvPr/>
        </p:nvSpPr>
        <p:spPr>
          <a:xfrm>
            <a:off x="731520" y="3749040"/>
            <a:ext cx="3087624" cy="914400"/>
          </a:xfrm>
          <a:prstGeom prst="rect">
            <a:avLst/>
          </a:prstGeom>
          <a:noFill/>
          <a:ln/>
        </p:spPr>
        <p:txBody>
          <a:bodyPr wrap="square" rtlCol="0" anchor="ctr"/>
          <a:lstStyle/>
          <a:p>
            <a:pPr marL="0" indent="0">
              <a:lnSpc>
                <a:spcPct val="110000"/>
              </a:lnSpc>
              <a:buNone/>
            </a:pPr>
            <a:r>
              <a:rPr lang="en-US" sz="1050" dirty="0">
                <a:solidFill>
                  <a:srgbClr val="1B3A5C"/>
                </a:solidFill>
                <a:latin typeface="+mj-lt"/>
                <a:ea typeface="Calibri" pitchFamily="34" charset="-122"/>
                <a:cs typeface="Calibri" pitchFamily="34" charset="-120"/>
              </a:rPr>
              <a:t>Quyết định chính sách tài chính, đầu tư và hoạt động</a:t>
            </a:r>
            <a:endParaRPr lang="en-US" sz="1050" dirty="0">
              <a:latin typeface="+mj-lt"/>
            </a:endParaRPr>
          </a:p>
        </p:txBody>
      </p:sp>
      <p:sp>
        <p:nvSpPr>
          <p:cNvPr id="14" name="Shape 12"/>
          <p:cNvSpPr/>
          <p:nvPr/>
        </p:nvSpPr>
        <p:spPr>
          <a:xfrm>
            <a:off x="4367784" y="3749040"/>
            <a:ext cx="3453384" cy="914400"/>
          </a:xfrm>
          <a:prstGeom prst="roundRect">
            <a:avLst>
              <a:gd name="adj" fmla="val 6000"/>
            </a:avLst>
          </a:prstGeom>
          <a:solidFill>
            <a:srgbClr val="EAF2FB"/>
          </a:solidFill>
          <a:ln/>
        </p:spPr>
        <p:txBody>
          <a:bodyPr/>
          <a:lstStyle/>
          <a:p>
            <a:endParaRPr lang="en-US"/>
          </a:p>
        </p:txBody>
      </p:sp>
      <p:sp>
        <p:nvSpPr>
          <p:cNvPr id="15" name="Text 13"/>
          <p:cNvSpPr/>
          <p:nvPr/>
        </p:nvSpPr>
        <p:spPr>
          <a:xfrm>
            <a:off x="4550664" y="3749040"/>
            <a:ext cx="3087624" cy="914400"/>
          </a:xfrm>
          <a:prstGeom prst="rect">
            <a:avLst/>
          </a:prstGeom>
          <a:noFill/>
          <a:ln/>
        </p:spPr>
        <p:txBody>
          <a:bodyPr wrap="square" rtlCol="0" anchor="ctr"/>
          <a:lstStyle/>
          <a:p>
            <a:pPr marL="0" indent="0">
              <a:lnSpc>
                <a:spcPct val="110000"/>
              </a:lnSpc>
              <a:buNone/>
            </a:pPr>
            <a:r>
              <a:rPr lang="en-US" sz="1050" dirty="0">
                <a:solidFill>
                  <a:srgbClr val="1B3A5C"/>
                </a:solidFill>
                <a:latin typeface="+mj-lt"/>
                <a:ea typeface="Calibri" pitchFamily="34" charset="-122"/>
                <a:cs typeface="Calibri" pitchFamily="34" charset="-120"/>
              </a:rPr>
              <a:t>Tổ chức lại, giải thể doanh nghiệp</a:t>
            </a:r>
            <a:endParaRPr lang="en-US" sz="1050" dirty="0">
              <a:latin typeface="+mj-lt"/>
            </a:endParaRPr>
          </a:p>
        </p:txBody>
      </p:sp>
      <p:sp>
        <p:nvSpPr>
          <p:cNvPr id="16" name="Shape 14"/>
          <p:cNvSpPr/>
          <p:nvPr/>
        </p:nvSpPr>
        <p:spPr>
          <a:xfrm>
            <a:off x="548640" y="4937760"/>
            <a:ext cx="11091672" cy="1005840"/>
          </a:xfrm>
          <a:prstGeom prst="roundRect">
            <a:avLst>
              <a:gd name="adj" fmla="val 7273"/>
            </a:avLst>
          </a:prstGeom>
          <a:solidFill>
            <a:srgbClr val="1B3A5C"/>
          </a:solidFill>
          <a:ln/>
        </p:spPr>
        <p:txBody>
          <a:bodyPr/>
          <a:lstStyle/>
          <a:p>
            <a:endParaRPr lang="en-US"/>
          </a:p>
        </p:txBody>
      </p:sp>
      <p:sp>
        <p:nvSpPr>
          <p:cNvPr id="17" name="Text 15"/>
          <p:cNvSpPr/>
          <p:nvPr/>
        </p:nvSpPr>
        <p:spPr>
          <a:xfrm>
            <a:off x="868680" y="5047488"/>
            <a:ext cx="5029200" cy="365760"/>
          </a:xfrm>
          <a:prstGeom prst="rect">
            <a:avLst/>
          </a:prstGeom>
          <a:noFill/>
          <a:ln/>
        </p:spPr>
        <p:txBody>
          <a:bodyPr wrap="square" rtlCol="0" anchor="ctr"/>
          <a:lstStyle/>
          <a:p>
            <a:pPr marL="0" indent="0">
              <a:buNone/>
            </a:pPr>
            <a:r>
              <a:rPr lang="en-US" sz="1300" b="1" dirty="0">
                <a:solidFill>
                  <a:srgbClr val="FFFFFF"/>
                </a:solidFill>
                <a:latin typeface="+mj-lt"/>
                <a:ea typeface="Cambria" pitchFamily="34" charset="-122"/>
                <a:cs typeface="Times New Roman" panose="02020603050405020304" pitchFamily="18" charset="0"/>
              </a:rPr>
              <a:t>Khoản 3 - Không có cá nhân đáp ứng Khoản 1, 2</a:t>
            </a:r>
            <a:endParaRPr lang="en-US" sz="1300" dirty="0">
              <a:latin typeface="+mj-lt"/>
            </a:endParaRPr>
          </a:p>
        </p:txBody>
      </p:sp>
      <p:sp>
        <p:nvSpPr>
          <p:cNvPr id="18" name="Text 16"/>
          <p:cNvSpPr/>
          <p:nvPr/>
        </p:nvSpPr>
        <p:spPr>
          <a:xfrm>
            <a:off x="868680" y="5413248"/>
            <a:ext cx="10451592" cy="457200"/>
          </a:xfrm>
          <a:prstGeom prst="rect">
            <a:avLst/>
          </a:prstGeom>
          <a:noFill/>
          <a:ln/>
        </p:spPr>
        <p:txBody>
          <a:bodyPr wrap="square" rtlCol="0" anchor="ctr"/>
          <a:lstStyle/>
          <a:p>
            <a:pPr marL="0" indent="0">
              <a:lnSpc>
                <a:spcPct val="110000"/>
              </a:lnSpc>
              <a:buNone/>
            </a:pPr>
            <a:r>
              <a:rPr lang="en-US" sz="1150" dirty="0">
                <a:solidFill>
                  <a:srgbClr val="D9E9F8"/>
                </a:solidFill>
                <a:latin typeface="+mj-lt"/>
                <a:ea typeface="Calibri" pitchFamily="34" charset="-122"/>
                <a:cs typeface="Calibri" pitchFamily="34" charset="-120"/>
              </a:rPr>
              <a:t>Doanh nghiệp </a:t>
            </a:r>
            <a:r>
              <a:rPr lang="en-US" sz="1150" dirty="0" err="1">
                <a:solidFill>
                  <a:srgbClr val="D9E9F8"/>
                </a:solidFill>
                <a:latin typeface="+mj-lt"/>
                <a:ea typeface="Calibri" pitchFamily="34" charset="-122"/>
                <a:cs typeface="Calibri" pitchFamily="34" charset="-120"/>
              </a:rPr>
              <a:t>xác</a:t>
            </a:r>
            <a:r>
              <a:rPr lang="en-US" sz="1150" dirty="0">
                <a:solidFill>
                  <a:srgbClr val="D9E9F8"/>
                </a:solidFill>
                <a:latin typeface="+mj-lt"/>
                <a:ea typeface="Calibri" pitchFamily="34" charset="-122"/>
                <a:cs typeface="Calibri" pitchFamily="34" charset="-120"/>
              </a:rPr>
              <a:t> </a:t>
            </a:r>
            <a:r>
              <a:rPr lang="en-US" sz="1150" dirty="0" err="1">
                <a:solidFill>
                  <a:srgbClr val="D9E9F8"/>
                </a:solidFill>
                <a:latin typeface="+mj-lt"/>
                <a:ea typeface="Calibri" pitchFamily="34" charset="-122"/>
                <a:cs typeface="Calibri" pitchFamily="34" charset="-120"/>
              </a:rPr>
              <a:t>định</a:t>
            </a:r>
            <a:r>
              <a:rPr lang="en-US" sz="1150" dirty="0">
                <a:solidFill>
                  <a:srgbClr val="D9E9F8"/>
                </a:solidFill>
                <a:latin typeface="+mj-lt"/>
                <a:ea typeface="Calibri" pitchFamily="34" charset="-122"/>
                <a:cs typeface="Calibri" pitchFamily="34" charset="-120"/>
              </a:rPr>
              <a:t> </a:t>
            </a:r>
            <a:r>
              <a:rPr lang="en-US" sz="1150" dirty="0" err="1">
                <a:solidFill>
                  <a:srgbClr val="D9E9F8"/>
                </a:solidFill>
                <a:latin typeface="+mj-lt"/>
                <a:ea typeface="Calibri" pitchFamily="34" charset="-122"/>
                <a:cs typeface="Calibri" pitchFamily="34" charset="-120"/>
              </a:rPr>
              <a:t>một</a:t>
            </a:r>
            <a:r>
              <a:rPr lang="en-US" sz="1150" dirty="0">
                <a:solidFill>
                  <a:srgbClr val="D9E9F8"/>
                </a:solidFill>
                <a:latin typeface="+mj-lt"/>
                <a:ea typeface="Calibri" pitchFamily="34" charset="-122"/>
                <a:cs typeface="Calibri" pitchFamily="34" charset="-120"/>
              </a:rPr>
              <a:t> </a:t>
            </a:r>
            <a:r>
              <a:rPr lang="en-US" sz="1150" dirty="0" err="1">
                <a:solidFill>
                  <a:srgbClr val="D9E9F8"/>
                </a:solidFill>
                <a:latin typeface="+mj-lt"/>
                <a:ea typeface="Calibri" pitchFamily="34" charset="-122"/>
                <a:cs typeface="Calibri" pitchFamily="34" charset="-120"/>
              </a:rPr>
              <a:t>cá</a:t>
            </a:r>
            <a:r>
              <a:rPr lang="en-US" sz="1150" dirty="0">
                <a:solidFill>
                  <a:srgbClr val="D9E9F8"/>
                </a:solidFill>
                <a:latin typeface="+mj-lt"/>
                <a:ea typeface="Calibri" pitchFamily="34" charset="-122"/>
                <a:cs typeface="Calibri" pitchFamily="34" charset="-120"/>
              </a:rPr>
              <a:t> </a:t>
            </a:r>
            <a:r>
              <a:rPr lang="en-US" sz="1150" dirty="0" err="1">
                <a:solidFill>
                  <a:srgbClr val="D9E9F8"/>
                </a:solidFill>
                <a:latin typeface="+mj-lt"/>
                <a:ea typeface="Calibri" pitchFamily="34" charset="-122"/>
                <a:cs typeface="Calibri" pitchFamily="34" charset="-120"/>
              </a:rPr>
              <a:t>nhân</a:t>
            </a:r>
            <a:r>
              <a:rPr lang="en-US" sz="1150" dirty="0">
                <a:solidFill>
                  <a:srgbClr val="D9E9F8"/>
                </a:solidFill>
                <a:latin typeface="+mj-lt"/>
                <a:ea typeface="Calibri" pitchFamily="34" charset="-122"/>
                <a:cs typeface="Calibri" pitchFamily="34" charset="-120"/>
              </a:rPr>
              <a:t> </a:t>
            </a:r>
            <a:r>
              <a:rPr lang="en-US" sz="1150" dirty="0" err="1">
                <a:solidFill>
                  <a:srgbClr val="D9E9F8"/>
                </a:solidFill>
                <a:latin typeface="+mj-lt"/>
                <a:ea typeface="Calibri" pitchFamily="34" charset="-122"/>
                <a:cs typeface="Calibri" pitchFamily="34" charset="-120"/>
              </a:rPr>
              <a:t>là</a:t>
            </a:r>
            <a:r>
              <a:rPr lang="en-US" sz="1150" dirty="0">
                <a:solidFill>
                  <a:srgbClr val="D9E9F8"/>
                </a:solidFill>
                <a:latin typeface="+mj-lt"/>
                <a:ea typeface="Calibri" pitchFamily="34" charset="-122"/>
                <a:cs typeface="Calibri" pitchFamily="34" charset="-120"/>
              </a:rPr>
              <a:t> người quản lý có quyền hạn lớn nhất, hành động thay mặt doanh nghiệp là CSHHL (trừ cá nhân đại diện vốn nhà nước).</a:t>
            </a:r>
            <a:endParaRPr lang="en-US" sz="1150" dirty="0">
              <a:latin typeface="+mj-lt"/>
            </a:endParaRPr>
          </a:p>
        </p:txBody>
      </p:sp>
      <p:sp>
        <p:nvSpPr>
          <p:cNvPr id="20" name="Text 18"/>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13</a:t>
            </a:r>
            <a:endParaRPr lang="en-US" sz="900" dirty="0"/>
          </a:p>
        </p:txBody>
      </p:sp>
      <p:sp>
        <p:nvSpPr>
          <p:cNvPr id="22" name="Text 0">
            <a:extLst>
              <a:ext uri="{FF2B5EF4-FFF2-40B4-BE49-F238E27FC236}">
                <a16:creationId xmlns:a16="http://schemas.microsoft.com/office/drawing/2014/main" id="{DA9A72DE-0214-E501-256E-6472E3CAFC5D}"/>
              </a:ext>
            </a:extLst>
          </p:cNvPr>
          <p:cNvSpPr/>
          <p:nvPr/>
        </p:nvSpPr>
        <p:spPr>
          <a:xfrm>
            <a:off x="548640" y="411480"/>
            <a:ext cx="9960334" cy="320040"/>
          </a:xfrm>
          <a:prstGeom prst="rect">
            <a:avLst/>
          </a:prstGeom>
          <a:noFill/>
          <a:ln/>
        </p:spPr>
        <p:txBody>
          <a:bodyPr wrap="square" rtlCol="0" anchor="ctr"/>
          <a:lstStyle/>
          <a:p>
            <a:pPr marL="0" indent="0" algn="ctr">
              <a:buNone/>
            </a:pPr>
            <a:r>
              <a:rPr lang="en-US" sz="1600" b="1" kern="0" spc="150" dirty="0" err="1">
                <a:solidFill>
                  <a:srgbClr val="4A90C4"/>
                </a:solidFill>
                <a:latin typeface="Times New Roman (Headings)"/>
                <a:ea typeface="Calibri" pitchFamily="34" charset="-122"/>
                <a:cs typeface="Calibri" pitchFamily="34" charset="-120"/>
              </a:rPr>
              <a:t>Quy</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định</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chủ</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sở</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hữu</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hưởng</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lợi</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của</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doanh</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nghiệp</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tại</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Nghị</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định</a:t>
            </a:r>
            <a:r>
              <a:rPr lang="en-US" sz="1600" b="1" kern="0" spc="150" dirty="0">
                <a:solidFill>
                  <a:srgbClr val="4A90C4"/>
                </a:solidFill>
                <a:latin typeface="Times New Roman (Headings)"/>
                <a:ea typeface="Calibri" pitchFamily="34" charset="-122"/>
                <a:cs typeface="Calibri" pitchFamily="34" charset="-120"/>
              </a:rPr>
              <a:t> </a:t>
            </a:r>
            <a:r>
              <a:rPr lang="en-US" sz="1600" b="1" kern="0" spc="150" dirty="0" err="1">
                <a:solidFill>
                  <a:srgbClr val="4A90C4"/>
                </a:solidFill>
                <a:latin typeface="Times New Roman (Headings)"/>
                <a:ea typeface="Calibri" pitchFamily="34" charset="-122"/>
                <a:cs typeface="Calibri" pitchFamily="34" charset="-120"/>
              </a:rPr>
              <a:t>số</a:t>
            </a:r>
            <a:r>
              <a:rPr lang="en-US" sz="1600" b="1" kern="0" spc="150" dirty="0">
                <a:solidFill>
                  <a:srgbClr val="4A90C4"/>
                </a:solidFill>
                <a:latin typeface="Times New Roman (Headings)"/>
                <a:ea typeface="Calibri" pitchFamily="34" charset="-122"/>
                <a:cs typeface="Calibri" pitchFamily="34" charset="-120"/>
              </a:rPr>
              <a:t> 296/2026/NĐ-CP</a:t>
            </a:r>
            <a:endParaRPr lang="en-US" sz="1600" dirty="0">
              <a:latin typeface="Times New Roman (Heading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713232"/>
            <a:ext cx="11091672" cy="685800"/>
          </a:xfrm>
          <a:prstGeom prst="rect">
            <a:avLst/>
          </a:prstGeom>
          <a:noFill/>
          <a:ln/>
        </p:spPr>
        <p:txBody>
          <a:bodyPr wrap="square" rtlCol="0" anchor="ctr"/>
          <a:lstStyle/>
          <a:p>
            <a:pPr marL="0" indent="0">
              <a:buNone/>
            </a:pPr>
            <a:r>
              <a:rPr lang="en-US" sz="3000" b="1" dirty="0">
                <a:solidFill>
                  <a:srgbClr val="1B3A5C"/>
                </a:solidFill>
                <a:latin typeface="Times New Roman" panose="02020603050405020304" pitchFamily="18" charset="0"/>
                <a:ea typeface="Cambria" pitchFamily="34" charset="-122"/>
                <a:cs typeface="Times New Roman" panose="02020603050405020304" pitchFamily="18" charset="0"/>
              </a:rPr>
              <a:t>Điều 18 - Kê khai, thông báo thông tin CSHHL</a:t>
            </a:r>
            <a:endParaRPr lang="en-US" sz="3000" dirty="0"/>
          </a:p>
        </p:txBody>
      </p:sp>
      <p:sp>
        <p:nvSpPr>
          <p:cNvPr id="4" name="Text 2"/>
          <p:cNvSpPr/>
          <p:nvPr/>
        </p:nvSpPr>
        <p:spPr>
          <a:xfrm>
            <a:off x="548640" y="1691640"/>
            <a:ext cx="11091672" cy="685800"/>
          </a:xfrm>
          <a:prstGeom prst="rect">
            <a:avLst/>
          </a:prstGeom>
          <a:noFill/>
          <a:ln/>
        </p:spPr>
        <p:txBody>
          <a:bodyPr wrap="square" rtlCol="0" anchor="ctr"/>
          <a:lstStyle/>
          <a:p>
            <a:pPr marL="0" indent="0">
              <a:lnSpc>
                <a:spcPct val="120000"/>
              </a:lnSpc>
              <a:buNone/>
            </a:pPr>
            <a:r>
              <a:rPr lang="en-US" sz="1400" dirty="0">
                <a:solidFill>
                  <a:srgbClr val="3E5266"/>
                </a:solidFill>
                <a:latin typeface="+mj-lt"/>
                <a:ea typeface="Calibri" pitchFamily="34" charset="-122"/>
                <a:cs typeface="Calibri" pitchFamily="34" charset="-120"/>
              </a:rPr>
              <a:t>Doanh nghiệp xác định CSHHL bằng cách rà soát từng cấp trong cơ cấu sở hữu cho đến khi xác định được cá nhân có quyền sở hữu hoặc kiểm soát cuối cùng trên thực tế, và kê khai theo thứ tự ưu tiên:</a:t>
            </a:r>
            <a:endParaRPr lang="en-US" sz="1400" dirty="0">
              <a:latin typeface="+mj-lt"/>
            </a:endParaRPr>
          </a:p>
        </p:txBody>
      </p:sp>
      <p:sp>
        <p:nvSpPr>
          <p:cNvPr id="5" name="Shape 3"/>
          <p:cNvSpPr/>
          <p:nvPr/>
        </p:nvSpPr>
        <p:spPr>
          <a:xfrm>
            <a:off x="548640" y="2606040"/>
            <a:ext cx="11091672" cy="1051560"/>
          </a:xfrm>
          <a:prstGeom prst="roundRect">
            <a:avLst>
              <a:gd name="adj" fmla="val 6957"/>
            </a:avLst>
          </a:prstGeom>
          <a:solidFill>
            <a:srgbClr val="EAF2FB"/>
          </a:solidFill>
          <a:ln/>
        </p:spPr>
        <p:txBody>
          <a:bodyPr/>
          <a:lstStyle/>
          <a:p>
            <a:endParaRPr lang="en-US"/>
          </a:p>
        </p:txBody>
      </p:sp>
      <p:sp>
        <p:nvSpPr>
          <p:cNvPr id="6" name="Shape 4"/>
          <p:cNvSpPr/>
          <p:nvPr/>
        </p:nvSpPr>
        <p:spPr>
          <a:xfrm>
            <a:off x="822960" y="2862072"/>
            <a:ext cx="548640" cy="548640"/>
          </a:xfrm>
          <a:prstGeom prst="ellipse">
            <a:avLst/>
          </a:prstGeom>
          <a:solidFill>
            <a:srgbClr val="1B3A5C"/>
          </a:solidFill>
          <a:ln/>
        </p:spPr>
        <p:txBody>
          <a:bodyPr/>
          <a:lstStyle/>
          <a:p>
            <a:endParaRPr lang="en-US"/>
          </a:p>
        </p:txBody>
      </p:sp>
      <p:sp>
        <p:nvSpPr>
          <p:cNvPr id="7" name="Text 5"/>
          <p:cNvSpPr/>
          <p:nvPr/>
        </p:nvSpPr>
        <p:spPr>
          <a:xfrm>
            <a:off x="822960" y="2862072"/>
            <a:ext cx="548640" cy="548640"/>
          </a:xfrm>
          <a:prstGeom prst="rect">
            <a:avLst/>
          </a:prstGeom>
          <a:noFill/>
          <a:ln/>
        </p:spPr>
        <p:txBody>
          <a:bodyPr wrap="square" rtlCol="0" anchor="ctr"/>
          <a:lstStyle/>
          <a:p>
            <a:pPr marL="0" indent="0" algn="ctr">
              <a:buNone/>
            </a:pPr>
            <a:r>
              <a:rPr lang="en-US" sz="1800" b="1" dirty="0">
                <a:solidFill>
                  <a:srgbClr val="FFFFFF"/>
                </a:solidFill>
                <a:latin typeface="Times New Roman" panose="02020603050405020304" pitchFamily="18" charset="0"/>
                <a:ea typeface="Cambria" pitchFamily="34" charset="-122"/>
                <a:cs typeface="Times New Roman" panose="02020603050405020304" pitchFamily="18" charset="0"/>
              </a:rPr>
              <a:t>a</a:t>
            </a:r>
            <a:endParaRPr lang="en-US" sz="1800" dirty="0"/>
          </a:p>
        </p:txBody>
      </p:sp>
      <p:sp>
        <p:nvSpPr>
          <p:cNvPr id="8" name="Text 6"/>
          <p:cNvSpPr/>
          <p:nvPr/>
        </p:nvSpPr>
        <p:spPr>
          <a:xfrm>
            <a:off x="1600200" y="2697480"/>
            <a:ext cx="9720072" cy="868680"/>
          </a:xfrm>
          <a:prstGeom prst="rect">
            <a:avLst/>
          </a:prstGeom>
          <a:noFill/>
          <a:ln/>
        </p:spPr>
        <p:txBody>
          <a:bodyPr wrap="square" rtlCol="0" anchor="ctr"/>
          <a:lstStyle/>
          <a:p>
            <a:pPr marL="0" indent="0">
              <a:lnSpc>
                <a:spcPct val="115000"/>
              </a:lnSpc>
              <a:buNone/>
            </a:pPr>
            <a:r>
              <a:rPr lang="en-US" sz="1400" dirty="0">
                <a:solidFill>
                  <a:srgbClr val="1B3A5C"/>
                </a:solidFill>
                <a:latin typeface="+mj-lt"/>
                <a:ea typeface="Calibri" pitchFamily="34" charset="-122"/>
                <a:cs typeface="Calibri" pitchFamily="34" charset="-120"/>
              </a:rPr>
              <a:t>Kê khai thông tin cá nhân đáp ứng tiêu chí sở hữu ≥25% vốn/cổ phần biểu quyết (Khoản 1, Điều 17).</a:t>
            </a:r>
            <a:endParaRPr lang="en-US" sz="1400" dirty="0">
              <a:latin typeface="+mj-lt"/>
            </a:endParaRPr>
          </a:p>
        </p:txBody>
      </p:sp>
      <p:sp>
        <p:nvSpPr>
          <p:cNvPr id="9" name="Shape 7"/>
          <p:cNvSpPr/>
          <p:nvPr/>
        </p:nvSpPr>
        <p:spPr>
          <a:xfrm>
            <a:off x="548640" y="3794760"/>
            <a:ext cx="11091672" cy="1051560"/>
          </a:xfrm>
          <a:prstGeom prst="roundRect">
            <a:avLst>
              <a:gd name="adj" fmla="val 6957"/>
            </a:avLst>
          </a:prstGeom>
          <a:solidFill>
            <a:srgbClr val="EAF2FB"/>
          </a:solidFill>
          <a:ln/>
        </p:spPr>
        <p:txBody>
          <a:bodyPr/>
          <a:lstStyle/>
          <a:p>
            <a:endParaRPr lang="en-US"/>
          </a:p>
        </p:txBody>
      </p:sp>
      <p:sp>
        <p:nvSpPr>
          <p:cNvPr id="10" name="Shape 8"/>
          <p:cNvSpPr/>
          <p:nvPr/>
        </p:nvSpPr>
        <p:spPr>
          <a:xfrm>
            <a:off x="822960" y="4050792"/>
            <a:ext cx="548640" cy="548640"/>
          </a:xfrm>
          <a:prstGeom prst="ellipse">
            <a:avLst/>
          </a:prstGeom>
          <a:solidFill>
            <a:srgbClr val="1B3A5C"/>
          </a:solidFill>
          <a:ln/>
        </p:spPr>
        <p:txBody>
          <a:bodyPr/>
          <a:lstStyle/>
          <a:p>
            <a:endParaRPr lang="en-US"/>
          </a:p>
        </p:txBody>
      </p:sp>
      <p:sp>
        <p:nvSpPr>
          <p:cNvPr id="11" name="Text 9"/>
          <p:cNvSpPr/>
          <p:nvPr/>
        </p:nvSpPr>
        <p:spPr>
          <a:xfrm>
            <a:off x="822960" y="4050792"/>
            <a:ext cx="548640" cy="548640"/>
          </a:xfrm>
          <a:prstGeom prst="rect">
            <a:avLst/>
          </a:prstGeom>
          <a:noFill/>
          <a:ln/>
        </p:spPr>
        <p:txBody>
          <a:bodyPr wrap="square" rtlCol="0" anchor="ctr"/>
          <a:lstStyle/>
          <a:p>
            <a:pPr marL="0" indent="0" algn="ctr">
              <a:buNone/>
            </a:pPr>
            <a:r>
              <a:rPr lang="en-US" sz="1800" b="1" dirty="0">
                <a:solidFill>
                  <a:srgbClr val="FFFFFF"/>
                </a:solidFill>
                <a:latin typeface="Times New Roman" panose="02020603050405020304" pitchFamily="18" charset="0"/>
                <a:ea typeface="Cambria" pitchFamily="34" charset="-122"/>
                <a:cs typeface="Times New Roman" panose="02020603050405020304" pitchFamily="18" charset="0"/>
              </a:rPr>
              <a:t>b</a:t>
            </a:r>
            <a:endParaRPr lang="en-US" sz="1800" dirty="0"/>
          </a:p>
        </p:txBody>
      </p:sp>
      <p:sp>
        <p:nvSpPr>
          <p:cNvPr id="12" name="Text 10"/>
          <p:cNvSpPr/>
          <p:nvPr/>
        </p:nvSpPr>
        <p:spPr>
          <a:xfrm>
            <a:off x="1600200" y="3886200"/>
            <a:ext cx="9720072" cy="868680"/>
          </a:xfrm>
          <a:prstGeom prst="rect">
            <a:avLst/>
          </a:prstGeom>
          <a:noFill/>
          <a:ln/>
        </p:spPr>
        <p:txBody>
          <a:bodyPr wrap="square" rtlCol="0" anchor="ctr"/>
          <a:lstStyle/>
          <a:p>
            <a:pPr marL="0" indent="0">
              <a:lnSpc>
                <a:spcPct val="115000"/>
              </a:lnSpc>
              <a:buNone/>
            </a:pPr>
            <a:r>
              <a:rPr lang="en-US" sz="1400" dirty="0">
                <a:solidFill>
                  <a:srgbClr val="1B3A5C"/>
                </a:solidFill>
                <a:latin typeface="+mj-lt"/>
                <a:ea typeface="Calibri" pitchFamily="34" charset="-122"/>
                <a:cs typeface="Calibri" pitchFamily="34" charset="-120"/>
              </a:rPr>
              <a:t>Nếu không có cá nhân đáp ứng Khoản 1, kê khai thông tin cá nhân đáp ứng tiêu chí quyền kiểm soát thực tế (Khoản 2, Điều 17).</a:t>
            </a:r>
            <a:endParaRPr lang="en-US" sz="1400" dirty="0">
              <a:latin typeface="+mj-lt"/>
            </a:endParaRPr>
          </a:p>
        </p:txBody>
      </p:sp>
      <p:sp>
        <p:nvSpPr>
          <p:cNvPr id="13" name="Shape 11"/>
          <p:cNvSpPr/>
          <p:nvPr/>
        </p:nvSpPr>
        <p:spPr>
          <a:xfrm>
            <a:off x="548640" y="4983480"/>
            <a:ext cx="11091672" cy="1051560"/>
          </a:xfrm>
          <a:prstGeom prst="roundRect">
            <a:avLst>
              <a:gd name="adj" fmla="val 6957"/>
            </a:avLst>
          </a:prstGeom>
          <a:solidFill>
            <a:srgbClr val="EAF2FB"/>
          </a:solidFill>
          <a:ln/>
        </p:spPr>
        <p:txBody>
          <a:bodyPr/>
          <a:lstStyle/>
          <a:p>
            <a:endParaRPr lang="en-US"/>
          </a:p>
        </p:txBody>
      </p:sp>
      <p:sp>
        <p:nvSpPr>
          <p:cNvPr id="14" name="Shape 12"/>
          <p:cNvSpPr/>
          <p:nvPr/>
        </p:nvSpPr>
        <p:spPr>
          <a:xfrm>
            <a:off x="822960" y="5239512"/>
            <a:ext cx="548640" cy="548640"/>
          </a:xfrm>
          <a:prstGeom prst="ellipse">
            <a:avLst/>
          </a:prstGeom>
          <a:solidFill>
            <a:srgbClr val="1B3A5C"/>
          </a:solidFill>
          <a:ln/>
        </p:spPr>
        <p:txBody>
          <a:bodyPr/>
          <a:lstStyle/>
          <a:p>
            <a:endParaRPr lang="en-US"/>
          </a:p>
        </p:txBody>
      </p:sp>
      <p:sp>
        <p:nvSpPr>
          <p:cNvPr id="15" name="Text 13"/>
          <p:cNvSpPr/>
          <p:nvPr/>
        </p:nvSpPr>
        <p:spPr>
          <a:xfrm>
            <a:off x="822960" y="5239512"/>
            <a:ext cx="548640" cy="548640"/>
          </a:xfrm>
          <a:prstGeom prst="rect">
            <a:avLst/>
          </a:prstGeom>
          <a:noFill/>
          <a:ln/>
        </p:spPr>
        <p:txBody>
          <a:bodyPr wrap="square" rtlCol="0" anchor="ctr"/>
          <a:lstStyle/>
          <a:p>
            <a:pPr marL="0" indent="0" algn="ctr">
              <a:buNone/>
            </a:pPr>
            <a:r>
              <a:rPr lang="en-US" sz="1800" b="1" dirty="0">
                <a:solidFill>
                  <a:srgbClr val="FFFFFF"/>
                </a:solidFill>
                <a:latin typeface="Times New Roman" panose="02020603050405020304" pitchFamily="18" charset="0"/>
                <a:ea typeface="Cambria" pitchFamily="34" charset="-122"/>
                <a:cs typeface="Times New Roman" panose="02020603050405020304" pitchFamily="18" charset="0"/>
              </a:rPr>
              <a:t>c</a:t>
            </a:r>
            <a:endParaRPr lang="en-US" sz="1800" dirty="0"/>
          </a:p>
        </p:txBody>
      </p:sp>
      <p:sp>
        <p:nvSpPr>
          <p:cNvPr id="16" name="Text 14"/>
          <p:cNvSpPr/>
          <p:nvPr/>
        </p:nvSpPr>
        <p:spPr>
          <a:xfrm>
            <a:off x="1600200" y="5074920"/>
            <a:ext cx="9720072" cy="868680"/>
          </a:xfrm>
          <a:prstGeom prst="rect">
            <a:avLst/>
          </a:prstGeom>
          <a:noFill/>
          <a:ln/>
        </p:spPr>
        <p:txBody>
          <a:bodyPr wrap="square" rtlCol="0" anchor="ctr"/>
          <a:lstStyle/>
          <a:p>
            <a:pPr marL="0" indent="0">
              <a:lnSpc>
                <a:spcPct val="115000"/>
              </a:lnSpc>
              <a:buNone/>
            </a:pPr>
            <a:r>
              <a:rPr lang="en-US" sz="1400" dirty="0">
                <a:solidFill>
                  <a:srgbClr val="1B3A5C"/>
                </a:solidFill>
                <a:latin typeface="+mj-lt"/>
                <a:ea typeface="Calibri" pitchFamily="34" charset="-122"/>
                <a:cs typeface="Calibri" pitchFamily="34" charset="-120"/>
              </a:rPr>
              <a:t>Nếu không có cá nhân đáp ứng Khoản 1, 2, kê khai thông tin cá nhân là người quản lý có quyền hạn lớn nhất (Khoản 3, Điều 17).</a:t>
            </a:r>
            <a:endParaRPr lang="en-US" sz="1400" dirty="0">
              <a:latin typeface="+mj-lt"/>
            </a:endParaRPr>
          </a:p>
        </p:txBody>
      </p:sp>
      <p:sp>
        <p:nvSpPr>
          <p:cNvPr id="18" name="Text 16"/>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0" name="Text 0">
            <a:extLst>
              <a:ext uri="{FF2B5EF4-FFF2-40B4-BE49-F238E27FC236}">
                <a16:creationId xmlns:a16="http://schemas.microsoft.com/office/drawing/2014/main" id="{BD29D081-A50E-8A87-A0F5-02B092657106}"/>
              </a:ext>
            </a:extLst>
          </p:cNvPr>
          <p:cNvSpPr/>
          <p:nvPr/>
        </p:nvSpPr>
        <p:spPr>
          <a:xfrm>
            <a:off x="548640" y="411480"/>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DA391-854A-2574-6827-B9A5B2A80F15}"/>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3325B268-7AB6-262B-19B2-AFF3F10D0EB1}"/>
              </a:ext>
            </a:extLst>
          </p:cNvPr>
          <p:cNvSpPr/>
          <p:nvPr/>
        </p:nvSpPr>
        <p:spPr>
          <a:xfrm>
            <a:off x="548640" y="713232"/>
            <a:ext cx="11363612" cy="685800"/>
          </a:xfrm>
          <a:prstGeom prst="rect">
            <a:avLst/>
          </a:prstGeom>
          <a:noFill/>
          <a:ln/>
        </p:spPr>
        <p:txBody>
          <a:bodyPr wrap="square" rtlCol="0" anchor="ctr"/>
          <a:lstStyle/>
          <a:p>
            <a:pPr marL="0" indent="0">
              <a:buNone/>
            </a:pPr>
            <a:r>
              <a:rPr lang="en-US" sz="3000" b="1" dirty="0">
                <a:solidFill>
                  <a:srgbClr val="1B3A5C"/>
                </a:solidFill>
                <a:latin typeface="Times New Roman" panose="02020603050405020304" pitchFamily="18" charset="0"/>
                <a:ea typeface="Cambria" pitchFamily="34" charset="-122"/>
                <a:cs typeface="Times New Roman" panose="02020603050405020304" pitchFamily="18" charset="0"/>
              </a:rPr>
              <a:t>DANH SÁCH CHỦ SỞ HỮU HƯỞNG LỢI CỦA DOANH NGHIỆP</a:t>
            </a:r>
            <a:endParaRPr lang="en-US" sz="3000" dirty="0"/>
          </a:p>
        </p:txBody>
      </p:sp>
      <p:sp>
        <p:nvSpPr>
          <p:cNvPr id="7" name="Text 5">
            <a:extLst>
              <a:ext uri="{FF2B5EF4-FFF2-40B4-BE49-F238E27FC236}">
                <a16:creationId xmlns:a16="http://schemas.microsoft.com/office/drawing/2014/main" id="{CFBEA213-0858-772E-C183-BCD4079F423C}"/>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D991DBEE-7FA6-4814-F8E3-8917A05ACB95}"/>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E86954F4-8308-77D6-7649-D7350AADDF67}"/>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8" name="Shape 2">
            <a:extLst>
              <a:ext uri="{FF2B5EF4-FFF2-40B4-BE49-F238E27FC236}">
                <a16:creationId xmlns:a16="http://schemas.microsoft.com/office/drawing/2014/main" id="{F4ED7D34-A616-61BF-D670-DEAC21BF1EBA}"/>
              </a:ext>
            </a:extLst>
          </p:cNvPr>
          <p:cNvSpPr/>
          <p:nvPr/>
        </p:nvSpPr>
        <p:spPr>
          <a:xfrm>
            <a:off x="548640" y="1737360"/>
            <a:ext cx="10543032" cy="4407408"/>
          </a:xfrm>
          <a:prstGeom prst="roundRect">
            <a:avLst>
              <a:gd name="adj" fmla="val 3810"/>
            </a:avLst>
          </a:prstGeom>
          <a:solidFill>
            <a:srgbClr val="EAF2FB"/>
          </a:solidFill>
          <a:ln/>
        </p:spPr>
        <p:txBody>
          <a:bodyPr/>
          <a:lstStyle/>
          <a:p>
            <a:endParaRPr lang="en-US"/>
          </a:p>
        </p:txBody>
      </p:sp>
      <p:pic>
        <p:nvPicPr>
          <p:cNvPr id="10" name="Picture 9">
            <a:extLst>
              <a:ext uri="{FF2B5EF4-FFF2-40B4-BE49-F238E27FC236}">
                <a16:creationId xmlns:a16="http://schemas.microsoft.com/office/drawing/2014/main" id="{95479B3D-C742-0C8E-1779-50022D5660FA}"/>
              </a:ext>
            </a:extLst>
          </p:cNvPr>
          <p:cNvPicPr>
            <a:picLocks noChangeAspect="1"/>
          </p:cNvPicPr>
          <p:nvPr/>
        </p:nvPicPr>
        <p:blipFill>
          <a:blip r:embed="rId3"/>
          <a:stretch>
            <a:fillRect/>
          </a:stretch>
        </p:blipFill>
        <p:spPr>
          <a:xfrm>
            <a:off x="455426" y="1399032"/>
            <a:ext cx="11181663" cy="4884810"/>
          </a:xfrm>
          <a:prstGeom prst="rect">
            <a:avLst/>
          </a:prstGeom>
        </p:spPr>
      </p:pic>
      <p:sp>
        <p:nvSpPr>
          <p:cNvPr id="5" name="Text 0">
            <a:extLst>
              <a:ext uri="{FF2B5EF4-FFF2-40B4-BE49-F238E27FC236}">
                <a16:creationId xmlns:a16="http://schemas.microsoft.com/office/drawing/2014/main" id="{E5E6F84F-4481-1148-FC06-2AB484FC7B67}"/>
              </a:ext>
            </a:extLst>
          </p:cNvPr>
          <p:cNvSpPr/>
          <p:nvPr/>
        </p:nvSpPr>
        <p:spPr>
          <a:xfrm>
            <a:off x="548640" y="411480"/>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spTree>
    <p:extLst>
      <p:ext uri="{BB962C8B-B14F-4D97-AF65-F5344CB8AC3E}">
        <p14:creationId xmlns:p14="http://schemas.microsoft.com/office/powerpoint/2010/main" val="352292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511E9-28C9-5637-9797-48418E262540}"/>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8C2D78A7-8E01-A9F6-221D-0DAD63B6E857}"/>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7C7771E3-5634-6689-32EF-4E5EF94F5288}"/>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ACD89C1B-B699-3015-EE2D-029EA5127BC8}"/>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CE2D9352-2192-B447-D3F6-2AB466058306}"/>
              </a:ext>
            </a:extLst>
          </p:cNvPr>
          <p:cNvSpPr/>
          <p:nvPr/>
        </p:nvSpPr>
        <p:spPr>
          <a:xfrm>
            <a:off x="548640" y="688276"/>
            <a:ext cx="6400800" cy="683324"/>
          </a:xfrm>
          <a:prstGeom prst="roundRect">
            <a:avLst>
              <a:gd name="adj" fmla="val 3810"/>
            </a:avLst>
          </a:prstGeom>
          <a:solidFill>
            <a:srgbClr val="EAF2FB"/>
          </a:solidFill>
          <a:ln/>
        </p:spPr>
        <p:txBody>
          <a:bodyPr/>
          <a:lstStyle/>
          <a:p>
            <a:endParaRPr lang="en-US"/>
          </a:p>
        </p:txBody>
      </p:sp>
      <p:sp>
        <p:nvSpPr>
          <p:cNvPr id="24" name="Text 1">
            <a:extLst>
              <a:ext uri="{FF2B5EF4-FFF2-40B4-BE49-F238E27FC236}">
                <a16:creationId xmlns:a16="http://schemas.microsoft.com/office/drawing/2014/main" id="{48A6CEC9-6AB8-F4B8-2093-F3214BAE2BA5}"/>
              </a:ext>
            </a:extLst>
          </p:cNvPr>
          <p:cNvSpPr/>
          <p:nvPr/>
        </p:nvSpPr>
        <p:spPr>
          <a:xfrm>
            <a:off x="592695" y="862650"/>
            <a:ext cx="11091672" cy="685800"/>
          </a:xfrm>
          <a:prstGeom prst="rect">
            <a:avLst/>
          </a:prstGeom>
          <a:noFill/>
          <a:ln/>
        </p:spPr>
        <p:txBody>
          <a:bodyPr wrap="square" rtlCol="0" anchor="ctr"/>
          <a:lstStyle/>
          <a:p>
            <a:r>
              <a:rPr lang="en-US" sz="3000" b="1" dirty="0">
                <a:solidFill>
                  <a:srgbClr val="1B3A5C"/>
                </a:solidFill>
                <a:latin typeface="Times New Roman" panose="02020603050405020304" pitchFamily="18" charset="0"/>
                <a:ea typeface="Cambria" pitchFamily="34" charset="-122"/>
              </a:rPr>
              <a:t>Quyền </a:t>
            </a:r>
            <a:r>
              <a:rPr lang="en-US" sz="3000" b="1" dirty="0" err="1">
                <a:solidFill>
                  <a:srgbClr val="1B3A5C"/>
                </a:solidFill>
                <a:latin typeface="Times New Roman" panose="02020603050405020304" pitchFamily="18" charset="0"/>
                <a:ea typeface="Cambria" pitchFamily="34" charset="-122"/>
              </a:rPr>
              <a:t>sở</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hữu</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trực</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tiếp</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và</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gián</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tiếp</a:t>
            </a:r>
            <a:endParaRPr lang="en-US" sz="3000" b="1" dirty="0">
              <a:solidFill>
                <a:srgbClr val="1B3A5C"/>
              </a:solidFill>
              <a:latin typeface="Times New Roman" panose="02020603050405020304" pitchFamily="18" charset="0"/>
              <a:ea typeface="Cambria" pitchFamily="34" charset="-122"/>
            </a:endParaRPr>
          </a:p>
          <a:p>
            <a:pPr marL="0" indent="0">
              <a:buNone/>
            </a:pPr>
            <a:endParaRPr lang="en-US" sz="3000" dirty="0"/>
          </a:p>
        </p:txBody>
      </p:sp>
      <p:pic>
        <p:nvPicPr>
          <p:cNvPr id="4" name="Picture 3">
            <a:extLst>
              <a:ext uri="{FF2B5EF4-FFF2-40B4-BE49-F238E27FC236}">
                <a16:creationId xmlns:a16="http://schemas.microsoft.com/office/drawing/2014/main" id="{12180522-E941-74E6-1C56-1C8DF685249A}"/>
              </a:ext>
            </a:extLst>
          </p:cNvPr>
          <p:cNvPicPr>
            <a:picLocks noChangeAspect="1"/>
          </p:cNvPicPr>
          <p:nvPr/>
        </p:nvPicPr>
        <p:blipFill>
          <a:blip r:embed="rId3"/>
          <a:stretch>
            <a:fillRect/>
          </a:stretch>
        </p:blipFill>
        <p:spPr>
          <a:xfrm>
            <a:off x="2263377" y="1371601"/>
            <a:ext cx="8494449" cy="4926780"/>
          </a:xfrm>
          <a:prstGeom prst="rect">
            <a:avLst/>
          </a:prstGeom>
        </p:spPr>
      </p:pic>
      <p:sp>
        <p:nvSpPr>
          <p:cNvPr id="6" name="Text 0">
            <a:extLst>
              <a:ext uri="{FF2B5EF4-FFF2-40B4-BE49-F238E27FC236}">
                <a16:creationId xmlns:a16="http://schemas.microsoft.com/office/drawing/2014/main" id="{E409DFBB-22BC-2AED-8939-011EA9F88056}"/>
              </a:ext>
            </a:extLst>
          </p:cNvPr>
          <p:cNvSpPr/>
          <p:nvPr/>
        </p:nvSpPr>
        <p:spPr>
          <a:xfrm>
            <a:off x="548640" y="286220"/>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spTree>
    <p:extLst>
      <p:ext uri="{BB962C8B-B14F-4D97-AF65-F5344CB8AC3E}">
        <p14:creationId xmlns:p14="http://schemas.microsoft.com/office/powerpoint/2010/main" val="2851799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1ECA8-6881-CF16-9318-FCD050AC4D6F}"/>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30EF863F-E40C-8924-69C2-929A062B26F7}"/>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C373DF9A-F901-F2CD-E6B1-AFF592850DC4}"/>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15E614C5-7FB8-0ED8-DA66-A29CE0072F31}"/>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pic>
        <p:nvPicPr>
          <p:cNvPr id="19" name="Picture 18">
            <a:extLst>
              <a:ext uri="{FF2B5EF4-FFF2-40B4-BE49-F238E27FC236}">
                <a16:creationId xmlns:a16="http://schemas.microsoft.com/office/drawing/2014/main" id="{F2A6F85F-E8F4-EABA-E6DB-27B9CB554A7C}"/>
              </a:ext>
            </a:extLst>
          </p:cNvPr>
          <p:cNvPicPr>
            <a:picLocks noChangeAspect="1"/>
          </p:cNvPicPr>
          <p:nvPr/>
        </p:nvPicPr>
        <p:blipFill>
          <a:blip r:embed="rId3" cstate="print"/>
          <a:stretch>
            <a:fillRect/>
          </a:stretch>
        </p:blipFill>
        <p:spPr>
          <a:xfrm>
            <a:off x="1687829" y="1792414"/>
            <a:ext cx="3412567" cy="4014026"/>
          </a:xfrm>
          <a:prstGeom prst="rect">
            <a:avLst/>
          </a:prstGeom>
        </p:spPr>
      </p:pic>
      <p:pic>
        <p:nvPicPr>
          <p:cNvPr id="20" name="Picture 19">
            <a:extLst>
              <a:ext uri="{FF2B5EF4-FFF2-40B4-BE49-F238E27FC236}">
                <a16:creationId xmlns:a16="http://schemas.microsoft.com/office/drawing/2014/main" id="{965C8AA2-B583-15DB-1F49-EB04DF64E927}"/>
              </a:ext>
            </a:extLst>
          </p:cNvPr>
          <p:cNvPicPr>
            <a:picLocks noChangeAspect="1"/>
          </p:cNvPicPr>
          <p:nvPr/>
        </p:nvPicPr>
        <p:blipFill>
          <a:blip r:embed="rId4" cstate="print"/>
          <a:stretch>
            <a:fillRect/>
          </a:stretch>
        </p:blipFill>
        <p:spPr>
          <a:xfrm>
            <a:off x="6949440" y="1700784"/>
            <a:ext cx="3838051" cy="4264081"/>
          </a:xfrm>
          <a:prstGeom prst="rect">
            <a:avLst/>
          </a:prstGeom>
        </p:spPr>
      </p:pic>
      <p:sp>
        <p:nvSpPr>
          <p:cNvPr id="22" name="Shape 2">
            <a:extLst>
              <a:ext uri="{FF2B5EF4-FFF2-40B4-BE49-F238E27FC236}">
                <a16:creationId xmlns:a16="http://schemas.microsoft.com/office/drawing/2014/main" id="{CA2B3175-3474-010B-E0DB-CBC773D65638}"/>
              </a:ext>
            </a:extLst>
          </p:cNvPr>
          <p:cNvSpPr/>
          <p:nvPr/>
        </p:nvSpPr>
        <p:spPr>
          <a:xfrm>
            <a:off x="548640" y="688276"/>
            <a:ext cx="4778981" cy="710756"/>
          </a:xfrm>
          <a:prstGeom prst="roundRect">
            <a:avLst>
              <a:gd name="adj" fmla="val 3810"/>
            </a:avLst>
          </a:prstGeom>
          <a:solidFill>
            <a:srgbClr val="EAF2FB"/>
          </a:solidFill>
          <a:ln/>
        </p:spPr>
        <p:txBody>
          <a:bodyPr/>
          <a:lstStyle/>
          <a:p>
            <a:endParaRPr lang="en-US"/>
          </a:p>
        </p:txBody>
      </p:sp>
      <p:sp>
        <p:nvSpPr>
          <p:cNvPr id="24" name="Text 1">
            <a:extLst>
              <a:ext uri="{FF2B5EF4-FFF2-40B4-BE49-F238E27FC236}">
                <a16:creationId xmlns:a16="http://schemas.microsoft.com/office/drawing/2014/main" id="{E0AE161C-24AA-89D1-5858-45DC0040C6FB}"/>
              </a:ext>
            </a:extLst>
          </p:cNvPr>
          <p:cNvSpPr/>
          <p:nvPr/>
        </p:nvSpPr>
        <p:spPr>
          <a:xfrm>
            <a:off x="548640" y="713232"/>
            <a:ext cx="11091672" cy="685800"/>
          </a:xfrm>
          <a:prstGeom prst="rect">
            <a:avLst/>
          </a:prstGeom>
          <a:noFill/>
          <a:ln/>
        </p:spPr>
        <p:txBody>
          <a:bodyPr wrap="square" rtlCol="0" anchor="ctr"/>
          <a:lstStyle/>
          <a:p>
            <a:pPr marL="0" indent="0">
              <a:buNone/>
            </a:pPr>
            <a:r>
              <a:rPr lang="en-US" sz="3000" b="1" dirty="0" err="1">
                <a:solidFill>
                  <a:srgbClr val="1B3A5C"/>
                </a:solidFill>
                <a:latin typeface="Times New Roman" panose="02020603050405020304" pitchFamily="18" charset="0"/>
                <a:ea typeface="Cambria" pitchFamily="34" charset="-122"/>
                <a:cs typeface="Times New Roman" panose="02020603050405020304" pitchFamily="18" charset="0"/>
              </a:rPr>
              <a:t>Xác</a:t>
            </a:r>
            <a:r>
              <a:rPr lang="en-US" sz="3000" b="1" dirty="0">
                <a:solidFill>
                  <a:srgbClr val="1B3A5C"/>
                </a:solidFill>
                <a:latin typeface="Times New Roman" panose="02020603050405020304" pitchFamily="18" charset="0"/>
                <a:ea typeface="Cambria" pitchFamily="34" charset="-122"/>
                <a:cs typeface="Times New Roman" panose="02020603050405020304" pitchFamily="18" charset="0"/>
              </a:rPr>
              <a:t> </a:t>
            </a:r>
            <a:r>
              <a:rPr lang="en-US" sz="3000" b="1" dirty="0" err="1">
                <a:solidFill>
                  <a:srgbClr val="1B3A5C"/>
                </a:solidFill>
                <a:latin typeface="Times New Roman" panose="02020603050405020304" pitchFamily="18" charset="0"/>
                <a:ea typeface="Cambria" pitchFamily="34" charset="-122"/>
                <a:cs typeface="Times New Roman" panose="02020603050405020304" pitchFamily="18" charset="0"/>
              </a:rPr>
              <a:t>định</a:t>
            </a:r>
            <a:r>
              <a:rPr lang="en-US" sz="3000" b="1" dirty="0">
                <a:solidFill>
                  <a:srgbClr val="1B3A5C"/>
                </a:solidFill>
                <a:latin typeface="Times New Roman" panose="02020603050405020304" pitchFamily="18" charset="0"/>
                <a:ea typeface="Cambria" pitchFamily="34" charset="-122"/>
                <a:cs typeface="Times New Roman" panose="02020603050405020304" pitchFamily="18" charset="0"/>
              </a:rPr>
              <a:t> CSHHL </a:t>
            </a:r>
            <a:r>
              <a:rPr lang="en-US" sz="3000" b="1" dirty="0" err="1">
                <a:solidFill>
                  <a:srgbClr val="1B3A5C"/>
                </a:solidFill>
                <a:latin typeface="Times New Roman" panose="02020603050405020304" pitchFamily="18" charset="0"/>
                <a:ea typeface="Cambria" pitchFamily="34" charset="-122"/>
                <a:cs typeface="Times New Roman" panose="02020603050405020304" pitchFamily="18" charset="0"/>
              </a:rPr>
              <a:t>gián</a:t>
            </a:r>
            <a:r>
              <a:rPr lang="en-US" sz="3000" b="1" dirty="0">
                <a:solidFill>
                  <a:srgbClr val="1B3A5C"/>
                </a:solidFill>
                <a:latin typeface="Times New Roman" panose="02020603050405020304" pitchFamily="18" charset="0"/>
                <a:ea typeface="Cambria" pitchFamily="34" charset="-122"/>
                <a:cs typeface="Times New Roman" panose="02020603050405020304" pitchFamily="18" charset="0"/>
              </a:rPr>
              <a:t> </a:t>
            </a:r>
            <a:r>
              <a:rPr lang="en-US" sz="3000" b="1" dirty="0" err="1">
                <a:solidFill>
                  <a:srgbClr val="1B3A5C"/>
                </a:solidFill>
                <a:latin typeface="Times New Roman" panose="02020603050405020304" pitchFamily="18" charset="0"/>
                <a:ea typeface="Cambria" pitchFamily="34" charset="-122"/>
                <a:cs typeface="Times New Roman" panose="02020603050405020304" pitchFamily="18" charset="0"/>
              </a:rPr>
              <a:t>tiếp</a:t>
            </a:r>
            <a:endParaRPr lang="en-US" sz="3000" dirty="0"/>
          </a:p>
        </p:txBody>
      </p:sp>
    </p:spTree>
    <p:extLst>
      <p:ext uri="{BB962C8B-B14F-4D97-AF65-F5344CB8AC3E}">
        <p14:creationId xmlns:p14="http://schemas.microsoft.com/office/powerpoint/2010/main" val="3379233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C9416-C2F0-8F9E-AC10-5A1CE41D2DE3}"/>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AA6EFC10-E336-5CE7-78AD-7BDCC28A8FFC}"/>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08191A77-F348-D344-C57B-36538770AEB0}"/>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18A9F1B8-A498-01E7-5946-A1AAB423C548}"/>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02150526-D439-7091-2C8B-FD82D2379275}"/>
              </a:ext>
            </a:extLst>
          </p:cNvPr>
          <p:cNvSpPr/>
          <p:nvPr/>
        </p:nvSpPr>
        <p:spPr>
          <a:xfrm>
            <a:off x="507633" y="847567"/>
            <a:ext cx="10914490" cy="974495"/>
          </a:xfrm>
          <a:prstGeom prst="roundRect">
            <a:avLst>
              <a:gd name="adj" fmla="val 3810"/>
            </a:avLst>
          </a:prstGeom>
          <a:solidFill>
            <a:srgbClr val="EAF2FB"/>
          </a:solidFill>
          <a:ln/>
        </p:spPr>
        <p:txBody>
          <a:bodyPr/>
          <a:lstStyle/>
          <a:p>
            <a:endParaRPr lang="en-US" dirty="0"/>
          </a:p>
        </p:txBody>
      </p:sp>
      <p:sp>
        <p:nvSpPr>
          <p:cNvPr id="24" name="Text 1">
            <a:extLst>
              <a:ext uri="{FF2B5EF4-FFF2-40B4-BE49-F238E27FC236}">
                <a16:creationId xmlns:a16="http://schemas.microsoft.com/office/drawing/2014/main" id="{26B3B431-7998-A7EE-21F9-61E6D466B3E1}"/>
              </a:ext>
            </a:extLst>
          </p:cNvPr>
          <p:cNvSpPr/>
          <p:nvPr/>
        </p:nvSpPr>
        <p:spPr>
          <a:xfrm>
            <a:off x="592695" y="1186823"/>
            <a:ext cx="11091672"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1: </a:t>
            </a:r>
            <a:r>
              <a:rPr lang="en-US" sz="2400" b="1" dirty="0" err="1">
                <a:solidFill>
                  <a:srgbClr val="1B3A5C"/>
                </a:solidFill>
                <a:latin typeface="Times New Roman" panose="02020603050405020304" pitchFamily="18" charset="0"/>
                <a:ea typeface="Cambria" pitchFamily="34" charset="-122"/>
              </a:rPr>
              <a:t>Một</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trực</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tiếp</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từ</a:t>
            </a:r>
            <a:r>
              <a:rPr lang="en-US" sz="2400" b="1" dirty="0">
                <a:solidFill>
                  <a:srgbClr val="1B3A5C"/>
                </a:solidFill>
                <a:latin typeface="Times New Roman" panose="02020603050405020304" pitchFamily="18" charset="0"/>
                <a:ea typeface="Cambria" pitchFamily="34" charset="-122"/>
              </a:rPr>
              <a:t> 25% </a:t>
            </a:r>
            <a:r>
              <a:rPr lang="en-US" sz="2400" b="1" dirty="0" err="1">
                <a:solidFill>
                  <a:srgbClr val="1B3A5C"/>
                </a:solidFill>
                <a:latin typeface="Times New Roman" panose="02020603050405020304" pitchFamily="18" charset="0"/>
                <a:ea typeface="Cambria" pitchFamily="34" charset="-122"/>
              </a:rPr>
              <a:t>vốn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điều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lệ</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trở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lên</a:t>
            </a:r>
            <a:endParaRPr lang="en-US" sz="2400" b="1" dirty="0">
              <a:solidFill>
                <a:srgbClr val="1B3A5C"/>
              </a:solidFill>
              <a:latin typeface="Times New Roman" panose="02020603050405020304" pitchFamily="18" charset="0"/>
              <a:ea typeface="Cambria" pitchFamily="34" charset="-122"/>
            </a:endParaRPr>
          </a:p>
          <a:p>
            <a:pPr marL="0" indent="0">
              <a:buNone/>
            </a:pPr>
            <a:endParaRPr lang="en-US" sz="3000" dirty="0"/>
          </a:p>
        </p:txBody>
      </p:sp>
      <p:sp>
        <p:nvSpPr>
          <p:cNvPr id="6" name="Text 0">
            <a:extLst>
              <a:ext uri="{FF2B5EF4-FFF2-40B4-BE49-F238E27FC236}">
                <a16:creationId xmlns:a16="http://schemas.microsoft.com/office/drawing/2014/main" id="{D3C760C9-F564-7EDD-4003-8FE096B8456A}"/>
              </a:ext>
            </a:extLst>
          </p:cNvPr>
          <p:cNvSpPr/>
          <p:nvPr/>
        </p:nvSpPr>
        <p:spPr>
          <a:xfrm>
            <a:off x="363110" y="211749"/>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pic>
        <p:nvPicPr>
          <p:cNvPr id="9" name="Picture 8">
            <a:extLst>
              <a:ext uri="{FF2B5EF4-FFF2-40B4-BE49-F238E27FC236}">
                <a16:creationId xmlns:a16="http://schemas.microsoft.com/office/drawing/2014/main" id="{00271106-49FA-BC70-6270-6B4FA4BD57F3}"/>
              </a:ext>
            </a:extLst>
          </p:cNvPr>
          <p:cNvPicPr>
            <a:picLocks noChangeAspect="1"/>
          </p:cNvPicPr>
          <p:nvPr/>
        </p:nvPicPr>
        <p:blipFill>
          <a:blip r:embed="rId3"/>
          <a:stretch>
            <a:fillRect/>
          </a:stretch>
        </p:blipFill>
        <p:spPr>
          <a:xfrm>
            <a:off x="2230628" y="2075391"/>
            <a:ext cx="7714842" cy="4195792"/>
          </a:xfrm>
          <a:prstGeom prst="rect">
            <a:avLst/>
          </a:prstGeom>
        </p:spPr>
      </p:pic>
    </p:spTree>
    <p:extLst>
      <p:ext uri="{BB962C8B-B14F-4D97-AF65-F5344CB8AC3E}">
        <p14:creationId xmlns:p14="http://schemas.microsoft.com/office/powerpoint/2010/main" val="3062076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C358B-2FE4-DFDB-1CEE-D2F9BA154091}"/>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5EEAF760-13D1-5388-D079-CE6AB0FEC188}"/>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FF334266-84EE-2F66-E2C7-C2DB09151D32}"/>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9042E310-A9E3-52E6-8CA7-D862613BF6F3}"/>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E8BAEE96-11A7-9661-00FD-6623C99C1193}"/>
              </a:ext>
            </a:extLst>
          </p:cNvPr>
          <p:cNvSpPr/>
          <p:nvPr/>
        </p:nvSpPr>
        <p:spPr>
          <a:xfrm>
            <a:off x="507633" y="847567"/>
            <a:ext cx="4143880" cy="974495"/>
          </a:xfrm>
          <a:prstGeom prst="roundRect">
            <a:avLst>
              <a:gd name="adj" fmla="val 3810"/>
            </a:avLst>
          </a:prstGeom>
          <a:solidFill>
            <a:srgbClr val="EAF2FB"/>
          </a:solidFill>
          <a:ln/>
        </p:spPr>
        <p:txBody>
          <a:bodyPr/>
          <a:lstStyle/>
          <a:p>
            <a:endParaRPr lang="en-US" dirty="0"/>
          </a:p>
        </p:txBody>
      </p:sp>
      <p:sp>
        <p:nvSpPr>
          <p:cNvPr id="24" name="Text 1">
            <a:extLst>
              <a:ext uri="{FF2B5EF4-FFF2-40B4-BE49-F238E27FC236}">
                <a16:creationId xmlns:a16="http://schemas.microsoft.com/office/drawing/2014/main" id="{DC756B7C-708E-0B1B-254E-D55835D95CA5}"/>
              </a:ext>
            </a:extLst>
          </p:cNvPr>
          <p:cNvSpPr/>
          <p:nvPr/>
        </p:nvSpPr>
        <p:spPr>
          <a:xfrm>
            <a:off x="592695" y="1186823"/>
            <a:ext cx="4058818"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2: </a:t>
            </a:r>
          </a:p>
          <a:p>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đúng</a:t>
            </a:r>
            <a:r>
              <a:rPr lang="en-US" sz="2400" b="1" dirty="0">
                <a:solidFill>
                  <a:srgbClr val="1B3A5C"/>
                </a:solidFill>
                <a:latin typeface="Times New Roman" panose="02020603050405020304" pitchFamily="18" charset="0"/>
                <a:ea typeface="Cambria" pitchFamily="34" charset="-122"/>
              </a:rPr>
              <a:t> 25% </a:t>
            </a:r>
          </a:p>
          <a:p>
            <a:pPr marL="0" indent="0">
              <a:buNone/>
            </a:pPr>
            <a:endParaRPr lang="en-US" sz="3000" dirty="0"/>
          </a:p>
        </p:txBody>
      </p:sp>
      <p:sp>
        <p:nvSpPr>
          <p:cNvPr id="6" name="Text 0">
            <a:extLst>
              <a:ext uri="{FF2B5EF4-FFF2-40B4-BE49-F238E27FC236}">
                <a16:creationId xmlns:a16="http://schemas.microsoft.com/office/drawing/2014/main" id="{FFCC551E-6D48-B299-6320-1764FB192E05}"/>
              </a:ext>
            </a:extLst>
          </p:cNvPr>
          <p:cNvSpPr/>
          <p:nvPr/>
        </p:nvSpPr>
        <p:spPr>
          <a:xfrm>
            <a:off x="363110" y="211749"/>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pic>
        <p:nvPicPr>
          <p:cNvPr id="3" name="Picture 2">
            <a:extLst>
              <a:ext uri="{FF2B5EF4-FFF2-40B4-BE49-F238E27FC236}">
                <a16:creationId xmlns:a16="http://schemas.microsoft.com/office/drawing/2014/main" id="{AE7C6A69-0779-7ED6-D0F5-CF8966B46AB0}"/>
              </a:ext>
            </a:extLst>
          </p:cNvPr>
          <p:cNvPicPr>
            <a:picLocks noChangeAspect="1"/>
          </p:cNvPicPr>
          <p:nvPr/>
        </p:nvPicPr>
        <p:blipFill>
          <a:blip r:embed="rId3"/>
          <a:stretch>
            <a:fillRect/>
          </a:stretch>
        </p:blipFill>
        <p:spPr>
          <a:xfrm>
            <a:off x="340646" y="1940782"/>
            <a:ext cx="4734937" cy="4303299"/>
          </a:xfrm>
          <a:prstGeom prst="rect">
            <a:avLst/>
          </a:prstGeom>
        </p:spPr>
      </p:pic>
      <p:sp>
        <p:nvSpPr>
          <p:cNvPr id="20" name="Shape 2">
            <a:extLst>
              <a:ext uri="{FF2B5EF4-FFF2-40B4-BE49-F238E27FC236}">
                <a16:creationId xmlns:a16="http://schemas.microsoft.com/office/drawing/2014/main" id="{DD2B845D-2B91-6064-5DCE-31CF7C7DBCFA}"/>
              </a:ext>
            </a:extLst>
          </p:cNvPr>
          <p:cNvSpPr/>
          <p:nvPr/>
        </p:nvSpPr>
        <p:spPr>
          <a:xfrm>
            <a:off x="7272868" y="831868"/>
            <a:ext cx="4143880" cy="974495"/>
          </a:xfrm>
          <a:prstGeom prst="roundRect">
            <a:avLst>
              <a:gd name="adj" fmla="val 3810"/>
            </a:avLst>
          </a:prstGeom>
          <a:solidFill>
            <a:srgbClr val="EAF2FB"/>
          </a:solidFill>
          <a:ln/>
        </p:spPr>
        <p:txBody>
          <a:bodyPr/>
          <a:lstStyle/>
          <a:p>
            <a:endParaRPr lang="en-US" dirty="0"/>
          </a:p>
        </p:txBody>
      </p:sp>
      <p:sp>
        <p:nvSpPr>
          <p:cNvPr id="23" name="Text 1">
            <a:extLst>
              <a:ext uri="{FF2B5EF4-FFF2-40B4-BE49-F238E27FC236}">
                <a16:creationId xmlns:a16="http://schemas.microsoft.com/office/drawing/2014/main" id="{EF1395EF-90D1-7C69-72FF-7CC46EBCB05E}"/>
              </a:ext>
            </a:extLst>
          </p:cNvPr>
          <p:cNvSpPr/>
          <p:nvPr/>
        </p:nvSpPr>
        <p:spPr>
          <a:xfrm>
            <a:off x="7357930" y="1171124"/>
            <a:ext cx="4058818"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3: </a:t>
            </a:r>
          </a:p>
          <a:p>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dưới</a:t>
            </a:r>
            <a:r>
              <a:rPr lang="en-US" sz="2400" b="1" dirty="0">
                <a:solidFill>
                  <a:srgbClr val="1B3A5C"/>
                </a:solidFill>
                <a:latin typeface="Times New Roman" panose="02020603050405020304" pitchFamily="18" charset="0"/>
                <a:ea typeface="Cambria" pitchFamily="34" charset="-122"/>
              </a:rPr>
              <a:t> 25% </a:t>
            </a:r>
          </a:p>
          <a:p>
            <a:pPr marL="0" indent="0">
              <a:buNone/>
            </a:pPr>
            <a:endParaRPr lang="en-US" sz="3000" dirty="0"/>
          </a:p>
        </p:txBody>
      </p:sp>
      <p:pic>
        <p:nvPicPr>
          <p:cNvPr id="4" name="Picture 3">
            <a:extLst>
              <a:ext uri="{FF2B5EF4-FFF2-40B4-BE49-F238E27FC236}">
                <a16:creationId xmlns:a16="http://schemas.microsoft.com/office/drawing/2014/main" id="{1B1965D9-2A26-7DE4-06F5-5D19B8DE3192}"/>
              </a:ext>
            </a:extLst>
          </p:cNvPr>
          <p:cNvPicPr>
            <a:picLocks noChangeAspect="1"/>
          </p:cNvPicPr>
          <p:nvPr/>
        </p:nvPicPr>
        <p:blipFill>
          <a:blip r:embed="rId4"/>
          <a:stretch>
            <a:fillRect/>
          </a:stretch>
        </p:blipFill>
        <p:spPr>
          <a:xfrm>
            <a:off x="7052032" y="1856924"/>
            <a:ext cx="4670613" cy="4705469"/>
          </a:xfrm>
          <a:prstGeom prst="rect">
            <a:avLst/>
          </a:prstGeom>
        </p:spPr>
      </p:pic>
    </p:spTree>
    <p:extLst>
      <p:ext uri="{BB962C8B-B14F-4D97-AF65-F5344CB8AC3E}">
        <p14:creationId xmlns:p14="http://schemas.microsoft.com/office/powerpoint/2010/main" val="2332748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B334B-13A2-A814-091D-53C4CCB8E4CB}"/>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09FD0D57-46F9-F68A-7D99-121CB0612999}"/>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D625D019-F877-CA18-F361-7BEACC65CBA4}"/>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4449C273-4362-F552-0FA3-3BF397B2293E}"/>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90D1EB52-61A5-39F4-3EA7-9C75793F57B5}"/>
              </a:ext>
            </a:extLst>
          </p:cNvPr>
          <p:cNvSpPr/>
          <p:nvPr/>
        </p:nvSpPr>
        <p:spPr>
          <a:xfrm>
            <a:off x="507633" y="847567"/>
            <a:ext cx="10914490" cy="974495"/>
          </a:xfrm>
          <a:prstGeom prst="roundRect">
            <a:avLst>
              <a:gd name="adj" fmla="val 3810"/>
            </a:avLst>
          </a:prstGeom>
          <a:solidFill>
            <a:srgbClr val="EAF2FB"/>
          </a:solidFill>
          <a:ln/>
        </p:spPr>
        <p:txBody>
          <a:bodyPr/>
          <a:lstStyle/>
          <a:p>
            <a:endParaRPr lang="en-US" dirty="0"/>
          </a:p>
        </p:txBody>
      </p:sp>
      <p:sp>
        <p:nvSpPr>
          <p:cNvPr id="24" name="Text 1">
            <a:extLst>
              <a:ext uri="{FF2B5EF4-FFF2-40B4-BE49-F238E27FC236}">
                <a16:creationId xmlns:a16="http://schemas.microsoft.com/office/drawing/2014/main" id="{AD2523D8-3AF0-3643-628C-A95968345FB4}"/>
              </a:ext>
            </a:extLst>
          </p:cNvPr>
          <p:cNvSpPr/>
          <p:nvPr/>
        </p:nvSpPr>
        <p:spPr>
          <a:xfrm>
            <a:off x="592695" y="1186823"/>
            <a:ext cx="11091672"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4: </a:t>
            </a:r>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vừa</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trực</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tiếp</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vừa</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gián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tiếp</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endParaRPr lang="en-US" sz="2400" b="1" dirty="0">
              <a:solidFill>
                <a:srgbClr val="1B3A5C"/>
              </a:solidFill>
              <a:latin typeface="Times New Roman" panose="02020603050405020304" pitchFamily="18" charset="0"/>
              <a:ea typeface="Cambria" pitchFamily="34" charset="-122"/>
            </a:endParaRPr>
          </a:p>
          <a:p>
            <a:pPr marL="0" indent="0">
              <a:buNone/>
            </a:pPr>
            <a:endParaRPr lang="en-US" sz="3000" dirty="0"/>
          </a:p>
        </p:txBody>
      </p:sp>
      <p:sp>
        <p:nvSpPr>
          <p:cNvPr id="6" name="Text 0">
            <a:extLst>
              <a:ext uri="{FF2B5EF4-FFF2-40B4-BE49-F238E27FC236}">
                <a16:creationId xmlns:a16="http://schemas.microsoft.com/office/drawing/2014/main" id="{049ED50B-FDB3-9C64-CF68-6A77258F75FE}"/>
              </a:ext>
            </a:extLst>
          </p:cNvPr>
          <p:cNvSpPr/>
          <p:nvPr/>
        </p:nvSpPr>
        <p:spPr>
          <a:xfrm>
            <a:off x="363110" y="211749"/>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pic>
        <p:nvPicPr>
          <p:cNvPr id="3" name="Picture 2">
            <a:extLst>
              <a:ext uri="{FF2B5EF4-FFF2-40B4-BE49-F238E27FC236}">
                <a16:creationId xmlns:a16="http://schemas.microsoft.com/office/drawing/2014/main" id="{742F3634-59A4-240E-780E-5035EED214A1}"/>
              </a:ext>
            </a:extLst>
          </p:cNvPr>
          <p:cNvPicPr>
            <a:picLocks noChangeAspect="1"/>
          </p:cNvPicPr>
          <p:nvPr/>
        </p:nvPicPr>
        <p:blipFill>
          <a:blip r:embed="rId3"/>
          <a:stretch>
            <a:fillRect/>
          </a:stretch>
        </p:blipFill>
        <p:spPr>
          <a:xfrm>
            <a:off x="2412698" y="1872623"/>
            <a:ext cx="8101276" cy="4601329"/>
          </a:xfrm>
          <a:prstGeom prst="rect">
            <a:avLst/>
          </a:prstGeom>
        </p:spPr>
      </p:pic>
    </p:spTree>
    <p:extLst>
      <p:ext uri="{BB962C8B-B14F-4D97-AF65-F5344CB8AC3E}">
        <p14:creationId xmlns:p14="http://schemas.microsoft.com/office/powerpoint/2010/main" val="1803268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E3095-B11B-E622-CA82-9950A2C20B48}"/>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A90B13B9-DF19-6060-9502-C4342E75A5CA}"/>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DFC2C062-FCAE-F26A-D1BC-3ADC2E8FDE1B}"/>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E3137CA9-E4B6-E87B-7B29-99772488A46F}"/>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66AAF3E0-7434-1EB9-2F15-6CE18FC834A8}"/>
              </a:ext>
            </a:extLst>
          </p:cNvPr>
          <p:cNvSpPr/>
          <p:nvPr/>
        </p:nvSpPr>
        <p:spPr>
          <a:xfrm>
            <a:off x="551687" y="624053"/>
            <a:ext cx="4646341" cy="1470335"/>
          </a:xfrm>
          <a:prstGeom prst="roundRect">
            <a:avLst>
              <a:gd name="adj" fmla="val 3810"/>
            </a:avLst>
          </a:prstGeom>
          <a:solidFill>
            <a:srgbClr val="EAF2FB"/>
          </a:solidFill>
          <a:ln/>
        </p:spPr>
        <p:txBody>
          <a:bodyPr/>
          <a:lstStyle/>
          <a:p>
            <a:endParaRPr lang="en-US" dirty="0"/>
          </a:p>
        </p:txBody>
      </p:sp>
      <p:sp>
        <p:nvSpPr>
          <p:cNvPr id="24" name="Text 1">
            <a:extLst>
              <a:ext uri="{FF2B5EF4-FFF2-40B4-BE49-F238E27FC236}">
                <a16:creationId xmlns:a16="http://schemas.microsoft.com/office/drawing/2014/main" id="{88068835-2033-1EA3-4280-F81E55D307F6}"/>
              </a:ext>
            </a:extLst>
          </p:cNvPr>
          <p:cNvSpPr/>
          <p:nvPr/>
        </p:nvSpPr>
        <p:spPr>
          <a:xfrm>
            <a:off x="592694" y="1186823"/>
            <a:ext cx="4554049"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5: </a:t>
            </a:r>
          </a:p>
          <a:p>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gián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tiếp</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thông</a:t>
            </a:r>
            <a:r>
              <a:rPr lang="en-US" sz="2400" b="1" dirty="0">
                <a:solidFill>
                  <a:srgbClr val="1B3A5C"/>
                </a:solidFill>
                <a:latin typeface="Times New Roman" panose="02020603050405020304" pitchFamily="18" charset="0"/>
                <a:ea typeface="Cambria" pitchFamily="34" charset="-122"/>
              </a:rPr>
              <a:t> qua </a:t>
            </a:r>
            <a:r>
              <a:rPr lang="en-US" sz="2400" b="1" dirty="0" err="1">
                <a:solidFill>
                  <a:srgbClr val="1B3A5C"/>
                </a:solidFill>
                <a:latin typeface="Times New Roman" panose="02020603050405020304" pitchFamily="18" charset="0"/>
                <a:ea typeface="Cambria" pitchFamily="34" charset="-122"/>
              </a:rPr>
              <a:t>một</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tổ</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chức</a:t>
            </a:r>
            <a:r>
              <a:rPr lang="en-US" sz="2400" b="1" dirty="0">
                <a:solidFill>
                  <a:srgbClr val="1B3A5C"/>
                </a:solidFill>
                <a:latin typeface="Times New Roman" panose="02020603050405020304" pitchFamily="18" charset="0"/>
                <a:ea typeface="Cambria" pitchFamily="34" charset="-122"/>
              </a:rPr>
              <a:t> </a:t>
            </a:r>
          </a:p>
          <a:p>
            <a:pPr marL="0" indent="0">
              <a:buNone/>
            </a:pPr>
            <a:endParaRPr lang="en-US" sz="3000" dirty="0"/>
          </a:p>
        </p:txBody>
      </p:sp>
      <p:sp>
        <p:nvSpPr>
          <p:cNvPr id="6" name="Text 0">
            <a:extLst>
              <a:ext uri="{FF2B5EF4-FFF2-40B4-BE49-F238E27FC236}">
                <a16:creationId xmlns:a16="http://schemas.microsoft.com/office/drawing/2014/main" id="{2961414B-8359-EE28-5B5C-76420A7699F4}"/>
              </a:ext>
            </a:extLst>
          </p:cNvPr>
          <p:cNvSpPr/>
          <p:nvPr/>
        </p:nvSpPr>
        <p:spPr>
          <a:xfrm>
            <a:off x="363110" y="211749"/>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sp>
        <p:nvSpPr>
          <p:cNvPr id="20" name="Shape 2">
            <a:extLst>
              <a:ext uri="{FF2B5EF4-FFF2-40B4-BE49-F238E27FC236}">
                <a16:creationId xmlns:a16="http://schemas.microsoft.com/office/drawing/2014/main" id="{07EF71CE-473E-4989-2DC3-EE1F83E9B629}"/>
              </a:ext>
            </a:extLst>
          </p:cNvPr>
          <p:cNvSpPr/>
          <p:nvPr/>
        </p:nvSpPr>
        <p:spPr>
          <a:xfrm>
            <a:off x="6781332" y="612002"/>
            <a:ext cx="5198030" cy="1482386"/>
          </a:xfrm>
          <a:prstGeom prst="roundRect">
            <a:avLst>
              <a:gd name="adj" fmla="val 3810"/>
            </a:avLst>
          </a:prstGeom>
          <a:solidFill>
            <a:srgbClr val="EAF2FB"/>
          </a:solidFill>
          <a:ln/>
        </p:spPr>
        <p:txBody>
          <a:bodyPr/>
          <a:lstStyle/>
          <a:p>
            <a:endParaRPr lang="en-US" dirty="0"/>
          </a:p>
        </p:txBody>
      </p:sp>
      <p:sp>
        <p:nvSpPr>
          <p:cNvPr id="23" name="Text 1">
            <a:extLst>
              <a:ext uri="{FF2B5EF4-FFF2-40B4-BE49-F238E27FC236}">
                <a16:creationId xmlns:a16="http://schemas.microsoft.com/office/drawing/2014/main" id="{54E7F9A3-68BF-D0B7-201A-1617D1B8BB21}"/>
              </a:ext>
            </a:extLst>
          </p:cNvPr>
          <p:cNvSpPr/>
          <p:nvPr/>
        </p:nvSpPr>
        <p:spPr>
          <a:xfrm>
            <a:off x="6854521" y="1186823"/>
            <a:ext cx="5198030"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6: </a:t>
            </a:r>
          </a:p>
          <a:p>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gián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tiếp</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r>
              <a:rPr lang="en-US" sz="2400" b="1" dirty="0">
                <a:solidFill>
                  <a:srgbClr val="1B3A5C"/>
                </a:solidFill>
                <a:latin typeface="Times New Roman" panose="02020603050405020304" pitchFamily="18" charset="0"/>
                <a:ea typeface="Cambria" pitchFamily="34" charset="-122"/>
              </a:rPr>
              <a:t> qua </a:t>
            </a:r>
            <a:r>
              <a:rPr lang="en-US" sz="2400" b="1" dirty="0" err="1">
                <a:solidFill>
                  <a:srgbClr val="1B3A5C"/>
                </a:solidFill>
                <a:latin typeface="Times New Roman" panose="02020603050405020304" pitchFamily="18" charset="0"/>
                <a:ea typeface="Cambria" pitchFamily="34" charset="-122"/>
              </a:rPr>
              <a:t>nhiều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tầng</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doanh</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nghiệp</a:t>
            </a:r>
            <a:r>
              <a:rPr lang="en-US" sz="2400" b="1" dirty="0">
                <a:solidFill>
                  <a:srgbClr val="1B3A5C"/>
                </a:solidFill>
                <a:latin typeface="Times New Roman" panose="02020603050405020304" pitchFamily="18" charset="0"/>
                <a:ea typeface="Cambria" pitchFamily="34" charset="-122"/>
              </a:rPr>
              <a:t> </a:t>
            </a:r>
          </a:p>
          <a:p>
            <a:pPr marL="0" indent="0">
              <a:buNone/>
            </a:pPr>
            <a:endParaRPr lang="en-US" sz="3000" dirty="0"/>
          </a:p>
        </p:txBody>
      </p:sp>
      <p:pic>
        <p:nvPicPr>
          <p:cNvPr id="4" name="Picture 3">
            <a:extLst>
              <a:ext uri="{FF2B5EF4-FFF2-40B4-BE49-F238E27FC236}">
                <a16:creationId xmlns:a16="http://schemas.microsoft.com/office/drawing/2014/main" id="{383D07C9-D67C-EAD7-9CEE-C10DC890C6C6}"/>
              </a:ext>
            </a:extLst>
          </p:cNvPr>
          <p:cNvPicPr>
            <a:picLocks noChangeAspect="1"/>
          </p:cNvPicPr>
          <p:nvPr/>
        </p:nvPicPr>
        <p:blipFill>
          <a:blip r:embed="rId3"/>
          <a:stretch>
            <a:fillRect/>
          </a:stretch>
        </p:blipFill>
        <p:spPr>
          <a:xfrm>
            <a:off x="139449" y="2657158"/>
            <a:ext cx="5847677" cy="2461494"/>
          </a:xfrm>
          <a:prstGeom prst="rect">
            <a:avLst/>
          </a:prstGeom>
        </p:spPr>
      </p:pic>
      <p:pic>
        <p:nvPicPr>
          <p:cNvPr id="8" name="Picture 7">
            <a:extLst>
              <a:ext uri="{FF2B5EF4-FFF2-40B4-BE49-F238E27FC236}">
                <a16:creationId xmlns:a16="http://schemas.microsoft.com/office/drawing/2014/main" id="{543E911E-072E-6F72-6A66-8863AE3E8694}"/>
              </a:ext>
            </a:extLst>
          </p:cNvPr>
          <p:cNvPicPr>
            <a:picLocks noChangeAspect="1"/>
          </p:cNvPicPr>
          <p:nvPr/>
        </p:nvPicPr>
        <p:blipFill>
          <a:blip r:embed="rId4"/>
          <a:stretch>
            <a:fillRect/>
          </a:stretch>
        </p:blipFill>
        <p:spPr>
          <a:xfrm>
            <a:off x="6551072" y="2669209"/>
            <a:ext cx="5501479" cy="3343756"/>
          </a:xfrm>
          <a:prstGeom prst="rect">
            <a:avLst/>
          </a:prstGeom>
        </p:spPr>
      </p:pic>
    </p:spTree>
    <p:extLst>
      <p:ext uri="{BB962C8B-B14F-4D97-AF65-F5344CB8AC3E}">
        <p14:creationId xmlns:p14="http://schemas.microsoft.com/office/powerpoint/2010/main" val="656369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BF764-6AAF-ACF3-8B79-C2A31EE661C6}"/>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7BAB3C7E-91DF-6773-5404-715A9F8EDC12}"/>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9A186FFB-4FEB-EE55-A9D0-1D006AED8EED}"/>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53A22F69-32E7-1FC7-1DAF-AA51F99AD7C6}"/>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6690004D-8535-DA6D-0C7A-0F9E70C09974}"/>
              </a:ext>
            </a:extLst>
          </p:cNvPr>
          <p:cNvSpPr/>
          <p:nvPr/>
        </p:nvSpPr>
        <p:spPr>
          <a:xfrm>
            <a:off x="551687" y="624054"/>
            <a:ext cx="4646341" cy="1288326"/>
          </a:xfrm>
          <a:prstGeom prst="roundRect">
            <a:avLst>
              <a:gd name="adj" fmla="val 3810"/>
            </a:avLst>
          </a:prstGeom>
          <a:solidFill>
            <a:srgbClr val="EAF2FB"/>
          </a:solidFill>
          <a:ln/>
        </p:spPr>
        <p:txBody>
          <a:bodyPr/>
          <a:lstStyle/>
          <a:p>
            <a:endParaRPr lang="en-US" dirty="0"/>
          </a:p>
        </p:txBody>
      </p:sp>
      <p:sp>
        <p:nvSpPr>
          <p:cNvPr id="24" name="Text 1">
            <a:extLst>
              <a:ext uri="{FF2B5EF4-FFF2-40B4-BE49-F238E27FC236}">
                <a16:creationId xmlns:a16="http://schemas.microsoft.com/office/drawing/2014/main" id="{7BED6701-D46F-CD5A-BF06-E03BC42B101C}"/>
              </a:ext>
            </a:extLst>
          </p:cNvPr>
          <p:cNvSpPr/>
          <p:nvPr/>
        </p:nvSpPr>
        <p:spPr>
          <a:xfrm>
            <a:off x="592694" y="1186823"/>
            <a:ext cx="4554049"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7: </a:t>
            </a:r>
          </a:p>
          <a:p>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thông</a:t>
            </a:r>
            <a:r>
              <a:rPr lang="en-US" sz="2400" b="1" dirty="0">
                <a:solidFill>
                  <a:srgbClr val="1B3A5C"/>
                </a:solidFill>
                <a:latin typeface="Times New Roman" panose="02020603050405020304" pitchFamily="18" charset="0"/>
                <a:ea typeface="Cambria" pitchFamily="34" charset="-122"/>
              </a:rPr>
              <a:t> qua </a:t>
            </a:r>
            <a:r>
              <a:rPr lang="en-US" sz="2400" b="1" dirty="0" err="1">
                <a:solidFill>
                  <a:srgbClr val="1B3A5C"/>
                </a:solidFill>
                <a:latin typeface="Times New Roman" panose="02020603050405020304" pitchFamily="18" charset="0"/>
                <a:ea typeface="Cambria" pitchFamily="34" charset="-122"/>
              </a:rPr>
              <a:t>nhiều</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nhánh</a:t>
            </a:r>
            <a:endParaRPr lang="en-US" sz="2400" b="1" dirty="0">
              <a:solidFill>
                <a:srgbClr val="1B3A5C"/>
              </a:solidFill>
              <a:latin typeface="Times New Roman" panose="02020603050405020304" pitchFamily="18" charset="0"/>
              <a:ea typeface="Cambria" pitchFamily="34" charset="-122"/>
            </a:endParaRPr>
          </a:p>
          <a:p>
            <a:pPr marL="0" indent="0">
              <a:buNone/>
            </a:pPr>
            <a:endParaRPr lang="en-US" sz="3000" dirty="0"/>
          </a:p>
        </p:txBody>
      </p:sp>
      <p:sp>
        <p:nvSpPr>
          <p:cNvPr id="6" name="Text 0">
            <a:extLst>
              <a:ext uri="{FF2B5EF4-FFF2-40B4-BE49-F238E27FC236}">
                <a16:creationId xmlns:a16="http://schemas.microsoft.com/office/drawing/2014/main" id="{90A521A7-DEBA-B296-2200-F7ADB8F5A18D}"/>
              </a:ext>
            </a:extLst>
          </p:cNvPr>
          <p:cNvSpPr/>
          <p:nvPr/>
        </p:nvSpPr>
        <p:spPr>
          <a:xfrm>
            <a:off x="363110" y="211749"/>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sp>
        <p:nvSpPr>
          <p:cNvPr id="20" name="Shape 2">
            <a:extLst>
              <a:ext uri="{FF2B5EF4-FFF2-40B4-BE49-F238E27FC236}">
                <a16:creationId xmlns:a16="http://schemas.microsoft.com/office/drawing/2014/main" id="{98E60022-07BA-59C4-F2FF-8C807F92625C}"/>
              </a:ext>
            </a:extLst>
          </p:cNvPr>
          <p:cNvSpPr/>
          <p:nvPr/>
        </p:nvSpPr>
        <p:spPr>
          <a:xfrm>
            <a:off x="6781332" y="651758"/>
            <a:ext cx="5198030" cy="1260621"/>
          </a:xfrm>
          <a:prstGeom prst="roundRect">
            <a:avLst>
              <a:gd name="adj" fmla="val 3810"/>
            </a:avLst>
          </a:prstGeom>
          <a:solidFill>
            <a:srgbClr val="EAF2FB"/>
          </a:solidFill>
          <a:ln/>
        </p:spPr>
        <p:txBody>
          <a:bodyPr/>
          <a:lstStyle/>
          <a:p>
            <a:endParaRPr lang="en-US" dirty="0"/>
          </a:p>
        </p:txBody>
      </p:sp>
      <p:sp>
        <p:nvSpPr>
          <p:cNvPr id="23" name="Text 1">
            <a:extLst>
              <a:ext uri="{FF2B5EF4-FFF2-40B4-BE49-F238E27FC236}">
                <a16:creationId xmlns:a16="http://schemas.microsoft.com/office/drawing/2014/main" id="{CF947792-8FD2-1828-4642-0E69EF15A232}"/>
              </a:ext>
            </a:extLst>
          </p:cNvPr>
          <p:cNvSpPr/>
          <p:nvPr/>
        </p:nvSpPr>
        <p:spPr>
          <a:xfrm>
            <a:off x="6854521" y="1186823"/>
            <a:ext cx="5198030"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8: </a:t>
            </a:r>
          </a:p>
          <a:p>
            <a:r>
              <a:rPr lang="en-US" sz="2400" b="1" dirty="0" err="1">
                <a:solidFill>
                  <a:srgbClr val="1B3A5C"/>
                </a:solidFill>
                <a:latin typeface="Times New Roman" panose="02020603050405020304" pitchFamily="18" charset="0"/>
                <a:ea typeface="Cambria" pitchFamily="34" charset="-122"/>
              </a:rPr>
              <a:t>Nhóm</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có</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quan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hệ</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gia</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đình</a:t>
            </a:r>
            <a:endParaRPr lang="en-US" sz="2400" b="1" dirty="0">
              <a:solidFill>
                <a:srgbClr val="1B3A5C"/>
              </a:solidFill>
              <a:latin typeface="Times New Roman" panose="02020603050405020304" pitchFamily="18" charset="0"/>
              <a:ea typeface="Cambria" pitchFamily="34" charset="-122"/>
            </a:endParaRPr>
          </a:p>
          <a:p>
            <a:pPr marL="0" indent="0">
              <a:buNone/>
            </a:pPr>
            <a:endParaRPr lang="en-US" sz="3000" dirty="0"/>
          </a:p>
        </p:txBody>
      </p:sp>
      <p:pic>
        <p:nvPicPr>
          <p:cNvPr id="3" name="Picture 2">
            <a:extLst>
              <a:ext uri="{FF2B5EF4-FFF2-40B4-BE49-F238E27FC236}">
                <a16:creationId xmlns:a16="http://schemas.microsoft.com/office/drawing/2014/main" id="{82EAF3BE-0A39-425C-C440-E8E63A703281}"/>
              </a:ext>
            </a:extLst>
          </p:cNvPr>
          <p:cNvPicPr>
            <a:picLocks noChangeAspect="1"/>
          </p:cNvPicPr>
          <p:nvPr/>
        </p:nvPicPr>
        <p:blipFill>
          <a:blip r:embed="rId3"/>
          <a:stretch>
            <a:fillRect/>
          </a:stretch>
        </p:blipFill>
        <p:spPr>
          <a:xfrm>
            <a:off x="363109" y="2160104"/>
            <a:ext cx="6143623" cy="4117675"/>
          </a:xfrm>
          <a:prstGeom prst="rect">
            <a:avLst/>
          </a:prstGeom>
        </p:spPr>
      </p:pic>
      <p:pic>
        <p:nvPicPr>
          <p:cNvPr id="12" name="Picture 11">
            <a:extLst>
              <a:ext uri="{FF2B5EF4-FFF2-40B4-BE49-F238E27FC236}">
                <a16:creationId xmlns:a16="http://schemas.microsoft.com/office/drawing/2014/main" id="{88741858-64CB-2DC0-E634-832780A5EF1B}"/>
              </a:ext>
            </a:extLst>
          </p:cNvPr>
          <p:cNvPicPr>
            <a:picLocks noChangeAspect="1"/>
          </p:cNvPicPr>
          <p:nvPr/>
        </p:nvPicPr>
        <p:blipFill>
          <a:blip r:embed="rId4"/>
          <a:stretch>
            <a:fillRect/>
          </a:stretch>
        </p:blipFill>
        <p:spPr>
          <a:xfrm>
            <a:off x="7364428" y="1912379"/>
            <a:ext cx="4051658" cy="4873567"/>
          </a:xfrm>
          <a:prstGeom prst="rect">
            <a:avLst/>
          </a:prstGeom>
        </p:spPr>
      </p:pic>
    </p:spTree>
    <p:extLst>
      <p:ext uri="{BB962C8B-B14F-4D97-AF65-F5344CB8AC3E}">
        <p14:creationId xmlns:p14="http://schemas.microsoft.com/office/powerpoint/2010/main" val="248101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16927-D5FA-AB41-8497-336BAE88AC6A}"/>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A44A65C9-292C-1561-4ECD-F96B063BFAE1}"/>
              </a:ext>
            </a:extLst>
          </p:cNvPr>
          <p:cNvSpPr/>
          <p:nvPr/>
        </p:nvSpPr>
        <p:spPr>
          <a:xfrm>
            <a:off x="822960" y="2862072"/>
            <a:ext cx="548640" cy="548640"/>
          </a:xfrm>
          <a:prstGeom prst="rect">
            <a:avLst/>
          </a:prstGeom>
          <a:noFill/>
          <a:ln/>
        </p:spPr>
        <p:txBody>
          <a:bodyPr wrap="square" rtlCol="0" anchor="ctr"/>
          <a:lstStyle/>
          <a:p>
            <a:pPr marL="0" indent="0" algn="ctr">
              <a:buNone/>
            </a:pPr>
            <a:endParaRPr lang="en-US" sz="1800" dirty="0"/>
          </a:p>
        </p:txBody>
      </p:sp>
      <p:sp>
        <p:nvSpPr>
          <p:cNvPr id="11" name="Text 9">
            <a:extLst>
              <a:ext uri="{FF2B5EF4-FFF2-40B4-BE49-F238E27FC236}">
                <a16:creationId xmlns:a16="http://schemas.microsoft.com/office/drawing/2014/main" id="{5DEC709A-9563-528A-2CCB-ED38A1911426}"/>
              </a:ext>
            </a:extLst>
          </p:cNvPr>
          <p:cNvSpPr/>
          <p:nvPr/>
        </p:nvSpPr>
        <p:spPr>
          <a:xfrm>
            <a:off x="822960" y="4050792"/>
            <a:ext cx="548640" cy="548640"/>
          </a:xfrm>
          <a:prstGeom prst="rect">
            <a:avLst/>
          </a:prstGeom>
          <a:noFill/>
          <a:ln/>
        </p:spPr>
        <p:txBody>
          <a:bodyPr wrap="square" rtlCol="0" anchor="ctr"/>
          <a:lstStyle/>
          <a:p>
            <a:pPr marL="0" indent="0" algn="ctr">
              <a:buNone/>
            </a:pPr>
            <a:endParaRPr lang="en-US" sz="1800" dirty="0"/>
          </a:p>
        </p:txBody>
      </p:sp>
      <p:sp>
        <p:nvSpPr>
          <p:cNvPr id="18" name="Text 16">
            <a:extLst>
              <a:ext uri="{FF2B5EF4-FFF2-40B4-BE49-F238E27FC236}">
                <a16:creationId xmlns:a16="http://schemas.microsoft.com/office/drawing/2014/main" id="{F7B82C23-A150-88FC-3B57-A2D89B425BD8}"/>
              </a:ext>
            </a:extLst>
          </p:cNvPr>
          <p:cNvSpPr/>
          <p:nvPr/>
        </p:nvSpPr>
        <p:spPr>
          <a:xfrm>
            <a:off x="11091672" y="6473952"/>
            <a:ext cx="548640" cy="274320"/>
          </a:xfrm>
          <a:prstGeom prst="rect">
            <a:avLst/>
          </a:prstGeom>
          <a:noFill/>
          <a:ln/>
        </p:spPr>
        <p:txBody>
          <a:bodyPr wrap="square" rtlCol="0" anchor="ctr"/>
          <a:lstStyle/>
          <a:p>
            <a:pPr marL="0" indent="0" algn="r">
              <a:buNone/>
            </a:pPr>
            <a:r>
              <a:rPr lang="en-US" sz="900" dirty="0">
                <a:solidFill>
                  <a:srgbClr val="8FA7BD"/>
                </a:solidFill>
                <a:latin typeface="Calibri" pitchFamily="34" charset="0"/>
                <a:ea typeface="Calibri" pitchFamily="34" charset="-122"/>
                <a:cs typeface="Calibri" pitchFamily="34" charset="-120"/>
              </a:rPr>
              <a:t>14</a:t>
            </a:r>
            <a:endParaRPr lang="en-US" sz="900" dirty="0"/>
          </a:p>
        </p:txBody>
      </p:sp>
      <p:sp>
        <p:nvSpPr>
          <p:cNvPr id="22" name="Shape 2">
            <a:extLst>
              <a:ext uri="{FF2B5EF4-FFF2-40B4-BE49-F238E27FC236}">
                <a16:creationId xmlns:a16="http://schemas.microsoft.com/office/drawing/2014/main" id="{5877331A-7930-181C-8C8F-7FAAC8CA92BE}"/>
              </a:ext>
            </a:extLst>
          </p:cNvPr>
          <p:cNvSpPr/>
          <p:nvPr/>
        </p:nvSpPr>
        <p:spPr>
          <a:xfrm>
            <a:off x="551687" y="624054"/>
            <a:ext cx="4646341" cy="1288326"/>
          </a:xfrm>
          <a:prstGeom prst="roundRect">
            <a:avLst>
              <a:gd name="adj" fmla="val 3810"/>
            </a:avLst>
          </a:prstGeom>
          <a:solidFill>
            <a:srgbClr val="EAF2FB"/>
          </a:solidFill>
          <a:ln/>
        </p:spPr>
        <p:txBody>
          <a:bodyPr/>
          <a:lstStyle/>
          <a:p>
            <a:endParaRPr lang="en-US" dirty="0"/>
          </a:p>
        </p:txBody>
      </p:sp>
      <p:sp>
        <p:nvSpPr>
          <p:cNvPr id="24" name="Text 1">
            <a:extLst>
              <a:ext uri="{FF2B5EF4-FFF2-40B4-BE49-F238E27FC236}">
                <a16:creationId xmlns:a16="http://schemas.microsoft.com/office/drawing/2014/main" id="{EDE0015F-9FFF-715C-E124-E8B3A844041D}"/>
              </a:ext>
            </a:extLst>
          </p:cNvPr>
          <p:cNvSpPr/>
          <p:nvPr/>
        </p:nvSpPr>
        <p:spPr>
          <a:xfrm>
            <a:off x="551687" y="899412"/>
            <a:ext cx="4554049"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9: </a:t>
            </a:r>
          </a:p>
          <a:p>
            <a:r>
              <a:rPr lang="en-US" sz="2400" b="1" dirty="0" err="1">
                <a:solidFill>
                  <a:srgbClr val="1B3A5C"/>
                </a:solidFill>
                <a:latin typeface="Times New Roman" panose="02020603050405020304" pitchFamily="18" charset="0"/>
                <a:ea typeface="Cambria" pitchFamily="34" charset="-122"/>
              </a:rPr>
              <a:t>Nhóm</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cá</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nhân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có</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thỏa</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thuận</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cùng</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sở</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hữu</a:t>
            </a:r>
            <a:endParaRPr lang="en-US" sz="3000" dirty="0"/>
          </a:p>
        </p:txBody>
      </p:sp>
      <p:sp>
        <p:nvSpPr>
          <p:cNvPr id="6" name="Text 0">
            <a:extLst>
              <a:ext uri="{FF2B5EF4-FFF2-40B4-BE49-F238E27FC236}">
                <a16:creationId xmlns:a16="http://schemas.microsoft.com/office/drawing/2014/main" id="{409D9210-AC1A-EF1A-BC17-EF8A96C06BAD}"/>
              </a:ext>
            </a:extLst>
          </p:cNvPr>
          <p:cNvSpPr/>
          <p:nvPr/>
        </p:nvSpPr>
        <p:spPr>
          <a:xfrm>
            <a:off x="363110" y="211749"/>
            <a:ext cx="9960334" cy="320040"/>
          </a:xfrm>
          <a:prstGeom prst="rect">
            <a:avLst/>
          </a:prstGeom>
          <a:noFill/>
          <a:ln/>
        </p:spPr>
        <p:txBody>
          <a:bodyPr wrap="square" rtlCol="0" anchor="ctr"/>
          <a:lstStyle/>
          <a:p>
            <a:pPr marL="0" indent="0" algn="ctr">
              <a:buNone/>
            </a:pPr>
            <a:r>
              <a:rPr lang="en-US" sz="1600" b="1" kern="0" spc="150" dirty="0">
                <a:solidFill>
                  <a:srgbClr val="4A90C4"/>
                </a:solidFill>
                <a:latin typeface="+mj-lt"/>
                <a:ea typeface="Calibri" pitchFamily="34" charset="-122"/>
                <a:cs typeface="Calibri" pitchFamily="34" charset="-120"/>
              </a:rPr>
              <a:t>Quy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chủ</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sở</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hữu</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hưởng</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lợi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của</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doanh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nghiệp</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tại</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Nghị</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định</a:t>
            </a:r>
            <a:r>
              <a:rPr lang="en-US" sz="1600" b="1" kern="0" spc="150" dirty="0">
                <a:solidFill>
                  <a:srgbClr val="4A90C4"/>
                </a:solidFill>
                <a:latin typeface="+mj-lt"/>
                <a:ea typeface="Calibri" pitchFamily="34" charset="-122"/>
                <a:cs typeface="Calibri" pitchFamily="34" charset="-120"/>
              </a:rPr>
              <a:t> </a:t>
            </a:r>
            <a:r>
              <a:rPr lang="en-US" sz="1600" b="1" kern="0" spc="150" dirty="0" err="1">
                <a:solidFill>
                  <a:srgbClr val="4A90C4"/>
                </a:solidFill>
                <a:latin typeface="+mj-lt"/>
                <a:ea typeface="Calibri" pitchFamily="34" charset="-122"/>
                <a:cs typeface="Calibri" pitchFamily="34" charset="-120"/>
              </a:rPr>
              <a:t>số</a:t>
            </a:r>
            <a:r>
              <a:rPr lang="en-US" sz="1600" b="1" kern="0" spc="150" dirty="0">
                <a:solidFill>
                  <a:srgbClr val="4A90C4"/>
                </a:solidFill>
                <a:latin typeface="+mj-lt"/>
                <a:ea typeface="Calibri" pitchFamily="34" charset="-122"/>
                <a:cs typeface="Calibri" pitchFamily="34" charset="-120"/>
              </a:rPr>
              <a:t> 296/2026/NĐ-CP</a:t>
            </a:r>
            <a:endParaRPr lang="en-US" sz="1600" dirty="0">
              <a:latin typeface="+mj-lt"/>
            </a:endParaRPr>
          </a:p>
        </p:txBody>
      </p:sp>
      <p:sp>
        <p:nvSpPr>
          <p:cNvPr id="20" name="Shape 2">
            <a:extLst>
              <a:ext uri="{FF2B5EF4-FFF2-40B4-BE49-F238E27FC236}">
                <a16:creationId xmlns:a16="http://schemas.microsoft.com/office/drawing/2014/main" id="{1A24ED95-4546-9D01-4F5F-FA9F05881226}"/>
              </a:ext>
            </a:extLst>
          </p:cNvPr>
          <p:cNvSpPr/>
          <p:nvPr/>
        </p:nvSpPr>
        <p:spPr>
          <a:xfrm>
            <a:off x="6781332" y="651758"/>
            <a:ext cx="5198030" cy="1022085"/>
          </a:xfrm>
          <a:prstGeom prst="roundRect">
            <a:avLst>
              <a:gd name="adj" fmla="val 3810"/>
            </a:avLst>
          </a:prstGeom>
          <a:solidFill>
            <a:srgbClr val="EAF2FB"/>
          </a:solidFill>
          <a:ln/>
        </p:spPr>
        <p:txBody>
          <a:bodyPr/>
          <a:lstStyle/>
          <a:p>
            <a:endParaRPr lang="en-US" dirty="0"/>
          </a:p>
        </p:txBody>
      </p:sp>
      <p:sp>
        <p:nvSpPr>
          <p:cNvPr id="23" name="Text 1">
            <a:extLst>
              <a:ext uri="{FF2B5EF4-FFF2-40B4-BE49-F238E27FC236}">
                <a16:creationId xmlns:a16="http://schemas.microsoft.com/office/drawing/2014/main" id="{B85E943C-AB66-AEEF-93F8-129CAF44233A}"/>
              </a:ext>
            </a:extLst>
          </p:cNvPr>
          <p:cNvSpPr/>
          <p:nvPr/>
        </p:nvSpPr>
        <p:spPr>
          <a:xfrm>
            <a:off x="6854521" y="988043"/>
            <a:ext cx="5198030" cy="685800"/>
          </a:xfrm>
          <a:prstGeom prst="rect">
            <a:avLst/>
          </a:prstGeom>
          <a:noFill/>
          <a:ln/>
        </p:spPr>
        <p:txBody>
          <a:bodyPr wrap="square" rtlCol="0" anchor="ctr"/>
          <a:lstStyle/>
          <a:p>
            <a:r>
              <a:rPr lang="en-US" sz="3000" b="1" dirty="0" err="1">
                <a:solidFill>
                  <a:srgbClr val="1B3A5C"/>
                </a:solidFill>
                <a:latin typeface="Times New Roman" panose="02020603050405020304" pitchFamily="18" charset="0"/>
                <a:ea typeface="Cambria" pitchFamily="34" charset="-122"/>
              </a:rPr>
              <a:t>Tình</a:t>
            </a:r>
            <a:r>
              <a:rPr lang="en-US" sz="3000" b="1" dirty="0">
                <a:solidFill>
                  <a:srgbClr val="1B3A5C"/>
                </a:solidFill>
                <a:latin typeface="Times New Roman" panose="02020603050405020304" pitchFamily="18" charset="0"/>
                <a:ea typeface="Cambria" pitchFamily="34" charset="-122"/>
              </a:rPr>
              <a:t> </a:t>
            </a:r>
            <a:r>
              <a:rPr lang="en-US" sz="3000" b="1" dirty="0" err="1">
                <a:solidFill>
                  <a:srgbClr val="1B3A5C"/>
                </a:solidFill>
                <a:latin typeface="Times New Roman" panose="02020603050405020304" pitchFamily="18" charset="0"/>
                <a:ea typeface="Cambria" pitchFamily="34" charset="-122"/>
              </a:rPr>
              <a:t>huống</a:t>
            </a:r>
            <a:r>
              <a:rPr lang="en-US" sz="3000" b="1" dirty="0">
                <a:solidFill>
                  <a:srgbClr val="1B3A5C"/>
                </a:solidFill>
                <a:latin typeface="Times New Roman" panose="02020603050405020304" pitchFamily="18" charset="0"/>
                <a:ea typeface="Cambria" pitchFamily="34" charset="-122"/>
              </a:rPr>
              <a:t> 10: </a:t>
            </a:r>
          </a:p>
          <a:p>
            <a:r>
              <a:rPr lang="en-US" sz="2400" b="1" dirty="0">
                <a:solidFill>
                  <a:srgbClr val="1B3A5C"/>
                </a:solidFill>
                <a:latin typeface="Times New Roman" panose="02020603050405020304" pitchFamily="18" charset="0"/>
                <a:ea typeface="Cambria" pitchFamily="34" charset="-122"/>
              </a:rPr>
              <a:t>Công ty </a:t>
            </a:r>
            <a:r>
              <a:rPr lang="en-US" sz="2400" b="1" dirty="0" err="1">
                <a:solidFill>
                  <a:srgbClr val="1B3A5C"/>
                </a:solidFill>
                <a:latin typeface="Times New Roman" panose="02020603050405020304" pitchFamily="18" charset="0"/>
                <a:ea typeface="Cambria" pitchFamily="34" charset="-122"/>
              </a:rPr>
              <a:t>hợp</a:t>
            </a:r>
            <a:r>
              <a:rPr lang="en-US" sz="2400" b="1" dirty="0">
                <a:solidFill>
                  <a:srgbClr val="1B3A5C"/>
                </a:solidFill>
                <a:latin typeface="Times New Roman" panose="02020603050405020304" pitchFamily="18" charset="0"/>
                <a:ea typeface="Cambria" pitchFamily="34" charset="-122"/>
              </a:rPr>
              <a:t> </a:t>
            </a:r>
            <a:r>
              <a:rPr lang="en-US" sz="2400" b="1" dirty="0" err="1">
                <a:solidFill>
                  <a:srgbClr val="1B3A5C"/>
                </a:solidFill>
                <a:latin typeface="Times New Roman" panose="02020603050405020304" pitchFamily="18" charset="0"/>
                <a:ea typeface="Cambria" pitchFamily="34" charset="-122"/>
              </a:rPr>
              <a:t>danh</a:t>
            </a:r>
            <a:r>
              <a:rPr lang="en-US" sz="2400" b="1" dirty="0">
                <a:solidFill>
                  <a:srgbClr val="1B3A5C"/>
                </a:solidFill>
                <a:latin typeface="Times New Roman" panose="02020603050405020304" pitchFamily="18" charset="0"/>
                <a:ea typeface="Cambria" pitchFamily="34" charset="-122"/>
              </a:rPr>
              <a:t> </a:t>
            </a:r>
          </a:p>
          <a:p>
            <a:pPr marL="0" indent="0">
              <a:buNone/>
            </a:pPr>
            <a:endParaRPr lang="en-US" sz="3000" dirty="0"/>
          </a:p>
        </p:txBody>
      </p:sp>
      <p:pic>
        <p:nvPicPr>
          <p:cNvPr id="3" name="Picture 2">
            <a:extLst>
              <a:ext uri="{FF2B5EF4-FFF2-40B4-BE49-F238E27FC236}">
                <a16:creationId xmlns:a16="http://schemas.microsoft.com/office/drawing/2014/main" id="{40A2717B-E49B-EC6C-9D07-B2373C10136E}"/>
              </a:ext>
            </a:extLst>
          </p:cNvPr>
          <p:cNvPicPr>
            <a:picLocks noChangeAspect="1"/>
          </p:cNvPicPr>
          <p:nvPr/>
        </p:nvPicPr>
        <p:blipFill>
          <a:blip r:embed="rId3"/>
          <a:stretch>
            <a:fillRect/>
          </a:stretch>
        </p:blipFill>
        <p:spPr>
          <a:xfrm>
            <a:off x="657703" y="2032348"/>
            <a:ext cx="4205843" cy="4693668"/>
          </a:xfrm>
          <a:prstGeom prst="rect">
            <a:avLst/>
          </a:prstGeom>
        </p:spPr>
      </p:pic>
      <p:pic>
        <p:nvPicPr>
          <p:cNvPr id="9" name="Picture 8">
            <a:extLst>
              <a:ext uri="{FF2B5EF4-FFF2-40B4-BE49-F238E27FC236}">
                <a16:creationId xmlns:a16="http://schemas.microsoft.com/office/drawing/2014/main" id="{03AC67C0-801F-365A-45B9-CDEAFF918235}"/>
              </a:ext>
            </a:extLst>
          </p:cNvPr>
          <p:cNvPicPr>
            <a:picLocks noChangeAspect="1"/>
          </p:cNvPicPr>
          <p:nvPr/>
        </p:nvPicPr>
        <p:blipFill>
          <a:blip r:embed="rId4"/>
          <a:stretch>
            <a:fillRect/>
          </a:stretch>
        </p:blipFill>
        <p:spPr>
          <a:xfrm>
            <a:off x="6993974" y="1767308"/>
            <a:ext cx="4101755" cy="5023764"/>
          </a:xfrm>
          <a:prstGeom prst="rect">
            <a:avLst/>
          </a:prstGeom>
        </p:spPr>
      </p:pic>
    </p:spTree>
    <p:extLst>
      <p:ext uri="{BB962C8B-B14F-4D97-AF65-F5344CB8AC3E}">
        <p14:creationId xmlns:p14="http://schemas.microsoft.com/office/powerpoint/2010/main" val="2707054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142B45"/>
        </a:solidFill>
        <a:effectLst/>
      </p:bgPr>
    </p:bg>
    <p:spTree>
      <p:nvGrpSpPr>
        <p:cNvPr id="1" name=""/>
        <p:cNvGrpSpPr/>
        <p:nvPr/>
      </p:nvGrpSpPr>
      <p:grpSpPr>
        <a:xfrm>
          <a:off x="0" y="0"/>
          <a:ext cx="0" cy="0"/>
          <a:chOff x="0" y="0"/>
          <a:chExt cx="0" cy="0"/>
        </a:xfrm>
      </p:grpSpPr>
      <p:sp>
        <p:nvSpPr>
          <p:cNvPr id="2" name="Shape 0"/>
          <p:cNvSpPr/>
          <p:nvPr/>
        </p:nvSpPr>
        <p:spPr>
          <a:xfrm>
            <a:off x="-2286000" y="-2286000"/>
            <a:ext cx="5486400" cy="5486400"/>
          </a:xfrm>
          <a:prstGeom prst="ellipse">
            <a:avLst/>
          </a:prstGeom>
          <a:solidFill>
            <a:srgbClr val="1B3A5C">
              <a:alpha val="60000"/>
            </a:srgbClr>
          </a:solidFill>
          <a:ln/>
        </p:spPr>
        <p:txBody>
          <a:bodyPr/>
          <a:lstStyle/>
          <a:p>
            <a:endParaRPr lang="en-US"/>
          </a:p>
        </p:txBody>
      </p:sp>
      <p:sp>
        <p:nvSpPr>
          <p:cNvPr id="3" name="Shape 1"/>
          <p:cNvSpPr/>
          <p:nvPr/>
        </p:nvSpPr>
        <p:spPr>
          <a:xfrm>
            <a:off x="9144000" y="4114800"/>
            <a:ext cx="5029200" cy="5029200"/>
          </a:xfrm>
          <a:prstGeom prst="ellipse">
            <a:avLst/>
          </a:prstGeom>
          <a:solidFill>
            <a:srgbClr val="4A90C4">
              <a:alpha val="18000"/>
            </a:srgbClr>
          </a:solidFill>
          <a:ln/>
        </p:spPr>
        <p:txBody>
          <a:bodyPr/>
          <a:lstStyle/>
          <a:p>
            <a:endParaRPr lang="en-US"/>
          </a:p>
        </p:txBody>
      </p:sp>
      <p:sp>
        <p:nvSpPr>
          <p:cNvPr id="4" name="Text 2"/>
          <p:cNvSpPr/>
          <p:nvPr/>
        </p:nvSpPr>
        <p:spPr>
          <a:xfrm>
            <a:off x="822960" y="2651760"/>
            <a:ext cx="10515600" cy="1005840"/>
          </a:xfrm>
          <a:prstGeom prst="rect">
            <a:avLst/>
          </a:prstGeom>
          <a:noFill/>
          <a:ln/>
        </p:spPr>
        <p:txBody>
          <a:bodyPr wrap="square" rtlCol="0" anchor="ctr"/>
          <a:lstStyle/>
          <a:p>
            <a:pPr marL="0" indent="0" algn="ctr">
              <a:buNone/>
            </a:pPr>
            <a:r>
              <a:rPr lang="en-US" sz="4400" b="1" dirty="0">
                <a:solidFill>
                  <a:srgbClr val="FFFFFF"/>
                </a:solidFill>
                <a:latin typeface="Times New Roman" panose="02020603050405020304" pitchFamily="18" charset="0"/>
                <a:ea typeface="Cambria" pitchFamily="34" charset="-122"/>
                <a:cs typeface="Times New Roman" panose="02020603050405020304" pitchFamily="18" charset="0"/>
              </a:rPr>
              <a:t>TRÂN TRỌNG CẢM ƠN !</a:t>
            </a:r>
            <a:endParaRPr lang="en-US" sz="4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283</TotalTime>
  <Words>967</Words>
  <Application>Microsoft Office PowerPoint</Application>
  <PresentationFormat>Widescreen</PresentationFormat>
  <Paragraphs>88</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Cambria</vt:lpstr>
      <vt:lpstr>Times New Roman</vt:lpstr>
      <vt:lpstr>Times New Roman (Headings)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WELCOME</cp:lastModifiedBy>
  <cp:revision>17</cp:revision>
  <dcterms:created xsi:type="dcterms:W3CDTF">2026-08-12T03:40:53Z</dcterms:created>
  <dcterms:modified xsi:type="dcterms:W3CDTF">2026-09-10T07:02:41Z</dcterms:modified>
</cp:coreProperties>
</file>