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8" r:id="rId3"/>
    <p:sldId id="259" r:id="rId4"/>
    <p:sldId id="260" r:id="rId5"/>
    <p:sldId id="275" r:id="rId6"/>
    <p:sldId id="261" r:id="rId7"/>
    <p:sldId id="276" r:id="rId8"/>
    <p:sldId id="272" r:id="rId9"/>
    <p:sldId id="273" r:id="rId10"/>
    <p:sldId id="266" r:id="rId11"/>
    <p:sldId id="274" r:id="rId12"/>
    <p:sldId id="270"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8380"/>
    <a:srgbClr val="CCFFCC"/>
    <a:srgbClr val="36A4D6"/>
    <a:srgbClr val="CCFFFF"/>
    <a:srgbClr val="F15D59"/>
    <a:srgbClr val="FABA86"/>
    <a:srgbClr val="FFFF99"/>
    <a:srgbClr val="F3D88D"/>
    <a:srgbClr val="CCECFF"/>
    <a:srgbClr val="2C9F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71" autoAdjust="0"/>
  </p:normalViewPr>
  <p:slideViewPr>
    <p:cSldViewPr>
      <p:cViewPr varScale="1">
        <p:scale>
          <a:sx n="73" d="100"/>
          <a:sy n="73" d="100"/>
        </p:scale>
        <p:origin x="1746" y="7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4400CC-609E-4C06-A5A6-3C920ECD1677}"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n-GB"/>
        </a:p>
      </dgm:t>
    </dgm:pt>
    <dgm:pt modelId="{9D86B4AB-103A-4EFE-AD88-A0F8F29EB22F}">
      <dgm:prSet phldrT="[Text]" custT="1">
        <dgm:style>
          <a:lnRef idx="0">
            <a:schemeClr val="accent6"/>
          </a:lnRef>
          <a:fillRef idx="3">
            <a:schemeClr val="accent6"/>
          </a:fillRef>
          <a:effectRef idx="3">
            <a:schemeClr val="accent6"/>
          </a:effectRef>
          <a:fontRef idx="minor">
            <a:schemeClr val="lt1"/>
          </a:fontRef>
        </dgm:style>
      </dgm:prSet>
      <dgm:spPr/>
      <dgm:t>
        <a:bodyPr/>
        <a:lstStyle/>
        <a:p>
          <a:r>
            <a:rPr lang="en-US" sz="2400" dirty="0" err="1" smtClean="0">
              <a:solidFill>
                <a:schemeClr val="tx1"/>
              </a:solidFill>
              <a:latin typeface="Times New Roman" pitchFamily="18" charset="0"/>
              <a:cs typeface="Times New Roman" pitchFamily="18" charset="0"/>
            </a:rPr>
            <a:t>Tổng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thu</a:t>
          </a:r>
          <a:r>
            <a:rPr lang="en-US" sz="2400" dirty="0" smtClean="0">
              <a:solidFill>
                <a:schemeClr val="tx1"/>
              </a:solidFill>
              <a:latin typeface="Times New Roman" pitchFamily="18" charset="0"/>
              <a:cs typeface="Times New Roman" pitchFamily="18" charset="0"/>
            </a:rPr>
            <a:t> NSNN </a:t>
          </a:r>
          <a:r>
            <a:rPr lang="en-US" sz="2400" dirty="0" err="1" smtClean="0">
              <a:solidFill>
                <a:schemeClr val="tx1"/>
              </a:solidFill>
              <a:latin typeface="Times New Roman" pitchFamily="18" charset="0"/>
              <a:cs typeface="Times New Roman" pitchFamily="18" charset="0"/>
            </a:rPr>
            <a:t>trên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địa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bàn</a:t>
          </a:r>
          <a:r>
            <a:rPr lang="en-US" sz="2400" dirty="0" smtClean="0">
              <a:solidFill>
                <a:schemeClr val="tx1"/>
              </a:solidFill>
              <a:latin typeface="Times New Roman" pitchFamily="18" charset="0"/>
              <a:cs typeface="Times New Roman" pitchFamily="18" charset="0"/>
            </a:rPr>
            <a:t> </a:t>
          </a:r>
        </a:p>
        <a:p>
          <a:r>
            <a:rPr lang="en-US" sz="2400" dirty="0" smtClean="0">
              <a:solidFill>
                <a:schemeClr val="tx1"/>
              </a:solidFill>
              <a:latin typeface="Times New Roman" pitchFamily="18" charset="0"/>
              <a:cs typeface="Times New Roman" pitchFamily="18" charset="0"/>
            </a:rPr>
            <a:t>23.886,700 </a:t>
          </a:r>
          <a:r>
            <a:rPr lang="en-US" sz="2400" dirty="0" err="1" smtClean="0">
              <a:solidFill>
                <a:schemeClr val="tx1"/>
              </a:solidFill>
              <a:latin typeface="Times New Roman" pitchFamily="18" charset="0"/>
              <a:cs typeface="Times New Roman" pitchFamily="18" charset="0"/>
            </a:rPr>
            <a:t>tỷ</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đồng</a:t>
          </a:r>
          <a:endParaRPr lang="en-GB" sz="2400" dirty="0">
            <a:solidFill>
              <a:schemeClr val="tx1"/>
            </a:solidFill>
            <a:latin typeface="Times New Roman" pitchFamily="18" charset="0"/>
            <a:cs typeface="Times New Roman" pitchFamily="18" charset="0"/>
          </a:endParaRPr>
        </a:p>
      </dgm:t>
    </dgm:pt>
    <dgm:pt modelId="{3B87B648-0FC4-4D67-814C-4E68D77BFBFE}" type="parTrans" cxnId="{BB01216A-3B7A-44B9-AD6C-4C857F27E6AA}">
      <dgm:prSet/>
      <dgm:spPr/>
      <dgm:t>
        <a:bodyPr/>
        <a:lstStyle/>
        <a:p>
          <a:endParaRPr lang="en-GB"/>
        </a:p>
      </dgm:t>
    </dgm:pt>
    <dgm:pt modelId="{3F21A32B-BC65-40FA-B98E-B77802AD59BF}" type="sibTrans" cxnId="{BB01216A-3B7A-44B9-AD6C-4C857F27E6AA}">
      <dgm:prSet/>
      <dgm:spPr/>
      <dgm:t>
        <a:bodyPr/>
        <a:lstStyle/>
        <a:p>
          <a:endParaRPr lang="en-GB"/>
        </a:p>
      </dgm:t>
    </dgm:pt>
    <dgm:pt modelId="{63419A4D-1277-4147-A7BE-0275BF03E754}">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en-US" sz="2400" dirty="0" err="1" smtClean="0">
              <a:solidFill>
                <a:schemeClr val="tx1"/>
              </a:solidFill>
              <a:latin typeface="Times New Roman" pitchFamily="18" charset="0"/>
              <a:cs typeface="Times New Roman" pitchFamily="18" charset="0"/>
            </a:rPr>
            <a:t>Tổng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thu</a:t>
          </a:r>
          <a:r>
            <a:rPr lang="en-US" sz="2400" dirty="0" smtClean="0">
              <a:solidFill>
                <a:schemeClr val="tx1"/>
              </a:solidFill>
              <a:latin typeface="Times New Roman" pitchFamily="18" charset="0"/>
              <a:cs typeface="Times New Roman" pitchFamily="18" charset="0"/>
            </a:rPr>
            <a:t> NSĐP</a:t>
          </a:r>
        </a:p>
        <a:p>
          <a:r>
            <a:rPr lang="en-US" sz="2400" b="1" dirty="0" smtClean="0">
              <a:solidFill>
                <a:schemeClr val="tx1"/>
              </a:solidFill>
              <a:latin typeface="Times New Roman" pitchFamily="18" charset="0"/>
              <a:cs typeface="Times New Roman" pitchFamily="18" charset="0"/>
            </a:rPr>
            <a:t>17.532,834</a:t>
          </a:r>
          <a:r>
            <a:rPr lang="vi-VN" sz="2400" dirty="0" smtClean="0">
              <a:solidFill>
                <a:schemeClr val="tx1"/>
              </a:solidFill>
              <a:latin typeface="Times New Roman" pitchFamily="18" charset="0"/>
              <a:cs typeface="Times New Roman" pitchFamily="18" charset="0"/>
            </a:rPr>
            <a:t> </a:t>
          </a:r>
          <a:r>
            <a:rPr lang="vi-VN" sz="2400" dirty="0" smtClean="0">
              <a:solidFill>
                <a:schemeClr val="tx1"/>
              </a:solidFill>
              <a:latin typeface="Times New Roman" pitchFamily="18" charset="0"/>
              <a:cs typeface="Times New Roman" pitchFamily="18" charset="0"/>
            </a:rPr>
            <a:t>tỷ đồng</a:t>
          </a:r>
          <a:endParaRPr lang="en-GB" sz="2400" dirty="0" smtClean="0">
            <a:solidFill>
              <a:schemeClr val="tx1"/>
            </a:solidFill>
            <a:latin typeface="Times New Roman" pitchFamily="18" charset="0"/>
            <a:cs typeface="Times New Roman" pitchFamily="18" charset="0"/>
          </a:endParaRPr>
        </a:p>
      </dgm:t>
    </dgm:pt>
    <dgm:pt modelId="{DCC52681-A3FA-460F-B257-1F57660FDCAA}" type="parTrans" cxnId="{55697375-39E9-40CD-9725-674614B190F5}">
      <dgm:prSet/>
      <dgm:spPr/>
      <dgm:t>
        <a:bodyPr/>
        <a:lstStyle/>
        <a:p>
          <a:endParaRPr lang="en-GB"/>
        </a:p>
      </dgm:t>
    </dgm:pt>
    <dgm:pt modelId="{F91B8BE2-3364-4997-83FA-CEAE1FDBC8A4}" type="sibTrans" cxnId="{55697375-39E9-40CD-9725-674614B190F5}">
      <dgm:prSet/>
      <dgm:spPr/>
      <dgm:t>
        <a:bodyPr/>
        <a:lstStyle/>
        <a:p>
          <a:endParaRPr lang="en-GB"/>
        </a:p>
      </dgm:t>
    </dgm:pt>
    <dgm:pt modelId="{83B10EA0-DEF2-4E7E-8B38-FBAB720B5F13}">
      <dgm:prSet phldrT="[Text]" custT="1">
        <dgm:style>
          <a:lnRef idx="0">
            <a:schemeClr val="accent5"/>
          </a:lnRef>
          <a:fillRef idx="3">
            <a:schemeClr val="accent5"/>
          </a:fillRef>
          <a:effectRef idx="3">
            <a:schemeClr val="accent5"/>
          </a:effectRef>
          <a:fontRef idx="minor">
            <a:schemeClr val="lt1"/>
          </a:fontRef>
        </dgm:style>
      </dgm:prSet>
      <dgm:spPr/>
      <dgm:t>
        <a:bodyPr/>
        <a:lstStyle/>
        <a:p>
          <a:r>
            <a:rPr lang="en-US" sz="2400" dirty="0" err="1" smtClean="0">
              <a:solidFill>
                <a:schemeClr val="tx1"/>
              </a:solidFill>
              <a:latin typeface="Times New Roman" pitchFamily="18" charset="0"/>
              <a:cs typeface="Times New Roman" pitchFamily="18" charset="0"/>
            </a:rPr>
            <a:t>Tổng</a:t>
          </a:r>
          <a:r>
            <a:rPr lang="en-US" sz="2400" dirty="0" smtClean="0">
              <a:solidFill>
                <a:schemeClr val="tx1"/>
              </a:solidFill>
              <a:latin typeface="Times New Roman" pitchFamily="18" charset="0"/>
              <a:cs typeface="Times New Roman" pitchFamily="18" charset="0"/>
            </a:rPr>
            <a:t> chi NSĐP</a:t>
          </a:r>
        </a:p>
        <a:p>
          <a:r>
            <a:rPr lang="en-US" sz="2400" b="1" dirty="0" smtClean="0">
              <a:solidFill>
                <a:schemeClr val="tx1"/>
              </a:solidFill>
              <a:latin typeface="Times New Roman" pitchFamily="18" charset="0"/>
              <a:cs typeface="Times New Roman" pitchFamily="18" charset="0"/>
            </a:rPr>
            <a:t>17.532,834</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tỷ</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đồng</a:t>
          </a:r>
          <a:endParaRPr lang="en-GB" sz="2400" dirty="0">
            <a:solidFill>
              <a:schemeClr val="tx1"/>
            </a:solidFill>
            <a:latin typeface="Times New Roman" pitchFamily="18" charset="0"/>
            <a:cs typeface="Times New Roman" pitchFamily="18" charset="0"/>
          </a:endParaRPr>
        </a:p>
      </dgm:t>
    </dgm:pt>
    <dgm:pt modelId="{8B92262A-8077-4BB7-842E-E9C935863482}" type="parTrans" cxnId="{C8080EAE-D698-41FA-80A0-7A5E55DB6AFD}">
      <dgm:prSet/>
      <dgm:spPr/>
      <dgm:t>
        <a:bodyPr/>
        <a:lstStyle/>
        <a:p>
          <a:endParaRPr lang="en-GB"/>
        </a:p>
      </dgm:t>
    </dgm:pt>
    <dgm:pt modelId="{23D3DD2B-FCEF-4B2C-B1A6-18928E37DC86}" type="sibTrans" cxnId="{C8080EAE-D698-41FA-80A0-7A5E55DB6AFD}">
      <dgm:prSet/>
      <dgm:spPr/>
      <dgm:t>
        <a:bodyPr/>
        <a:lstStyle/>
        <a:p>
          <a:endParaRPr lang="en-GB"/>
        </a:p>
      </dgm:t>
    </dgm:pt>
    <dgm:pt modelId="{0A45E341-EFE2-4A43-805A-61AB14400419}">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2400" dirty="0" err="1" smtClean="0">
              <a:solidFill>
                <a:schemeClr val="tx1"/>
              </a:solidFill>
              <a:latin typeface="Times New Roman" pitchFamily="18" charset="0"/>
              <a:cs typeface="Times New Roman" pitchFamily="18" charset="0"/>
            </a:rPr>
            <a:t>Bội</a:t>
          </a:r>
          <a:r>
            <a:rPr lang="en-US" sz="2400" dirty="0" smtClean="0">
              <a:solidFill>
                <a:schemeClr val="tx1"/>
              </a:solidFill>
              <a:latin typeface="Times New Roman" pitchFamily="18" charset="0"/>
              <a:cs typeface="Times New Roman" pitchFamily="18" charset="0"/>
            </a:rPr>
            <a:t> chi NSĐP</a:t>
          </a:r>
        </a:p>
        <a:p>
          <a:r>
            <a:rPr lang="en-US" sz="2400" b="1" dirty="0" smtClean="0">
              <a:solidFill>
                <a:schemeClr val="tx1"/>
              </a:solidFill>
              <a:latin typeface="Times New Roman" pitchFamily="18" charset="0"/>
              <a:cs typeface="Times New Roman" pitchFamily="18" charset="0"/>
            </a:rPr>
            <a:t>236,700</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tỷ</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đồng</a:t>
          </a:r>
          <a:endParaRPr lang="en-GB" sz="2400" dirty="0">
            <a:solidFill>
              <a:schemeClr val="tx1"/>
            </a:solidFill>
            <a:latin typeface="Times New Roman" pitchFamily="18" charset="0"/>
            <a:cs typeface="Times New Roman" pitchFamily="18" charset="0"/>
          </a:endParaRPr>
        </a:p>
      </dgm:t>
    </dgm:pt>
    <dgm:pt modelId="{6ECBBB06-73E3-4127-97EE-E86E12F1218C}" type="parTrans" cxnId="{D3449CD9-0088-4C30-A7EB-215CB2AA99BC}">
      <dgm:prSet/>
      <dgm:spPr/>
      <dgm:t>
        <a:bodyPr/>
        <a:lstStyle/>
        <a:p>
          <a:endParaRPr lang="en-GB"/>
        </a:p>
      </dgm:t>
    </dgm:pt>
    <dgm:pt modelId="{95A0236C-B1B3-4948-AA36-02AD8FC4722F}" type="sibTrans" cxnId="{D3449CD9-0088-4C30-A7EB-215CB2AA99BC}">
      <dgm:prSet/>
      <dgm:spPr/>
      <dgm:t>
        <a:bodyPr/>
        <a:lstStyle/>
        <a:p>
          <a:endParaRPr lang="en-GB"/>
        </a:p>
      </dgm:t>
    </dgm:pt>
    <dgm:pt modelId="{02850ED7-CE1C-4447-9231-61A0421C221C}" type="pres">
      <dgm:prSet presAssocID="{574400CC-609E-4C06-A5A6-3C920ECD1677}" presName="matrix" presStyleCnt="0">
        <dgm:presLayoutVars>
          <dgm:chMax val="1"/>
          <dgm:dir/>
          <dgm:resizeHandles val="exact"/>
        </dgm:presLayoutVars>
      </dgm:prSet>
      <dgm:spPr/>
      <dgm:t>
        <a:bodyPr/>
        <a:lstStyle/>
        <a:p>
          <a:endParaRPr lang="en-US"/>
        </a:p>
      </dgm:t>
    </dgm:pt>
    <dgm:pt modelId="{B0FAB631-EE98-478A-93F8-E2A5761FC141}" type="pres">
      <dgm:prSet presAssocID="{574400CC-609E-4C06-A5A6-3C920ECD1677}" presName="axisShape" presStyleLbl="bgShp" presStyleIdx="0" presStyleCnt="1" custScaleX="151190">
        <dgm:style>
          <a:lnRef idx="0">
            <a:schemeClr val="accent2"/>
          </a:lnRef>
          <a:fillRef idx="3">
            <a:schemeClr val="accent2"/>
          </a:fillRef>
          <a:effectRef idx="3">
            <a:schemeClr val="accent2"/>
          </a:effectRef>
          <a:fontRef idx="minor">
            <a:schemeClr val="lt1"/>
          </a:fontRef>
        </dgm:style>
      </dgm:prSet>
      <dgm:spPr/>
      <dgm:t>
        <a:bodyPr/>
        <a:lstStyle/>
        <a:p>
          <a:endParaRPr lang="en-US"/>
        </a:p>
      </dgm:t>
    </dgm:pt>
    <dgm:pt modelId="{A140FD49-C856-42A4-8610-4DD7989A1AFE}" type="pres">
      <dgm:prSet presAssocID="{574400CC-609E-4C06-A5A6-3C920ECD1677}" presName="rect1" presStyleLbl="node1" presStyleIdx="0" presStyleCnt="4" custScaleX="160111" custScaleY="91141" custLinFactNeighborX="-35261" custLinFactNeighborY="2439">
        <dgm:presLayoutVars>
          <dgm:chMax val="0"/>
          <dgm:chPref val="0"/>
          <dgm:bulletEnabled val="1"/>
        </dgm:presLayoutVars>
      </dgm:prSet>
      <dgm:spPr/>
      <dgm:t>
        <a:bodyPr/>
        <a:lstStyle/>
        <a:p>
          <a:endParaRPr lang="en-GB"/>
        </a:p>
      </dgm:t>
    </dgm:pt>
    <dgm:pt modelId="{0D319589-A924-4700-8267-B7C7539C5990}" type="pres">
      <dgm:prSet presAssocID="{574400CC-609E-4C06-A5A6-3C920ECD1677}" presName="rect2" presStyleLbl="node1" presStyleIdx="1" presStyleCnt="4" custScaleX="155134" custScaleY="86044" custLinFactNeighborX="30619" custLinFactNeighborY="4320">
        <dgm:presLayoutVars>
          <dgm:chMax val="0"/>
          <dgm:chPref val="0"/>
          <dgm:bulletEnabled val="1"/>
        </dgm:presLayoutVars>
      </dgm:prSet>
      <dgm:spPr/>
      <dgm:t>
        <a:bodyPr/>
        <a:lstStyle/>
        <a:p>
          <a:endParaRPr lang="en-GB"/>
        </a:p>
      </dgm:t>
    </dgm:pt>
    <dgm:pt modelId="{4736727E-04FE-4A48-A392-659219123C6E}" type="pres">
      <dgm:prSet presAssocID="{574400CC-609E-4C06-A5A6-3C920ECD1677}" presName="rect3" presStyleLbl="node1" presStyleIdx="2" presStyleCnt="4" custScaleX="158822" custScaleY="86045" custLinFactNeighborX="-33364" custLinFactNeighborY="-1665">
        <dgm:presLayoutVars>
          <dgm:chMax val="0"/>
          <dgm:chPref val="0"/>
          <dgm:bulletEnabled val="1"/>
        </dgm:presLayoutVars>
      </dgm:prSet>
      <dgm:spPr/>
      <dgm:t>
        <a:bodyPr/>
        <a:lstStyle/>
        <a:p>
          <a:endParaRPr lang="en-GB"/>
        </a:p>
      </dgm:t>
    </dgm:pt>
    <dgm:pt modelId="{F305970D-BBFB-4184-9B99-C4E0B687DCD9}" type="pres">
      <dgm:prSet presAssocID="{574400CC-609E-4C06-A5A6-3C920ECD1677}" presName="rect4" presStyleLbl="node1" presStyleIdx="3" presStyleCnt="4" custScaleX="155911" custScaleY="86045" custLinFactNeighborX="31007" custLinFactNeighborY="-2439">
        <dgm:presLayoutVars>
          <dgm:chMax val="0"/>
          <dgm:chPref val="0"/>
          <dgm:bulletEnabled val="1"/>
        </dgm:presLayoutVars>
      </dgm:prSet>
      <dgm:spPr/>
      <dgm:t>
        <a:bodyPr/>
        <a:lstStyle/>
        <a:p>
          <a:endParaRPr lang="en-GB"/>
        </a:p>
      </dgm:t>
    </dgm:pt>
  </dgm:ptLst>
  <dgm:cxnLst>
    <dgm:cxn modelId="{4DAA89CA-9C27-44EA-8D29-CFF9F4C72EB9}" type="presOf" srcId="{63419A4D-1277-4147-A7BE-0275BF03E754}" destId="{0D319589-A924-4700-8267-B7C7539C5990}" srcOrd="0" destOrd="0" presId="urn:microsoft.com/office/officeart/2005/8/layout/matrix2"/>
    <dgm:cxn modelId="{69927CB3-BA3D-4C6C-8EE2-9D8202001B84}" type="presOf" srcId="{0A45E341-EFE2-4A43-805A-61AB14400419}" destId="{F305970D-BBFB-4184-9B99-C4E0B687DCD9}" srcOrd="0" destOrd="0" presId="urn:microsoft.com/office/officeart/2005/8/layout/matrix2"/>
    <dgm:cxn modelId="{1407F822-E6EF-4E1E-BC8E-DD142ABC09B4}" type="presOf" srcId="{574400CC-609E-4C06-A5A6-3C920ECD1677}" destId="{02850ED7-CE1C-4447-9231-61A0421C221C}" srcOrd="0" destOrd="0" presId="urn:microsoft.com/office/officeart/2005/8/layout/matrix2"/>
    <dgm:cxn modelId="{55697375-39E9-40CD-9725-674614B190F5}" srcId="{574400CC-609E-4C06-A5A6-3C920ECD1677}" destId="{63419A4D-1277-4147-A7BE-0275BF03E754}" srcOrd="1" destOrd="0" parTransId="{DCC52681-A3FA-460F-B257-1F57660FDCAA}" sibTransId="{F91B8BE2-3364-4997-83FA-CEAE1FDBC8A4}"/>
    <dgm:cxn modelId="{C8080EAE-D698-41FA-80A0-7A5E55DB6AFD}" srcId="{574400CC-609E-4C06-A5A6-3C920ECD1677}" destId="{83B10EA0-DEF2-4E7E-8B38-FBAB720B5F13}" srcOrd="2" destOrd="0" parTransId="{8B92262A-8077-4BB7-842E-E9C935863482}" sibTransId="{23D3DD2B-FCEF-4B2C-B1A6-18928E37DC86}"/>
    <dgm:cxn modelId="{D3449CD9-0088-4C30-A7EB-215CB2AA99BC}" srcId="{574400CC-609E-4C06-A5A6-3C920ECD1677}" destId="{0A45E341-EFE2-4A43-805A-61AB14400419}" srcOrd="3" destOrd="0" parTransId="{6ECBBB06-73E3-4127-97EE-E86E12F1218C}" sibTransId="{95A0236C-B1B3-4948-AA36-02AD8FC4722F}"/>
    <dgm:cxn modelId="{A1FBB1AA-26C3-4602-8FC3-F868D8DDAE5A}" type="presOf" srcId="{9D86B4AB-103A-4EFE-AD88-A0F8F29EB22F}" destId="{A140FD49-C856-42A4-8610-4DD7989A1AFE}" srcOrd="0" destOrd="0" presId="urn:microsoft.com/office/officeart/2005/8/layout/matrix2"/>
    <dgm:cxn modelId="{BB01216A-3B7A-44B9-AD6C-4C857F27E6AA}" srcId="{574400CC-609E-4C06-A5A6-3C920ECD1677}" destId="{9D86B4AB-103A-4EFE-AD88-A0F8F29EB22F}" srcOrd="0" destOrd="0" parTransId="{3B87B648-0FC4-4D67-814C-4E68D77BFBFE}" sibTransId="{3F21A32B-BC65-40FA-B98E-B77802AD59BF}"/>
    <dgm:cxn modelId="{F1360FFF-D5D3-46E8-AA76-76F2A3CBE244}" type="presOf" srcId="{83B10EA0-DEF2-4E7E-8B38-FBAB720B5F13}" destId="{4736727E-04FE-4A48-A392-659219123C6E}" srcOrd="0" destOrd="0" presId="urn:microsoft.com/office/officeart/2005/8/layout/matrix2"/>
    <dgm:cxn modelId="{B5FF97C1-C10A-4D11-B7AC-03AD628ABF53}" type="presParOf" srcId="{02850ED7-CE1C-4447-9231-61A0421C221C}" destId="{B0FAB631-EE98-478A-93F8-E2A5761FC141}" srcOrd="0" destOrd="0" presId="urn:microsoft.com/office/officeart/2005/8/layout/matrix2"/>
    <dgm:cxn modelId="{54EA7EC2-918E-4492-A988-3DC3888C857B}" type="presParOf" srcId="{02850ED7-CE1C-4447-9231-61A0421C221C}" destId="{A140FD49-C856-42A4-8610-4DD7989A1AFE}" srcOrd="1" destOrd="0" presId="urn:microsoft.com/office/officeart/2005/8/layout/matrix2"/>
    <dgm:cxn modelId="{88C3B8A0-DDCF-4C58-978A-80DA47646815}" type="presParOf" srcId="{02850ED7-CE1C-4447-9231-61A0421C221C}" destId="{0D319589-A924-4700-8267-B7C7539C5990}" srcOrd="2" destOrd="0" presId="urn:microsoft.com/office/officeart/2005/8/layout/matrix2"/>
    <dgm:cxn modelId="{7A461FBD-24C0-40A9-AFC4-90B565C1D8CF}" type="presParOf" srcId="{02850ED7-CE1C-4447-9231-61A0421C221C}" destId="{4736727E-04FE-4A48-A392-659219123C6E}" srcOrd="3" destOrd="0" presId="urn:microsoft.com/office/officeart/2005/8/layout/matrix2"/>
    <dgm:cxn modelId="{4733358E-6A58-4C0C-93A5-04755C38E925}" type="presParOf" srcId="{02850ED7-CE1C-4447-9231-61A0421C221C}" destId="{F305970D-BBFB-4184-9B99-C4E0B687DCD9}"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29C2DE-B08E-4E2D-811E-B56AF18ACB0D}"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5359CD2A-8619-47F9-B90B-23DC2D95AF6A}">
      <dgm:prSet phldrT="[Text]"/>
      <dgm:spPr/>
      <dgm:t>
        <a:bodyPr/>
        <a:lstStyle/>
        <a:p>
          <a:r>
            <a:rPr lang="en-US" dirty="0" smtClean="0"/>
            <a:t>Chi </a:t>
          </a:r>
          <a:r>
            <a:rPr lang="en-US" dirty="0" err="1" smtClean="0"/>
            <a:t>đầu</a:t>
          </a:r>
          <a:r>
            <a:rPr lang="en-US" dirty="0" smtClean="0"/>
            <a:t> </a:t>
          </a:r>
          <a:r>
            <a:rPr lang="en-US" dirty="0" err="1" smtClean="0"/>
            <a:t>tư</a:t>
          </a:r>
          <a:r>
            <a:rPr lang="en-US" dirty="0" smtClean="0"/>
            <a:t> </a:t>
          </a:r>
          <a:r>
            <a:rPr lang="en-US" dirty="0" err="1" smtClean="0"/>
            <a:t>phát</a:t>
          </a:r>
          <a:r>
            <a:rPr lang="en-US" dirty="0" smtClean="0"/>
            <a:t> </a:t>
          </a:r>
          <a:r>
            <a:rPr lang="en-US" dirty="0" err="1" smtClean="0"/>
            <a:t>triển</a:t>
          </a:r>
          <a:r>
            <a:rPr lang="en-US" dirty="0" smtClean="0"/>
            <a:t> 4.566,782 </a:t>
          </a:r>
          <a:r>
            <a:rPr lang="en-US" dirty="0" err="1" smtClean="0"/>
            <a:t>tỷ</a:t>
          </a:r>
          <a:r>
            <a:rPr lang="en-US" dirty="0" smtClean="0"/>
            <a:t> </a:t>
          </a:r>
          <a:r>
            <a:rPr lang="en-US" dirty="0" err="1" smtClean="0"/>
            <a:t>đồng</a:t>
          </a:r>
          <a:endParaRPr lang="en-US" dirty="0"/>
        </a:p>
      </dgm:t>
    </dgm:pt>
    <dgm:pt modelId="{1C70A1BA-3629-4C75-A6AD-E91BF6023583}" type="parTrans" cxnId="{4B0241CF-ADB7-4854-85E4-71E336282A63}">
      <dgm:prSet/>
      <dgm:spPr/>
      <dgm:t>
        <a:bodyPr/>
        <a:lstStyle/>
        <a:p>
          <a:endParaRPr lang="en-US"/>
        </a:p>
      </dgm:t>
    </dgm:pt>
    <dgm:pt modelId="{1FCF4648-E602-4173-87D5-F48BA09DD59C}" type="sibTrans" cxnId="{4B0241CF-ADB7-4854-85E4-71E336282A63}">
      <dgm:prSet/>
      <dgm:spPr/>
      <dgm:t>
        <a:bodyPr/>
        <a:lstStyle/>
        <a:p>
          <a:endParaRPr lang="en-US"/>
        </a:p>
      </dgm:t>
    </dgm:pt>
    <dgm:pt modelId="{F378042C-4021-46E6-86BE-E0488DBA4FEE}">
      <dgm:prSet phldrT="[Text]"/>
      <dgm:spPr/>
      <dgm:t>
        <a:bodyPr/>
        <a:lstStyle/>
        <a:p>
          <a:r>
            <a:rPr lang="en-US" dirty="0" smtClean="0"/>
            <a:t>Chi </a:t>
          </a:r>
          <a:r>
            <a:rPr lang="en-US" dirty="0" err="1" smtClean="0"/>
            <a:t>thường</a:t>
          </a:r>
          <a:r>
            <a:rPr lang="en-US" dirty="0" smtClean="0"/>
            <a:t> </a:t>
          </a:r>
          <a:r>
            <a:rPr lang="en-US" dirty="0" err="1" smtClean="0"/>
            <a:t>xuyên</a:t>
          </a:r>
          <a:r>
            <a:rPr lang="en-US" dirty="0" smtClean="0"/>
            <a:t> 9.423,781 </a:t>
          </a:r>
          <a:r>
            <a:rPr lang="en-US" dirty="0" err="1" smtClean="0"/>
            <a:t>tỷ</a:t>
          </a:r>
          <a:r>
            <a:rPr lang="en-US" dirty="0" smtClean="0"/>
            <a:t> </a:t>
          </a:r>
          <a:r>
            <a:rPr lang="en-US" dirty="0" err="1" smtClean="0"/>
            <a:t>đồng</a:t>
          </a:r>
          <a:endParaRPr lang="en-US" dirty="0"/>
        </a:p>
      </dgm:t>
    </dgm:pt>
    <dgm:pt modelId="{DC0091C8-6516-45D4-B1EE-D32D93297B8C}" type="parTrans" cxnId="{662C83CC-CB7F-4C99-8EA3-336BBE07C6E8}">
      <dgm:prSet/>
      <dgm:spPr/>
      <dgm:t>
        <a:bodyPr/>
        <a:lstStyle/>
        <a:p>
          <a:endParaRPr lang="en-US"/>
        </a:p>
      </dgm:t>
    </dgm:pt>
    <dgm:pt modelId="{37B2EE23-BF63-4CB1-B6FC-12107F34CB6D}" type="sibTrans" cxnId="{662C83CC-CB7F-4C99-8EA3-336BBE07C6E8}">
      <dgm:prSet/>
      <dgm:spPr/>
      <dgm:t>
        <a:bodyPr/>
        <a:lstStyle/>
        <a:p>
          <a:endParaRPr lang="en-US"/>
        </a:p>
      </dgm:t>
    </dgm:pt>
    <dgm:pt modelId="{648FE2E2-2584-4560-B84C-5E10690E07DA}">
      <dgm:prSet phldrT="[Text]"/>
      <dgm:spPr/>
      <dgm:t>
        <a:bodyPr/>
        <a:lstStyle/>
        <a:p>
          <a:r>
            <a:rPr lang="en-US" dirty="0" smtClean="0"/>
            <a:t>Chi </a:t>
          </a:r>
          <a:r>
            <a:rPr lang="en-US" dirty="0" err="1" smtClean="0"/>
            <a:t>trả</a:t>
          </a:r>
          <a:r>
            <a:rPr lang="en-US" dirty="0" smtClean="0"/>
            <a:t> </a:t>
          </a:r>
          <a:r>
            <a:rPr lang="en-US" dirty="0" err="1" smtClean="0"/>
            <a:t>nợ</a:t>
          </a:r>
          <a:r>
            <a:rPr lang="en-US" dirty="0" smtClean="0"/>
            <a:t> </a:t>
          </a:r>
          <a:r>
            <a:rPr lang="en-US" dirty="0" err="1" smtClean="0"/>
            <a:t>lãi</a:t>
          </a:r>
          <a:r>
            <a:rPr lang="en-US" dirty="0" smtClean="0"/>
            <a:t> </a:t>
          </a:r>
          <a:r>
            <a:rPr lang="en-US" dirty="0" err="1" smtClean="0"/>
            <a:t>vay</a:t>
          </a:r>
          <a:r>
            <a:rPr lang="en-US" dirty="0" smtClean="0"/>
            <a:t> 5 </a:t>
          </a:r>
          <a:r>
            <a:rPr lang="en-US" dirty="0" err="1" smtClean="0"/>
            <a:t>tỷ</a:t>
          </a:r>
          <a:r>
            <a:rPr lang="en-US" dirty="0" smtClean="0"/>
            <a:t> </a:t>
          </a:r>
          <a:r>
            <a:rPr lang="en-US" dirty="0" err="1" smtClean="0"/>
            <a:t>đồng</a:t>
          </a:r>
          <a:endParaRPr lang="en-US" dirty="0"/>
        </a:p>
      </dgm:t>
    </dgm:pt>
    <dgm:pt modelId="{0CE0BE32-7B2A-4295-9B97-E7F3DFC20E02}" type="parTrans" cxnId="{896408FD-A223-4371-84D7-8D57F9D57ADB}">
      <dgm:prSet/>
      <dgm:spPr/>
      <dgm:t>
        <a:bodyPr/>
        <a:lstStyle/>
        <a:p>
          <a:endParaRPr lang="en-US"/>
        </a:p>
      </dgm:t>
    </dgm:pt>
    <dgm:pt modelId="{24381636-08D6-4284-B198-16044BD74350}" type="sibTrans" cxnId="{896408FD-A223-4371-84D7-8D57F9D57ADB}">
      <dgm:prSet/>
      <dgm:spPr/>
      <dgm:t>
        <a:bodyPr/>
        <a:lstStyle/>
        <a:p>
          <a:endParaRPr lang="en-US"/>
        </a:p>
      </dgm:t>
    </dgm:pt>
    <dgm:pt modelId="{30D6E2B9-8185-41B8-B1AB-6E11B196E1A2}">
      <dgm:prSet phldrT="[Text]"/>
      <dgm:spPr/>
      <dgm:t>
        <a:bodyPr/>
        <a:lstStyle/>
        <a:p>
          <a:r>
            <a:rPr lang="en-US" dirty="0" smtClean="0"/>
            <a:t>Chi </a:t>
          </a:r>
          <a:r>
            <a:rPr lang="en-US" dirty="0" err="1" smtClean="0"/>
            <a:t>bổ</a:t>
          </a:r>
          <a:r>
            <a:rPr lang="en-US" dirty="0" smtClean="0"/>
            <a:t> sung </a:t>
          </a:r>
          <a:r>
            <a:rPr lang="en-US" dirty="0" err="1" smtClean="0"/>
            <a:t>quỹ</a:t>
          </a:r>
          <a:r>
            <a:rPr lang="en-US" dirty="0" smtClean="0"/>
            <a:t> </a:t>
          </a:r>
          <a:r>
            <a:rPr lang="en-US" dirty="0" err="1" smtClean="0"/>
            <a:t>dự</a:t>
          </a:r>
          <a:r>
            <a:rPr lang="en-US" dirty="0" smtClean="0"/>
            <a:t> </a:t>
          </a:r>
          <a:r>
            <a:rPr lang="en-US" dirty="0" err="1" smtClean="0"/>
            <a:t>trữ</a:t>
          </a:r>
          <a:r>
            <a:rPr lang="en-US" dirty="0" smtClean="0"/>
            <a:t> </a:t>
          </a:r>
          <a:r>
            <a:rPr lang="en-US" dirty="0" err="1" smtClean="0"/>
            <a:t>tài</a:t>
          </a:r>
          <a:r>
            <a:rPr lang="en-US" dirty="0" smtClean="0"/>
            <a:t> </a:t>
          </a:r>
          <a:r>
            <a:rPr lang="en-US" dirty="0" err="1" smtClean="0"/>
            <a:t>chính</a:t>
          </a:r>
          <a:r>
            <a:rPr lang="en-US" dirty="0" smtClean="0"/>
            <a:t> 1,14 </a:t>
          </a:r>
          <a:r>
            <a:rPr lang="en-US" dirty="0" err="1" smtClean="0"/>
            <a:t>tỷ</a:t>
          </a:r>
          <a:r>
            <a:rPr lang="en-US" dirty="0" smtClean="0"/>
            <a:t> </a:t>
          </a:r>
          <a:r>
            <a:rPr lang="en-US" dirty="0" err="1" smtClean="0"/>
            <a:t>đồng</a:t>
          </a:r>
          <a:endParaRPr lang="en-US" dirty="0"/>
        </a:p>
      </dgm:t>
    </dgm:pt>
    <dgm:pt modelId="{F7E72D9F-C66F-48D7-A7E1-8330EC1A5411}" type="parTrans" cxnId="{6C2474B3-10B7-476E-8F0B-54019229EC52}">
      <dgm:prSet/>
      <dgm:spPr/>
      <dgm:t>
        <a:bodyPr/>
        <a:lstStyle/>
        <a:p>
          <a:endParaRPr lang="en-US"/>
        </a:p>
      </dgm:t>
    </dgm:pt>
    <dgm:pt modelId="{B897D1F9-0DAA-4C68-981B-6B138DCFBEAB}" type="sibTrans" cxnId="{6C2474B3-10B7-476E-8F0B-54019229EC52}">
      <dgm:prSet/>
      <dgm:spPr/>
      <dgm:t>
        <a:bodyPr/>
        <a:lstStyle/>
        <a:p>
          <a:endParaRPr lang="en-US"/>
        </a:p>
      </dgm:t>
    </dgm:pt>
    <dgm:pt modelId="{1DB314B6-56AB-412A-9271-B084B0EAE214}">
      <dgm:prSet phldrT="[Text]"/>
      <dgm:spPr/>
      <dgm:t>
        <a:bodyPr/>
        <a:lstStyle/>
        <a:p>
          <a:r>
            <a:rPr lang="en-US" dirty="0" smtClean="0"/>
            <a:t>Chi </a:t>
          </a:r>
          <a:r>
            <a:rPr lang="en-US" dirty="0" err="1" smtClean="0"/>
            <a:t>dự</a:t>
          </a:r>
          <a:r>
            <a:rPr lang="en-US" dirty="0" smtClean="0"/>
            <a:t> </a:t>
          </a:r>
          <a:r>
            <a:rPr lang="en-US" dirty="0" err="1" smtClean="0"/>
            <a:t>phòng</a:t>
          </a:r>
          <a:r>
            <a:rPr lang="en-US" dirty="0" smtClean="0"/>
            <a:t> 284,8 </a:t>
          </a:r>
          <a:r>
            <a:rPr lang="en-US" dirty="0" err="1" smtClean="0"/>
            <a:t>tỷ</a:t>
          </a:r>
          <a:r>
            <a:rPr lang="en-US" dirty="0" smtClean="0"/>
            <a:t> </a:t>
          </a:r>
          <a:r>
            <a:rPr lang="en-US" dirty="0" err="1" smtClean="0"/>
            <a:t>đồng</a:t>
          </a:r>
          <a:endParaRPr lang="en-US" dirty="0"/>
        </a:p>
      </dgm:t>
    </dgm:pt>
    <dgm:pt modelId="{16F402D0-F127-4610-88A5-8C4067A10964}" type="parTrans" cxnId="{46EE3D59-C4A2-481A-903A-25D54C3BC985}">
      <dgm:prSet/>
      <dgm:spPr/>
      <dgm:t>
        <a:bodyPr/>
        <a:lstStyle/>
        <a:p>
          <a:endParaRPr lang="en-US"/>
        </a:p>
      </dgm:t>
    </dgm:pt>
    <dgm:pt modelId="{5880F935-2CC5-467A-9633-E1B7B24BD193}" type="sibTrans" cxnId="{46EE3D59-C4A2-481A-903A-25D54C3BC985}">
      <dgm:prSet/>
      <dgm:spPr/>
      <dgm:t>
        <a:bodyPr/>
        <a:lstStyle/>
        <a:p>
          <a:endParaRPr lang="en-US"/>
        </a:p>
      </dgm:t>
    </dgm:pt>
    <dgm:pt modelId="{E71FD9A3-1F65-493E-ACF1-DA9EB76D330C}">
      <dgm:prSet phldrT="[Text]"/>
      <dgm:spPr/>
      <dgm:t>
        <a:bodyPr/>
        <a:lstStyle/>
        <a:p>
          <a:r>
            <a:rPr lang="en-US" dirty="0" smtClean="0"/>
            <a:t>Chi </a:t>
          </a:r>
          <a:r>
            <a:rPr lang="en-US" dirty="0" err="1" smtClean="0"/>
            <a:t>tạo</a:t>
          </a:r>
          <a:r>
            <a:rPr lang="en-US" dirty="0" smtClean="0"/>
            <a:t> </a:t>
          </a:r>
          <a:r>
            <a:rPr lang="en-US" dirty="0" err="1" smtClean="0"/>
            <a:t>nguồn</a:t>
          </a:r>
          <a:r>
            <a:rPr lang="en-US" dirty="0" smtClean="0"/>
            <a:t>, </a:t>
          </a:r>
          <a:r>
            <a:rPr lang="en-US" dirty="0" err="1" smtClean="0"/>
            <a:t>điều</a:t>
          </a:r>
          <a:r>
            <a:rPr lang="en-US" dirty="0" smtClean="0"/>
            <a:t> </a:t>
          </a:r>
          <a:r>
            <a:rPr lang="en-US" dirty="0" err="1" smtClean="0"/>
            <a:t>chỉnh</a:t>
          </a:r>
          <a:r>
            <a:rPr lang="en-US" dirty="0" smtClean="0"/>
            <a:t> </a:t>
          </a:r>
          <a:r>
            <a:rPr lang="en-US" dirty="0" err="1" smtClean="0"/>
            <a:t>tiền</a:t>
          </a:r>
          <a:r>
            <a:rPr lang="en-US" dirty="0" smtClean="0"/>
            <a:t> </a:t>
          </a:r>
          <a:r>
            <a:rPr lang="en-US" dirty="0" err="1" smtClean="0"/>
            <a:t>lương</a:t>
          </a:r>
          <a:r>
            <a:rPr lang="en-US" dirty="0" smtClean="0"/>
            <a:t> 198,314 </a:t>
          </a:r>
          <a:r>
            <a:rPr lang="en-US" dirty="0" err="1" smtClean="0"/>
            <a:t>tỷ</a:t>
          </a:r>
          <a:r>
            <a:rPr lang="en-US" dirty="0" smtClean="0"/>
            <a:t> </a:t>
          </a:r>
          <a:r>
            <a:rPr lang="en-US" dirty="0" err="1" smtClean="0"/>
            <a:t>đồng</a:t>
          </a:r>
          <a:endParaRPr lang="en-US" dirty="0"/>
        </a:p>
      </dgm:t>
    </dgm:pt>
    <dgm:pt modelId="{8146561D-FBEE-4636-9672-A337EC2DBE47}" type="parTrans" cxnId="{08D28107-BDE0-4C06-9151-0D849108F8D3}">
      <dgm:prSet/>
      <dgm:spPr/>
      <dgm:t>
        <a:bodyPr/>
        <a:lstStyle/>
        <a:p>
          <a:endParaRPr lang="en-US"/>
        </a:p>
      </dgm:t>
    </dgm:pt>
    <dgm:pt modelId="{39F23AAB-EA41-42D0-9838-F167D45D76C3}" type="sibTrans" cxnId="{08D28107-BDE0-4C06-9151-0D849108F8D3}">
      <dgm:prSet/>
      <dgm:spPr/>
      <dgm:t>
        <a:bodyPr/>
        <a:lstStyle/>
        <a:p>
          <a:endParaRPr lang="en-US"/>
        </a:p>
      </dgm:t>
    </dgm:pt>
    <dgm:pt modelId="{C2E0E628-CEAE-4D01-894A-D4E91918AABD}">
      <dgm:prSet phldrT="[Text]"/>
      <dgm:spPr/>
      <dgm:t>
        <a:bodyPr/>
        <a:lstStyle/>
        <a:p>
          <a:r>
            <a:rPr lang="en-US" dirty="0" smtClean="0"/>
            <a:t>Chi </a:t>
          </a:r>
          <a:r>
            <a:rPr lang="en-US" dirty="0" err="1" smtClean="0"/>
            <a:t>các</a:t>
          </a:r>
          <a:r>
            <a:rPr lang="en-US" dirty="0" smtClean="0"/>
            <a:t> </a:t>
          </a:r>
          <a:r>
            <a:rPr lang="en-US" dirty="0" err="1" smtClean="0"/>
            <a:t>chương</a:t>
          </a:r>
          <a:r>
            <a:rPr lang="en-US" dirty="0" smtClean="0"/>
            <a:t> </a:t>
          </a:r>
          <a:r>
            <a:rPr lang="en-US" dirty="0" err="1" smtClean="0"/>
            <a:t>trình</a:t>
          </a:r>
          <a:r>
            <a:rPr lang="en-US" dirty="0" smtClean="0"/>
            <a:t> </a:t>
          </a:r>
          <a:r>
            <a:rPr lang="en-US" dirty="0" err="1" smtClean="0"/>
            <a:t>mục</a:t>
          </a:r>
          <a:r>
            <a:rPr lang="en-US" dirty="0" smtClean="0"/>
            <a:t> </a:t>
          </a:r>
          <a:r>
            <a:rPr lang="en-US" dirty="0" err="1" smtClean="0"/>
            <a:t>tiêu</a:t>
          </a:r>
          <a:r>
            <a:rPr lang="en-US" dirty="0" smtClean="0"/>
            <a:t> 3.053,016 </a:t>
          </a:r>
          <a:r>
            <a:rPr lang="en-US" dirty="0" err="1" smtClean="0"/>
            <a:t>tỷ</a:t>
          </a:r>
          <a:r>
            <a:rPr lang="en-US" dirty="0" smtClean="0"/>
            <a:t> </a:t>
          </a:r>
          <a:r>
            <a:rPr lang="en-US" dirty="0" err="1" smtClean="0"/>
            <a:t>đồng</a:t>
          </a:r>
          <a:endParaRPr lang="en-US" dirty="0"/>
        </a:p>
      </dgm:t>
    </dgm:pt>
    <dgm:pt modelId="{7A69775B-AF10-4701-BC44-AA71384229F2}" type="parTrans" cxnId="{4C97B4D1-7474-4FB1-84E4-A62DF890E6FC}">
      <dgm:prSet/>
      <dgm:spPr/>
      <dgm:t>
        <a:bodyPr/>
        <a:lstStyle/>
        <a:p>
          <a:endParaRPr lang="en-US"/>
        </a:p>
      </dgm:t>
    </dgm:pt>
    <dgm:pt modelId="{6C2FD281-0FC9-49A1-AB4F-98C448A6C4DF}" type="sibTrans" cxnId="{4C97B4D1-7474-4FB1-84E4-A62DF890E6FC}">
      <dgm:prSet/>
      <dgm:spPr/>
      <dgm:t>
        <a:bodyPr/>
        <a:lstStyle/>
        <a:p>
          <a:endParaRPr lang="en-US"/>
        </a:p>
      </dgm:t>
    </dgm:pt>
    <dgm:pt modelId="{455FCA14-564C-4C11-93E3-BB3F943A1BB9}" type="pres">
      <dgm:prSet presAssocID="{EB29C2DE-B08E-4E2D-811E-B56AF18ACB0D}" presName="Name0" presStyleCnt="0">
        <dgm:presLayoutVars>
          <dgm:chMax val="7"/>
          <dgm:chPref val="7"/>
          <dgm:dir/>
        </dgm:presLayoutVars>
      </dgm:prSet>
      <dgm:spPr/>
      <dgm:t>
        <a:bodyPr/>
        <a:lstStyle/>
        <a:p>
          <a:endParaRPr lang="en-US"/>
        </a:p>
      </dgm:t>
    </dgm:pt>
    <dgm:pt modelId="{D26F9A5D-1EE4-4543-AE67-F42032AF5337}" type="pres">
      <dgm:prSet presAssocID="{EB29C2DE-B08E-4E2D-811E-B56AF18ACB0D}" presName="Name1" presStyleCnt="0"/>
      <dgm:spPr/>
    </dgm:pt>
    <dgm:pt modelId="{8FDA6238-F37F-4B77-9E27-C267BE904605}" type="pres">
      <dgm:prSet presAssocID="{EB29C2DE-B08E-4E2D-811E-B56AF18ACB0D}" presName="cycle" presStyleCnt="0"/>
      <dgm:spPr/>
    </dgm:pt>
    <dgm:pt modelId="{9D9D770B-1D1B-410D-B29A-1CAE6753A088}" type="pres">
      <dgm:prSet presAssocID="{EB29C2DE-B08E-4E2D-811E-B56AF18ACB0D}" presName="srcNode" presStyleLbl="node1" presStyleIdx="0" presStyleCnt="7"/>
      <dgm:spPr/>
    </dgm:pt>
    <dgm:pt modelId="{90888C87-3D03-44AF-BBC1-3FCE9915B932}" type="pres">
      <dgm:prSet presAssocID="{EB29C2DE-B08E-4E2D-811E-B56AF18ACB0D}" presName="conn" presStyleLbl="parChTrans1D2" presStyleIdx="0" presStyleCnt="1"/>
      <dgm:spPr/>
      <dgm:t>
        <a:bodyPr/>
        <a:lstStyle/>
        <a:p>
          <a:endParaRPr lang="en-US"/>
        </a:p>
      </dgm:t>
    </dgm:pt>
    <dgm:pt modelId="{45C5D858-7EA3-4811-9ADC-EE5456EB5769}" type="pres">
      <dgm:prSet presAssocID="{EB29C2DE-B08E-4E2D-811E-B56AF18ACB0D}" presName="extraNode" presStyleLbl="node1" presStyleIdx="0" presStyleCnt="7"/>
      <dgm:spPr/>
    </dgm:pt>
    <dgm:pt modelId="{742B4B14-46DC-4CD5-A16A-C1760BBDE888}" type="pres">
      <dgm:prSet presAssocID="{EB29C2DE-B08E-4E2D-811E-B56AF18ACB0D}" presName="dstNode" presStyleLbl="node1" presStyleIdx="0" presStyleCnt="7"/>
      <dgm:spPr/>
    </dgm:pt>
    <dgm:pt modelId="{886C42DD-D8C6-4A55-A0F2-678FBE75DC82}" type="pres">
      <dgm:prSet presAssocID="{5359CD2A-8619-47F9-B90B-23DC2D95AF6A}" presName="text_1" presStyleLbl="node1" presStyleIdx="0" presStyleCnt="7">
        <dgm:presLayoutVars>
          <dgm:bulletEnabled val="1"/>
        </dgm:presLayoutVars>
      </dgm:prSet>
      <dgm:spPr/>
      <dgm:t>
        <a:bodyPr/>
        <a:lstStyle/>
        <a:p>
          <a:endParaRPr lang="en-US"/>
        </a:p>
      </dgm:t>
    </dgm:pt>
    <dgm:pt modelId="{DFA9F991-D05F-4613-BCDE-D117C5D55CA4}" type="pres">
      <dgm:prSet presAssocID="{5359CD2A-8619-47F9-B90B-23DC2D95AF6A}" presName="accent_1" presStyleCnt="0"/>
      <dgm:spPr/>
    </dgm:pt>
    <dgm:pt modelId="{9F86EFA1-78A8-48BC-B839-EB9DCCACF657}" type="pres">
      <dgm:prSet presAssocID="{5359CD2A-8619-47F9-B90B-23DC2D95AF6A}" presName="accentRepeatNode" presStyleLbl="solidFgAcc1" presStyleIdx="0" presStyleCnt="7"/>
      <dgm:spPr/>
    </dgm:pt>
    <dgm:pt modelId="{18C3FFC9-7D5B-4271-BEC1-5A714D600931}" type="pres">
      <dgm:prSet presAssocID="{F378042C-4021-46E6-86BE-E0488DBA4FEE}" presName="text_2" presStyleLbl="node1" presStyleIdx="1" presStyleCnt="7">
        <dgm:presLayoutVars>
          <dgm:bulletEnabled val="1"/>
        </dgm:presLayoutVars>
      </dgm:prSet>
      <dgm:spPr/>
      <dgm:t>
        <a:bodyPr/>
        <a:lstStyle/>
        <a:p>
          <a:endParaRPr lang="en-US"/>
        </a:p>
      </dgm:t>
    </dgm:pt>
    <dgm:pt modelId="{643CBE86-15CD-4D14-9000-817B97BDC095}" type="pres">
      <dgm:prSet presAssocID="{F378042C-4021-46E6-86BE-E0488DBA4FEE}" presName="accent_2" presStyleCnt="0"/>
      <dgm:spPr/>
    </dgm:pt>
    <dgm:pt modelId="{6D03317E-8772-460A-9D56-5AC4A0CD1B47}" type="pres">
      <dgm:prSet presAssocID="{F378042C-4021-46E6-86BE-E0488DBA4FEE}" presName="accentRepeatNode" presStyleLbl="solidFgAcc1" presStyleIdx="1" presStyleCnt="7"/>
      <dgm:spPr/>
    </dgm:pt>
    <dgm:pt modelId="{7EBE774D-F384-4EB0-AC19-B4D299E4D1AC}" type="pres">
      <dgm:prSet presAssocID="{648FE2E2-2584-4560-B84C-5E10690E07DA}" presName="text_3" presStyleLbl="node1" presStyleIdx="2" presStyleCnt="7">
        <dgm:presLayoutVars>
          <dgm:bulletEnabled val="1"/>
        </dgm:presLayoutVars>
      </dgm:prSet>
      <dgm:spPr/>
      <dgm:t>
        <a:bodyPr/>
        <a:lstStyle/>
        <a:p>
          <a:endParaRPr lang="en-US"/>
        </a:p>
      </dgm:t>
    </dgm:pt>
    <dgm:pt modelId="{31A90934-8F2C-4410-B468-9E6E3E3AC3F8}" type="pres">
      <dgm:prSet presAssocID="{648FE2E2-2584-4560-B84C-5E10690E07DA}" presName="accent_3" presStyleCnt="0"/>
      <dgm:spPr/>
    </dgm:pt>
    <dgm:pt modelId="{13934DCA-96DB-4ECC-8D85-70F4E85A8C90}" type="pres">
      <dgm:prSet presAssocID="{648FE2E2-2584-4560-B84C-5E10690E07DA}" presName="accentRepeatNode" presStyleLbl="solidFgAcc1" presStyleIdx="2" presStyleCnt="7"/>
      <dgm:spPr/>
    </dgm:pt>
    <dgm:pt modelId="{F8CCB587-D46F-41D2-8F50-D185DD500D94}" type="pres">
      <dgm:prSet presAssocID="{30D6E2B9-8185-41B8-B1AB-6E11B196E1A2}" presName="text_4" presStyleLbl="node1" presStyleIdx="3" presStyleCnt="7">
        <dgm:presLayoutVars>
          <dgm:bulletEnabled val="1"/>
        </dgm:presLayoutVars>
      </dgm:prSet>
      <dgm:spPr/>
      <dgm:t>
        <a:bodyPr/>
        <a:lstStyle/>
        <a:p>
          <a:endParaRPr lang="en-US"/>
        </a:p>
      </dgm:t>
    </dgm:pt>
    <dgm:pt modelId="{C2908631-D95C-49A7-8F2B-788C4F2EE6CB}" type="pres">
      <dgm:prSet presAssocID="{30D6E2B9-8185-41B8-B1AB-6E11B196E1A2}" presName="accent_4" presStyleCnt="0"/>
      <dgm:spPr/>
    </dgm:pt>
    <dgm:pt modelId="{DA27E8EB-0B14-4C3A-9F3D-B16FD44E262D}" type="pres">
      <dgm:prSet presAssocID="{30D6E2B9-8185-41B8-B1AB-6E11B196E1A2}" presName="accentRepeatNode" presStyleLbl="solidFgAcc1" presStyleIdx="3" presStyleCnt="7"/>
      <dgm:spPr/>
    </dgm:pt>
    <dgm:pt modelId="{909634C6-48AC-4088-97CC-D0A7D7988ACC}" type="pres">
      <dgm:prSet presAssocID="{1DB314B6-56AB-412A-9271-B084B0EAE214}" presName="text_5" presStyleLbl="node1" presStyleIdx="4" presStyleCnt="7">
        <dgm:presLayoutVars>
          <dgm:bulletEnabled val="1"/>
        </dgm:presLayoutVars>
      </dgm:prSet>
      <dgm:spPr/>
      <dgm:t>
        <a:bodyPr/>
        <a:lstStyle/>
        <a:p>
          <a:endParaRPr lang="en-US"/>
        </a:p>
      </dgm:t>
    </dgm:pt>
    <dgm:pt modelId="{2523888B-37C5-4B07-B7BA-BF1B8A36D5D4}" type="pres">
      <dgm:prSet presAssocID="{1DB314B6-56AB-412A-9271-B084B0EAE214}" presName="accent_5" presStyleCnt="0"/>
      <dgm:spPr/>
    </dgm:pt>
    <dgm:pt modelId="{06A50527-EDD4-4ACD-8135-3DDFFF1FB83F}" type="pres">
      <dgm:prSet presAssocID="{1DB314B6-56AB-412A-9271-B084B0EAE214}" presName="accentRepeatNode" presStyleLbl="solidFgAcc1" presStyleIdx="4" presStyleCnt="7"/>
      <dgm:spPr/>
    </dgm:pt>
    <dgm:pt modelId="{856FB08A-63B4-4466-9035-68C87F0345BC}" type="pres">
      <dgm:prSet presAssocID="{E71FD9A3-1F65-493E-ACF1-DA9EB76D330C}" presName="text_6" presStyleLbl="node1" presStyleIdx="5" presStyleCnt="7">
        <dgm:presLayoutVars>
          <dgm:bulletEnabled val="1"/>
        </dgm:presLayoutVars>
      </dgm:prSet>
      <dgm:spPr/>
      <dgm:t>
        <a:bodyPr/>
        <a:lstStyle/>
        <a:p>
          <a:endParaRPr lang="en-US"/>
        </a:p>
      </dgm:t>
    </dgm:pt>
    <dgm:pt modelId="{6B6438F5-A921-4BE5-BEF3-607083DAFBF2}" type="pres">
      <dgm:prSet presAssocID="{E71FD9A3-1F65-493E-ACF1-DA9EB76D330C}" presName="accent_6" presStyleCnt="0"/>
      <dgm:spPr/>
    </dgm:pt>
    <dgm:pt modelId="{004D1215-B085-42F3-878A-D7D9A2FFA2F3}" type="pres">
      <dgm:prSet presAssocID="{E71FD9A3-1F65-493E-ACF1-DA9EB76D330C}" presName="accentRepeatNode" presStyleLbl="solidFgAcc1" presStyleIdx="5" presStyleCnt="7"/>
      <dgm:spPr/>
    </dgm:pt>
    <dgm:pt modelId="{DCD8EFE6-F681-4814-97AC-C7E4008B273C}" type="pres">
      <dgm:prSet presAssocID="{C2E0E628-CEAE-4D01-894A-D4E91918AABD}" presName="text_7" presStyleLbl="node1" presStyleIdx="6" presStyleCnt="7">
        <dgm:presLayoutVars>
          <dgm:bulletEnabled val="1"/>
        </dgm:presLayoutVars>
      </dgm:prSet>
      <dgm:spPr/>
      <dgm:t>
        <a:bodyPr/>
        <a:lstStyle/>
        <a:p>
          <a:endParaRPr lang="en-US"/>
        </a:p>
      </dgm:t>
    </dgm:pt>
    <dgm:pt modelId="{01B9FA67-BD89-46C6-848D-44ED5423C51A}" type="pres">
      <dgm:prSet presAssocID="{C2E0E628-CEAE-4D01-894A-D4E91918AABD}" presName="accent_7" presStyleCnt="0"/>
      <dgm:spPr/>
    </dgm:pt>
    <dgm:pt modelId="{0E99849A-6A52-4516-91B0-228ABAB833A3}" type="pres">
      <dgm:prSet presAssocID="{C2E0E628-CEAE-4D01-894A-D4E91918AABD}" presName="accentRepeatNode" presStyleLbl="solidFgAcc1" presStyleIdx="6" presStyleCnt="7"/>
      <dgm:spPr/>
    </dgm:pt>
  </dgm:ptLst>
  <dgm:cxnLst>
    <dgm:cxn modelId="{4B0241CF-ADB7-4854-85E4-71E336282A63}" srcId="{EB29C2DE-B08E-4E2D-811E-B56AF18ACB0D}" destId="{5359CD2A-8619-47F9-B90B-23DC2D95AF6A}" srcOrd="0" destOrd="0" parTransId="{1C70A1BA-3629-4C75-A6AD-E91BF6023583}" sibTransId="{1FCF4648-E602-4173-87D5-F48BA09DD59C}"/>
    <dgm:cxn modelId="{6C2474B3-10B7-476E-8F0B-54019229EC52}" srcId="{EB29C2DE-B08E-4E2D-811E-B56AF18ACB0D}" destId="{30D6E2B9-8185-41B8-B1AB-6E11B196E1A2}" srcOrd="3" destOrd="0" parTransId="{F7E72D9F-C66F-48D7-A7E1-8330EC1A5411}" sibTransId="{B897D1F9-0DAA-4C68-981B-6B138DCFBEAB}"/>
    <dgm:cxn modelId="{F1A07494-5A47-472E-B612-E70AB3529277}" type="presOf" srcId="{648FE2E2-2584-4560-B84C-5E10690E07DA}" destId="{7EBE774D-F384-4EB0-AC19-B4D299E4D1AC}" srcOrd="0" destOrd="0" presId="urn:microsoft.com/office/officeart/2008/layout/VerticalCurvedList"/>
    <dgm:cxn modelId="{091B2CBC-54FB-446D-8B76-4349F8CB1D22}" type="presOf" srcId="{C2E0E628-CEAE-4D01-894A-D4E91918AABD}" destId="{DCD8EFE6-F681-4814-97AC-C7E4008B273C}" srcOrd="0" destOrd="0" presId="urn:microsoft.com/office/officeart/2008/layout/VerticalCurvedList"/>
    <dgm:cxn modelId="{08D28107-BDE0-4C06-9151-0D849108F8D3}" srcId="{EB29C2DE-B08E-4E2D-811E-B56AF18ACB0D}" destId="{E71FD9A3-1F65-493E-ACF1-DA9EB76D330C}" srcOrd="5" destOrd="0" parTransId="{8146561D-FBEE-4636-9672-A337EC2DBE47}" sibTransId="{39F23AAB-EA41-42D0-9838-F167D45D76C3}"/>
    <dgm:cxn modelId="{2AE4F48C-4DE8-4C36-AD68-1C1D41675A9F}" type="presOf" srcId="{30D6E2B9-8185-41B8-B1AB-6E11B196E1A2}" destId="{F8CCB587-D46F-41D2-8F50-D185DD500D94}" srcOrd="0" destOrd="0" presId="urn:microsoft.com/office/officeart/2008/layout/VerticalCurvedList"/>
    <dgm:cxn modelId="{896408FD-A223-4371-84D7-8D57F9D57ADB}" srcId="{EB29C2DE-B08E-4E2D-811E-B56AF18ACB0D}" destId="{648FE2E2-2584-4560-B84C-5E10690E07DA}" srcOrd="2" destOrd="0" parTransId="{0CE0BE32-7B2A-4295-9B97-E7F3DFC20E02}" sibTransId="{24381636-08D6-4284-B198-16044BD74350}"/>
    <dgm:cxn modelId="{8C2D4694-01C3-4DEA-A31D-97E1C40863EE}" type="presOf" srcId="{E71FD9A3-1F65-493E-ACF1-DA9EB76D330C}" destId="{856FB08A-63B4-4466-9035-68C87F0345BC}" srcOrd="0" destOrd="0" presId="urn:microsoft.com/office/officeart/2008/layout/VerticalCurvedList"/>
    <dgm:cxn modelId="{46EE3D59-C4A2-481A-903A-25D54C3BC985}" srcId="{EB29C2DE-B08E-4E2D-811E-B56AF18ACB0D}" destId="{1DB314B6-56AB-412A-9271-B084B0EAE214}" srcOrd="4" destOrd="0" parTransId="{16F402D0-F127-4610-88A5-8C4067A10964}" sibTransId="{5880F935-2CC5-467A-9633-E1B7B24BD193}"/>
    <dgm:cxn modelId="{4C97B4D1-7474-4FB1-84E4-A62DF890E6FC}" srcId="{EB29C2DE-B08E-4E2D-811E-B56AF18ACB0D}" destId="{C2E0E628-CEAE-4D01-894A-D4E91918AABD}" srcOrd="6" destOrd="0" parTransId="{7A69775B-AF10-4701-BC44-AA71384229F2}" sibTransId="{6C2FD281-0FC9-49A1-AB4F-98C448A6C4DF}"/>
    <dgm:cxn modelId="{22AF199D-C381-4B3C-8D83-BA8BDB82CC30}" type="presOf" srcId="{F378042C-4021-46E6-86BE-E0488DBA4FEE}" destId="{18C3FFC9-7D5B-4271-BEC1-5A714D600931}" srcOrd="0" destOrd="0" presId="urn:microsoft.com/office/officeart/2008/layout/VerticalCurvedList"/>
    <dgm:cxn modelId="{52C55896-7139-4811-B200-61FC0FA2F5D2}" type="presOf" srcId="{1FCF4648-E602-4173-87D5-F48BA09DD59C}" destId="{90888C87-3D03-44AF-BBC1-3FCE9915B932}" srcOrd="0" destOrd="0" presId="urn:microsoft.com/office/officeart/2008/layout/VerticalCurvedList"/>
    <dgm:cxn modelId="{A99B385E-86ED-4691-B286-0C27882293A7}" type="presOf" srcId="{EB29C2DE-B08E-4E2D-811E-B56AF18ACB0D}" destId="{455FCA14-564C-4C11-93E3-BB3F943A1BB9}" srcOrd="0" destOrd="0" presId="urn:microsoft.com/office/officeart/2008/layout/VerticalCurvedList"/>
    <dgm:cxn modelId="{103C244A-6023-4CF3-BDD6-85E775E6A9D7}" type="presOf" srcId="{1DB314B6-56AB-412A-9271-B084B0EAE214}" destId="{909634C6-48AC-4088-97CC-D0A7D7988ACC}" srcOrd="0" destOrd="0" presId="urn:microsoft.com/office/officeart/2008/layout/VerticalCurvedList"/>
    <dgm:cxn modelId="{662C83CC-CB7F-4C99-8EA3-336BBE07C6E8}" srcId="{EB29C2DE-B08E-4E2D-811E-B56AF18ACB0D}" destId="{F378042C-4021-46E6-86BE-E0488DBA4FEE}" srcOrd="1" destOrd="0" parTransId="{DC0091C8-6516-45D4-B1EE-D32D93297B8C}" sibTransId="{37B2EE23-BF63-4CB1-B6FC-12107F34CB6D}"/>
    <dgm:cxn modelId="{4A63C445-4474-4C59-896E-BF47D78DB638}" type="presOf" srcId="{5359CD2A-8619-47F9-B90B-23DC2D95AF6A}" destId="{886C42DD-D8C6-4A55-A0F2-678FBE75DC82}" srcOrd="0" destOrd="0" presId="urn:microsoft.com/office/officeart/2008/layout/VerticalCurvedList"/>
    <dgm:cxn modelId="{6CEABF45-9F5C-4B74-A092-F9C5D816F558}" type="presParOf" srcId="{455FCA14-564C-4C11-93E3-BB3F943A1BB9}" destId="{D26F9A5D-1EE4-4543-AE67-F42032AF5337}" srcOrd="0" destOrd="0" presId="urn:microsoft.com/office/officeart/2008/layout/VerticalCurvedList"/>
    <dgm:cxn modelId="{BC9D39BF-DA8C-444A-AC8A-457FC5B9BA57}" type="presParOf" srcId="{D26F9A5D-1EE4-4543-AE67-F42032AF5337}" destId="{8FDA6238-F37F-4B77-9E27-C267BE904605}" srcOrd="0" destOrd="0" presId="urn:microsoft.com/office/officeart/2008/layout/VerticalCurvedList"/>
    <dgm:cxn modelId="{260941AD-0390-42A5-A43B-543C93E108B9}" type="presParOf" srcId="{8FDA6238-F37F-4B77-9E27-C267BE904605}" destId="{9D9D770B-1D1B-410D-B29A-1CAE6753A088}" srcOrd="0" destOrd="0" presId="urn:microsoft.com/office/officeart/2008/layout/VerticalCurvedList"/>
    <dgm:cxn modelId="{7BE43E45-7BDD-43F8-B076-ECFDCF9D9C37}" type="presParOf" srcId="{8FDA6238-F37F-4B77-9E27-C267BE904605}" destId="{90888C87-3D03-44AF-BBC1-3FCE9915B932}" srcOrd="1" destOrd="0" presId="urn:microsoft.com/office/officeart/2008/layout/VerticalCurvedList"/>
    <dgm:cxn modelId="{7E2CF08D-FDFA-47F1-91BF-CF9922B14BCF}" type="presParOf" srcId="{8FDA6238-F37F-4B77-9E27-C267BE904605}" destId="{45C5D858-7EA3-4811-9ADC-EE5456EB5769}" srcOrd="2" destOrd="0" presId="urn:microsoft.com/office/officeart/2008/layout/VerticalCurvedList"/>
    <dgm:cxn modelId="{A267E126-7C04-4000-B79E-4427CFDF49A8}" type="presParOf" srcId="{8FDA6238-F37F-4B77-9E27-C267BE904605}" destId="{742B4B14-46DC-4CD5-A16A-C1760BBDE888}" srcOrd="3" destOrd="0" presId="urn:microsoft.com/office/officeart/2008/layout/VerticalCurvedList"/>
    <dgm:cxn modelId="{D8805180-D5BC-49FC-93B4-EF952B62A36C}" type="presParOf" srcId="{D26F9A5D-1EE4-4543-AE67-F42032AF5337}" destId="{886C42DD-D8C6-4A55-A0F2-678FBE75DC82}" srcOrd="1" destOrd="0" presId="urn:microsoft.com/office/officeart/2008/layout/VerticalCurvedList"/>
    <dgm:cxn modelId="{C748B254-E500-4894-8E02-BEF47C66C6B7}" type="presParOf" srcId="{D26F9A5D-1EE4-4543-AE67-F42032AF5337}" destId="{DFA9F991-D05F-4613-BCDE-D117C5D55CA4}" srcOrd="2" destOrd="0" presId="urn:microsoft.com/office/officeart/2008/layout/VerticalCurvedList"/>
    <dgm:cxn modelId="{B66EA159-62D9-4C9B-BC11-4A448EE228D1}" type="presParOf" srcId="{DFA9F991-D05F-4613-BCDE-D117C5D55CA4}" destId="{9F86EFA1-78A8-48BC-B839-EB9DCCACF657}" srcOrd="0" destOrd="0" presId="urn:microsoft.com/office/officeart/2008/layout/VerticalCurvedList"/>
    <dgm:cxn modelId="{793B4501-8912-4B31-850F-CD0D071DA7B6}" type="presParOf" srcId="{D26F9A5D-1EE4-4543-AE67-F42032AF5337}" destId="{18C3FFC9-7D5B-4271-BEC1-5A714D600931}" srcOrd="3" destOrd="0" presId="urn:microsoft.com/office/officeart/2008/layout/VerticalCurvedList"/>
    <dgm:cxn modelId="{13DA2CD1-E355-4C77-B729-85DB4A30D72B}" type="presParOf" srcId="{D26F9A5D-1EE4-4543-AE67-F42032AF5337}" destId="{643CBE86-15CD-4D14-9000-817B97BDC095}" srcOrd="4" destOrd="0" presId="urn:microsoft.com/office/officeart/2008/layout/VerticalCurvedList"/>
    <dgm:cxn modelId="{867A38B5-0994-4067-8EFF-F30F8AD6B362}" type="presParOf" srcId="{643CBE86-15CD-4D14-9000-817B97BDC095}" destId="{6D03317E-8772-460A-9D56-5AC4A0CD1B47}" srcOrd="0" destOrd="0" presId="urn:microsoft.com/office/officeart/2008/layout/VerticalCurvedList"/>
    <dgm:cxn modelId="{D2A56DEB-DC1B-4586-A9B5-CD0454D2D7FD}" type="presParOf" srcId="{D26F9A5D-1EE4-4543-AE67-F42032AF5337}" destId="{7EBE774D-F384-4EB0-AC19-B4D299E4D1AC}" srcOrd="5" destOrd="0" presId="urn:microsoft.com/office/officeart/2008/layout/VerticalCurvedList"/>
    <dgm:cxn modelId="{4AF0B37A-5EC8-499C-9F17-2EA1E8FE4954}" type="presParOf" srcId="{D26F9A5D-1EE4-4543-AE67-F42032AF5337}" destId="{31A90934-8F2C-4410-B468-9E6E3E3AC3F8}" srcOrd="6" destOrd="0" presId="urn:microsoft.com/office/officeart/2008/layout/VerticalCurvedList"/>
    <dgm:cxn modelId="{236DE8A2-6365-44B3-8547-4F2BCBDFC6B5}" type="presParOf" srcId="{31A90934-8F2C-4410-B468-9E6E3E3AC3F8}" destId="{13934DCA-96DB-4ECC-8D85-70F4E85A8C90}" srcOrd="0" destOrd="0" presId="urn:microsoft.com/office/officeart/2008/layout/VerticalCurvedList"/>
    <dgm:cxn modelId="{992353D9-4278-4B50-BFEA-EF5A8EF0410F}" type="presParOf" srcId="{D26F9A5D-1EE4-4543-AE67-F42032AF5337}" destId="{F8CCB587-D46F-41D2-8F50-D185DD500D94}" srcOrd="7" destOrd="0" presId="urn:microsoft.com/office/officeart/2008/layout/VerticalCurvedList"/>
    <dgm:cxn modelId="{BDD1A4AF-1E1E-4D53-BF83-258CC41D0270}" type="presParOf" srcId="{D26F9A5D-1EE4-4543-AE67-F42032AF5337}" destId="{C2908631-D95C-49A7-8F2B-788C4F2EE6CB}" srcOrd="8" destOrd="0" presId="urn:microsoft.com/office/officeart/2008/layout/VerticalCurvedList"/>
    <dgm:cxn modelId="{C599903D-A6BF-46CE-A1A6-1B6F892F919E}" type="presParOf" srcId="{C2908631-D95C-49A7-8F2B-788C4F2EE6CB}" destId="{DA27E8EB-0B14-4C3A-9F3D-B16FD44E262D}" srcOrd="0" destOrd="0" presId="urn:microsoft.com/office/officeart/2008/layout/VerticalCurvedList"/>
    <dgm:cxn modelId="{248678CA-B863-4FFA-AF31-897943491ED3}" type="presParOf" srcId="{D26F9A5D-1EE4-4543-AE67-F42032AF5337}" destId="{909634C6-48AC-4088-97CC-D0A7D7988ACC}" srcOrd="9" destOrd="0" presId="urn:microsoft.com/office/officeart/2008/layout/VerticalCurvedList"/>
    <dgm:cxn modelId="{061EFBF0-1061-448B-9C01-88CDBB48D304}" type="presParOf" srcId="{D26F9A5D-1EE4-4543-AE67-F42032AF5337}" destId="{2523888B-37C5-4B07-B7BA-BF1B8A36D5D4}" srcOrd="10" destOrd="0" presId="urn:microsoft.com/office/officeart/2008/layout/VerticalCurvedList"/>
    <dgm:cxn modelId="{811D3485-4F2B-42AE-ACA6-54E3521273D5}" type="presParOf" srcId="{2523888B-37C5-4B07-B7BA-BF1B8A36D5D4}" destId="{06A50527-EDD4-4ACD-8135-3DDFFF1FB83F}" srcOrd="0" destOrd="0" presId="urn:microsoft.com/office/officeart/2008/layout/VerticalCurvedList"/>
    <dgm:cxn modelId="{CEECBED3-1E76-47DD-8FFD-53F3CDF8A00D}" type="presParOf" srcId="{D26F9A5D-1EE4-4543-AE67-F42032AF5337}" destId="{856FB08A-63B4-4466-9035-68C87F0345BC}" srcOrd="11" destOrd="0" presId="urn:microsoft.com/office/officeart/2008/layout/VerticalCurvedList"/>
    <dgm:cxn modelId="{6D26E7E7-79D3-4DDA-9822-F0CB392C8C40}" type="presParOf" srcId="{D26F9A5D-1EE4-4543-AE67-F42032AF5337}" destId="{6B6438F5-A921-4BE5-BEF3-607083DAFBF2}" srcOrd="12" destOrd="0" presId="urn:microsoft.com/office/officeart/2008/layout/VerticalCurvedList"/>
    <dgm:cxn modelId="{20AE7001-984D-4623-B0D3-ABF08283946D}" type="presParOf" srcId="{6B6438F5-A921-4BE5-BEF3-607083DAFBF2}" destId="{004D1215-B085-42F3-878A-D7D9A2FFA2F3}" srcOrd="0" destOrd="0" presId="urn:microsoft.com/office/officeart/2008/layout/VerticalCurvedList"/>
    <dgm:cxn modelId="{73CEA536-F254-4617-AFDB-CFE4E8C43728}" type="presParOf" srcId="{D26F9A5D-1EE4-4543-AE67-F42032AF5337}" destId="{DCD8EFE6-F681-4814-97AC-C7E4008B273C}" srcOrd="13" destOrd="0" presId="urn:microsoft.com/office/officeart/2008/layout/VerticalCurvedList"/>
    <dgm:cxn modelId="{4B512C72-97AF-49DB-AF26-05B4E07FF197}" type="presParOf" srcId="{D26F9A5D-1EE4-4543-AE67-F42032AF5337}" destId="{01B9FA67-BD89-46C6-848D-44ED5423C51A}" srcOrd="14" destOrd="0" presId="urn:microsoft.com/office/officeart/2008/layout/VerticalCurvedList"/>
    <dgm:cxn modelId="{5D327B37-4B07-4902-8BE0-D6C83BEEE547}" type="presParOf" srcId="{01B9FA67-BD89-46C6-848D-44ED5423C51A}" destId="{0E99849A-6A52-4516-91B0-228ABAB833A3}"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71C6E1-AC63-47B9-B567-7C2A0CE4530F}" type="doc">
      <dgm:prSet loTypeId="urn:microsoft.com/office/officeart/2005/8/layout/equation2" loCatId="relationship" qsTypeId="urn:microsoft.com/office/officeart/2005/8/quickstyle/3d1" qsCatId="3D" csTypeId="urn:microsoft.com/office/officeart/2005/8/colors/colorful2" csCatId="colorful" phldr="1"/>
      <dgm:spPr/>
    </dgm:pt>
    <dgm:pt modelId="{7649A4C5-50C3-49C3-992C-6106063B971A}">
      <dgm:prSet phldrT="[Text]" custT="1"/>
      <dgm:spPr/>
      <dgm:t>
        <a:bodyPr/>
        <a:lstStyle/>
        <a:p>
          <a:r>
            <a:rPr lang="en-US" sz="2000" dirty="0" err="1" smtClean="0">
              <a:solidFill>
                <a:schemeClr val="tx1"/>
              </a:solidFill>
              <a:latin typeface="Times New Roman" pitchFamily="18" charset="0"/>
              <a:cs typeface="Times New Roman" pitchFamily="18" charset="0"/>
            </a:rPr>
            <a:t>Vốn</a:t>
          </a:r>
          <a:r>
            <a:rPr lang="en-US" sz="2000" dirty="0" smtClean="0">
              <a:solidFill>
                <a:schemeClr val="tx1"/>
              </a:solidFill>
              <a:latin typeface="Times New Roman" pitchFamily="18" charset="0"/>
              <a:cs typeface="Times New Roman" pitchFamily="18" charset="0"/>
            </a:rPr>
            <a:t> ĐTPT 2.421,635</a:t>
          </a:r>
          <a:endParaRPr lang="en-GB" sz="2000" b="1" dirty="0">
            <a:solidFill>
              <a:srgbClr val="00B0F0"/>
            </a:solidFill>
            <a:latin typeface="Times New Roman" pitchFamily="18" charset="0"/>
            <a:cs typeface="Times New Roman" pitchFamily="18" charset="0"/>
          </a:endParaRPr>
        </a:p>
      </dgm:t>
    </dgm:pt>
    <dgm:pt modelId="{8CB68543-D98E-47F7-BF3D-8E84F29D116F}" type="parTrans" cxnId="{B5E1FB15-9597-46EF-945D-F604EFF51805}">
      <dgm:prSet/>
      <dgm:spPr/>
      <dgm:t>
        <a:bodyPr/>
        <a:lstStyle/>
        <a:p>
          <a:endParaRPr lang="en-GB"/>
        </a:p>
      </dgm:t>
    </dgm:pt>
    <dgm:pt modelId="{11F8473F-13EE-4FC7-944B-7E3DD8D11034}" type="sibTrans" cxnId="{B5E1FB15-9597-46EF-945D-F604EFF51805}">
      <dgm:prSet/>
      <dgm:spPr/>
      <dgm:t>
        <a:bodyPr/>
        <a:lstStyle/>
        <a:p>
          <a:endParaRPr lang="en-GB"/>
        </a:p>
      </dgm:t>
    </dgm:pt>
    <dgm:pt modelId="{ABE4981F-3E36-441E-B309-51ADE33CFC1A}">
      <dgm:prSet phldrT="[Text]" custT="1"/>
      <dgm:spPr/>
      <dgm:t>
        <a:bodyPr/>
        <a:lstStyle/>
        <a:p>
          <a:r>
            <a:rPr lang="en-US" sz="2000" dirty="0" err="1" smtClean="0">
              <a:solidFill>
                <a:schemeClr val="tx1"/>
              </a:solidFill>
              <a:latin typeface="Times New Roman" pitchFamily="18" charset="0"/>
              <a:cs typeface="Times New Roman" pitchFamily="18" charset="0"/>
            </a:rPr>
            <a:t>Vốn</a:t>
          </a:r>
          <a:r>
            <a:rPr lang="en-US" sz="2000" dirty="0" smtClean="0">
              <a:solidFill>
                <a:schemeClr val="tx1"/>
              </a:solidFill>
              <a:latin typeface="Times New Roman" pitchFamily="18" charset="0"/>
              <a:cs typeface="Times New Roman" pitchFamily="18" charset="0"/>
            </a:rPr>
            <a:t> SN </a:t>
          </a:r>
          <a:r>
            <a:rPr lang="en-US" sz="2000" b="1" dirty="0" smtClean="0">
              <a:solidFill>
                <a:schemeClr val="tx1"/>
              </a:solidFill>
              <a:latin typeface="Times New Roman" pitchFamily="18" charset="0"/>
              <a:cs typeface="Times New Roman" pitchFamily="18" charset="0"/>
            </a:rPr>
            <a:t>631,381</a:t>
          </a:r>
          <a:endParaRPr lang="en-GB" sz="2000" b="1" dirty="0">
            <a:solidFill>
              <a:schemeClr val="tx1"/>
            </a:solidFill>
            <a:latin typeface="Times New Roman" pitchFamily="18" charset="0"/>
            <a:cs typeface="Times New Roman" pitchFamily="18" charset="0"/>
          </a:endParaRPr>
        </a:p>
      </dgm:t>
    </dgm:pt>
    <dgm:pt modelId="{768C1480-F28A-4248-9805-03C0A3E67A48}" type="parTrans" cxnId="{27A10D9B-27E5-42E3-96DC-5B9368EDC056}">
      <dgm:prSet/>
      <dgm:spPr/>
      <dgm:t>
        <a:bodyPr/>
        <a:lstStyle/>
        <a:p>
          <a:endParaRPr lang="en-GB"/>
        </a:p>
      </dgm:t>
    </dgm:pt>
    <dgm:pt modelId="{A9A9B10C-1E70-485D-9312-43B642358C3A}" type="sibTrans" cxnId="{27A10D9B-27E5-42E3-96DC-5B9368EDC056}">
      <dgm:prSet/>
      <dgm:spPr/>
      <dgm:t>
        <a:bodyPr/>
        <a:lstStyle/>
        <a:p>
          <a:endParaRPr lang="en-GB"/>
        </a:p>
      </dgm:t>
    </dgm:pt>
    <dgm:pt modelId="{DA373BD2-2C75-493B-9678-5209206A14B9}">
      <dgm:prSet phldrT="[Text]" custT="1"/>
      <dgm:spPr/>
      <dgm:t>
        <a:bodyPr/>
        <a:lstStyle/>
        <a:p>
          <a:r>
            <a:rPr lang="en-US" sz="2000" b="1" dirty="0" err="1" smtClean="0">
              <a:solidFill>
                <a:schemeClr val="tx1"/>
              </a:solidFill>
              <a:latin typeface="Times New Roman" pitchFamily="18" charset="0"/>
              <a:cs typeface="Times New Roman" pitchFamily="18" charset="0"/>
            </a:rPr>
            <a:t>Các</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Chương</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trình</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mục</a:t>
          </a:r>
          <a:r>
            <a:rPr lang="en-US" sz="2000" b="1" dirty="0" smtClean="0">
              <a:solidFill>
                <a:schemeClr val="tx1"/>
              </a:solidFill>
              <a:latin typeface="Times New Roman" pitchFamily="18" charset="0"/>
              <a:cs typeface="Times New Roman" pitchFamily="18" charset="0"/>
            </a:rPr>
            <a:t> </a:t>
          </a:r>
          <a:r>
            <a:rPr lang="en-US" sz="2000" b="1" dirty="0" err="1" smtClean="0">
              <a:solidFill>
                <a:schemeClr val="tx1"/>
              </a:solidFill>
              <a:latin typeface="Times New Roman" pitchFamily="18" charset="0"/>
              <a:cs typeface="Times New Roman" pitchFamily="18" charset="0"/>
            </a:rPr>
            <a:t>tiêu</a:t>
          </a:r>
          <a:r>
            <a:rPr lang="en-US" sz="2000" b="1" dirty="0" smtClean="0">
              <a:solidFill>
                <a:schemeClr val="tx1"/>
              </a:solidFill>
              <a:latin typeface="Times New Roman" pitchFamily="18" charset="0"/>
              <a:cs typeface="Times New Roman" pitchFamily="18" charset="0"/>
            </a:rPr>
            <a:t> </a:t>
          </a:r>
        </a:p>
        <a:p>
          <a:r>
            <a:rPr lang="en-US" sz="2000" b="1" dirty="0" smtClean="0">
              <a:solidFill>
                <a:srgbClr val="0070C0"/>
              </a:solidFill>
              <a:latin typeface="Times New Roman" pitchFamily="18" charset="0"/>
              <a:cs typeface="Times New Roman" pitchFamily="18" charset="0"/>
            </a:rPr>
            <a:t>3.053,016 </a:t>
          </a:r>
        </a:p>
      </dgm:t>
    </dgm:pt>
    <dgm:pt modelId="{E0DE9D03-F01A-4897-9986-C3EE781A4D42}" type="parTrans" cxnId="{E89B7CF7-50FA-4472-8F6F-05C4859E1AB0}">
      <dgm:prSet/>
      <dgm:spPr/>
      <dgm:t>
        <a:bodyPr/>
        <a:lstStyle/>
        <a:p>
          <a:endParaRPr lang="en-GB"/>
        </a:p>
      </dgm:t>
    </dgm:pt>
    <dgm:pt modelId="{E623287D-1D18-47F0-9510-F7BBE554BDDF}" type="sibTrans" cxnId="{E89B7CF7-50FA-4472-8F6F-05C4859E1AB0}">
      <dgm:prSet/>
      <dgm:spPr/>
      <dgm:t>
        <a:bodyPr/>
        <a:lstStyle/>
        <a:p>
          <a:endParaRPr lang="en-GB"/>
        </a:p>
      </dgm:t>
    </dgm:pt>
    <dgm:pt modelId="{EAF0F75C-5F4A-4DA8-851F-88E6E8442D4A}" type="pres">
      <dgm:prSet presAssocID="{9071C6E1-AC63-47B9-B567-7C2A0CE4530F}" presName="Name0" presStyleCnt="0">
        <dgm:presLayoutVars>
          <dgm:dir/>
          <dgm:resizeHandles val="exact"/>
        </dgm:presLayoutVars>
      </dgm:prSet>
      <dgm:spPr/>
    </dgm:pt>
    <dgm:pt modelId="{2A58A918-09DE-48C8-81A3-5425A4746249}" type="pres">
      <dgm:prSet presAssocID="{9071C6E1-AC63-47B9-B567-7C2A0CE4530F}" presName="vNodes" presStyleCnt="0"/>
      <dgm:spPr/>
    </dgm:pt>
    <dgm:pt modelId="{6FE6F940-25DD-450D-9A97-0067B4329A85}" type="pres">
      <dgm:prSet presAssocID="{7649A4C5-50C3-49C3-992C-6106063B971A}" presName="node" presStyleLbl="node1" presStyleIdx="0" presStyleCnt="3" custScaleX="98018" custScaleY="102452" custLinFactNeighborX="54144" custLinFactNeighborY="51725">
        <dgm:presLayoutVars>
          <dgm:bulletEnabled val="1"/>
        </dgm:presLayoutVars>
      </dgm:prSet>
      <dgm:spPr/>
      <dgm:t>
        <a:bodyPr/>
        <a:lstStyle/>
        <a:p>
          <a:endParaRPr lang="en-GB"/>
        </a:p>
      </dgm:t>
    </dgm:pt>
    <dgm:pt modelId="{F1F5FD22-795F-4965-8A5C-06E430BD5AD3}" type="pres">
      <dgm:prSet presAssocID="{11F8473F-13EE-4FC7-944B-7E3DD8D11034}" presName="spacerT" presStyleCnt="0"/>
      <dgm:spPr/>
    </dgm:pt>
    <dgm:pt modelId="{D3EF5630-6685-425F-AB0D-0F86CAD31CF5}" type="pres">
      <dgm:prSet presAssocID="{11F8473F-13EE-4FC7-944B-7E3DD8D11034}" presName="sibTrans" presStyleLbl="sibTrans2D1" presStyleIdx="0" presStyleCnt="2" custLinFactNeighborX="87586" custLinFactNeighborY="-10242"/>
      <dgm:spPr/>
      <dgm:t>
        <a:bodyPr/>
        <a:lstStyle/>
        <a:p>
          <a:endParaRPr lang="en-GB"/>
        </a:p>
      </dgm:t>
    </dgm:pt>
    <dgm:pt modelId="{E8735BDA-AC8A-4818-B14D-668AEA8B1D7E}" type="pres">
      <dgm:prSet presAssocID="{11F8473F-13EE-4FC7-944B-7E3DD8D11034}" presName="spacerB" presStyleCnt="0"/>
      <dgm:spPr/>
    </dgm:pt>
    <dgm:pt modelId="{A327C52D-FF39-4073-BB1F-F08CDE6A7DD5}" type="pres">
      <dgm:prSet presAssocID="{ABE4981F-3E36-441E-B309-51ADE33CFC1A}" presName="node" presStyleLbl="node1" presStyleIdx="1" presStyleCnt="3" custScaleX="86813" custScaleY="79229" custLinFactNeighborX="51207" custLinFactNeighborY="-63693">
        <dgm:presLayoutVars>
          <dgm:bulletEnabled val="1"/>
        </dgm:presLayoutVars>
      </dgm:prSet>
      <dgm:spPr/>
      <dgm:t>
        <a:bodyPr/>
        <a:lstStyle/>
        <a:p>
          <a:endParaRPr lang="en-GB"/>
        </a:p>
      </dgm:t>
    </dgm:pt>
    <dgm:pt modelId="{555F8519-65EC-46E5-AB4F-9A5DD7308FEF}" type="pres">
      <dgm:prSet presAssocID="{9071C6E1-AC63-47B9-B567-7C2A0CE4530F}" presName="sibTransLast" presStyleLbl="sibTrans2D1" presStyleIdx="1" presStyleCnt="2" custLinFactNeighborX="-114" custLinFactNeighborY="-7109"/>
      <dgm:spPr/>
      <dgm:t>
        <a:bodyPr/>
        <a:lstStyle/>
        <a:p>
          <a:endParaRPr lang="en-GB"/>
        </a:p>
      </dgm:t>
    </dgm:pt>
    <dgm:pt modelId="{B2A99D59-864F-42E1-BB81-8A40EAD39E3F}" type="pres">
      <dgm:prSet presAssocID="{9071C6E1-AC63-47B9-B567-7C2A0CE4530F}" presName="connectorText" presStyleLbl="sibTrans2D1" presStyleIdx="1" presStyleCnt="2"/>
      <dgm:spPr/>
      <dgm:t>
        <a:bodyPr/>
        <a:lstStyle/>
        <a:p>
          <a:endParaRPr lang="en-GB"/>
        </a:p>
      </dgm:t>
    </dgm:pt>
    <dgm:pt modelId="{517F6C35-07FA-4785-9B4F-58F50822C6F0}" type="pres">
      <dgm:prSet presAssocID="{9071C6E1-AC63-47B9-B567-7C2A0CE4530F}" presName="lastNode" presStyleLbl="node1" presStyleIdx="2" presStyleCnt="3" custScaleX="66888" custScaleY="76321" custLinFactX="19232" custLinFactNeighborX="100000" custLinFactNeighborY="-1016">
        <dgm:presLayoutVars>
          <dgm:bulletEnabled val="1"/>
        </dgm:presLayoutVars>
      </dgm:prSet>
      <dgm:spPr/>
      <dgm:t>
        <a:bodyPr/>
        <a:lstStyle/>
        <a:p>
          <a:endParaRPr lang="en-GB"/>
        </a:p>
      </dgm:t>
    </dgm:pt>
  </dgm:ptLst>
  <dgm:cxnLst>
    <dgm:cxn modelId="{373CB7DE-EC08-4F3E-B519-BE0360DDBEC0}" type="presOf" srcId="{A9A9B10C-1E70-485D-9312-43B642358C3A}" destId="{555F8519-65EC-46E5-AB4F-9A5DD7308FEF}" srcOrd="0" destOrd="0" presId="urn:microsoft.com/office/officeart/2005/8/layout/equation2"/>
    <dgm:cxn modelId="{BBA30E90-9DE3-4B50-A905-ADD43F9D6F93}" type="presOf" srcId="{DA373BD2-2C75-493B-9678-5209206A14B9}" destId="{517F6C35-07FA-4785-9B4F-58F50822C6F0}" srcOrd="0" destOrd="0" presId="urn:microsoft.com/office/officeart/2005/8/layout/equation2"/>
    <dgm:cxn modelId="{B5E1FB15-9597-46EF-945D-F604EFF51805}" srcId="{9071C6E1-AC63-47B9-B567-7C2A0CE4530F}" destId="{7649A4C5-50C3-49C3-992C-6106063B971A}" srcOrd="0" destOrd="0" parTransId="{8CB68543-D98E-47F7-BF3D-8E84F29D116F}" sibTransId="{11F8473F-13EE-4FC7-944B-7E3DD8D11034}"/>
    <dgm:cxn modelId="{3EDFC3AF-2826-4921-9C19-F7BF89879100}" type="presOf" srcId="{9071C6E1-AC63-47B9-B567-7C2A0CE4530F}" destId="{EAF0F75C-5F4A-4DA8-851F-88E6E8442D4A}" srcOrd="0" destOrd="0" presId="urn:microsoft.com/office/officeart/2005/8/layout/equation2"/>
    <dgm:cxn modelId="{E89B7CF7-50FA-4472-8F6F-05C4859E1AB0}" srcId="{9071C6E1-AC63-47B9-B567-7C2A0CE4530F}" destId="{DA373BD2-2C75-493B-9678-5209206A14B9}" srcOrd="2" destOrd="0" parTransId="{E0DE9D03-F01A-4897-9986-C3EE781A4D42}" sibTransId="{E623287D-1D18-47F0-9510-F7BBE554BDDF}"/>
    <dgm:cxn modelId="{D5F9DA52-CAF7-453A-B64A-8F91FEBE4D5D}" type="presOf" srcId="{ABE4981F-3E36-441E-B309-51ADE33CFC1A}" destId="{A327C52D-FF39-4073-BB1F-F08CDE6A7DD5}" srcOrd="0" destOrd="0" presId="urn:microsoft.com/office/officeart/2005/8/layout/equation2"/>
    <dgm:cxn modelId="{CEC39F31-D3C5-449B-A188-C7215B1000B5}" type="presOf" srcId="{A9A9B10C-1E70-485D-9312-43B642358C3A}" destId="{B2A99D59-864F-42E1-BB81-8A40EAD39E3F}" srcOrd="1" destOrd="0" presId="urn:microsoft.com/office/officeart/2005/8/layout/equation2"/>
    <dgm:cxn modelId="{96E094C5-48FD-4E48-9011-69E58F60FD86}" type="presOf" srcId="{7649A4C5-50C3-49C3-992C-6106063B971A}" destId="{6FE6F940-25DD-450D-9A97-0067B4329A85}" srcOrd="0" destOrd="0" presId="urn:microsoft.com/office/officeart/2005/8/layout/equation2"/>
    <dgm:cxn modelId="{27A10D9B-27E5-42E3-96DC-5B9368EDC056}" srcId="{9071C6E1-AC63-47B9-B567-7C2A0CE4530F}" destId="{ABE4981F-3E36-441E-B309-51ADE33CFC1A}" srcOrd="1" destOrd="0" parTransId="{768C1480-F28A-4248-9805-03C0A3E67A48}" sibTransId="{A9A9B10C-1E70-485D-9312-43B642358C3A}"/>
    <dgm:cxn modelId="{E146B369-F95A-4F69-960F-145029E9650E}" type="presOf" srcId="{11F8473F-13EE-4FC7-944B-7E3DD8D11034}" destId="{D3EF5630-6685-425F-AB0D-0F86CAD31CF5}" srcOrd="0" destOrd="0" presId="urn:microsoft.com/office/officeart/2005/8/layout/equation2"/>
    <dgm:cxn modelId="{FD1493DF-A008-43FD-AC22-1F657CEA9F9B}" type="presParOf" srcId="{EAF0F75C-5F4A-4DA8-851F-88E6E8442D4A}" destId="{2A58A918-09DE-48C8-81A3-5425A4746249}" srcOrd="0" destOrd="0" presId="urn:microsoft.com/office/officeart/2005/8/layout/equation2"/>
    <dgm:cxn modelId="{A86DBA80-CAB6-4288-A14C-74F3E56AB247}" type="presParOf" srcId="{2A58A918-09DE-48C8-81A3-5425A4746249}" destId="{6FE6F940-25DD-450D-9A97-0067B4329A85}" srcOrd="0" destOrd="0" presId="urn:microsoft.com/office/officeart/2005/8/layout/equation2"/>
    <dgm:cxn modelId="{57C40D23-5B5A-4E62-9C7B-D2CF58B82BEC}" type="presParOf" srcId="{2A58A918-09DE-48C8-81A3-5425A4746249}" destId="{F1F5FD22-795F-4965-8A5C-06E430BD5AD3}" srcOrd="1" destOrd="0" presId="urn:microsoft.com/office/officeart/2005/8/layout/equation2"/>
    <dgm:cxn modelId="{B9E4D634-DE67-4BFA-A0CA-9A83ABB03912}" type="presParOf" srcId="{2A58A918-09DE-48C8-81A3-5425A4746249}" destId="{D3EF5630-6685-425F-AB0D-0F86CAD31CF5}" srcOrd="2" destOrd="0" presId="urn:microsoft.com/office/officeart/2005/8/layout/equation2"/>
    <dgm:cxn modelId="{9D9620ED-B9BE-44A1-9C0D-07206789A6E3}" type="presParOf" srcId="{2A58A918-09DE-48C8-81A3-5425A4746249}" destId="{E8735BDA-AC8A-4818-B14D-668AEA8B1D7E}" srcOrd="3" destOrd="0" presId="urn:microsoft.com/office/officeart/2005/8/layout/equation2"/>
    <dgm:cxn modelId="{E8EA812E-5E19-4D21-86AE-D442677D007A}" type="presParOf" srcId="{2A58A918-09DE-48C8-81A3-5425A4746249}" destId="{A327C52D-FF39-4073-BB1F-F08CDE6A7DD5}" srcOrd="4" destOrd="0" presId="urn:microsoft.com/office/officeart/2005/8/layout/equation2"/>
    <dgm:cxn modelId="{C38A6336-92AF-4DF3-AF54-FA1C534EE3FE}" type="presParOf" srcId="{EAF0F75C-5F4A-4DA8-851F-88E6E8442D4A}" destId="{555F8519-65EC-46E5-AB4F-9A5DD7308FEF}" srcOrd="1" destOrd="0" presId="urn:microsoft.com/office/officeart/2005/8/layout/equation2"/>
    <dgm:cxn modelId="{A0493A25-6E24-48F1-B0A2-BCA94E3DB249}" type="presParOf" srcId="{555F8519-65EC-46E5-AB4F-9A5DD7308FEF}" destId="{B2A99D59-864F-42E1-BB81-8A40EAD39E3F}" srcOrd="0" destOrd="0" presId="urn:microsoft.com/office/officeart/2005/8/layout/equation2"/>
    <dgm:cxn modelId="{22D071F3-D082-41EB-8721-E686C1AE739A}" type="presParOf" srcId="{EAF0F75C-5F4A-4DA8-851F-88E6E8442D4A}" destId="{517F6C35-07FA-4785-9B4F-58F50822C6F0}"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7A9876-507C-445A-9BEC-89014A888C76}"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GB"/>
        </a:p>
      </dgm:t>
    </dgm:pt>
    <dgm:pt modelId="{FAD337AC-D954-40BF-A5E7-06A25AF25CD1}">
      <dgm:prSet phldrT="[Text]" custT="1"/>
      <dgm:spPr>
        <a:solidFill>
          <a:schemeClr val="accent2">
            <a:lumMod val="40000"/>
            <a:lumOff val="60000"/>
          </a:schemeClr>
        </a:solidFill>
      </dgm:spPr>
      <dgm:t>
        <a:bodyPr/>
        <a:lstStyle/>
        <a:p>
          <a:r>
            <a:rPr lang="en-US" sz="2800" dirty="0" smtClean="0">
              <a:latin typeface="Times New Roman" pitchFamily="18" charset="0"/>
              <a:cs typeface="Times New Roman" pitchFamily="18" charset="0"/>
            </a:rPr>
            <a:t>1</a:t>
          </a:r>
          <a:endParaRPr lang="en-GB" sz="2800" dirty="0">
            <a:latin typeface="Times New Roman" pitchFamily="18" charset="0"/>
            <a:cs typeface="Times New Roman" pitchFamily="18" charset="0"/>
          </a:endParaRPr>
        </a:p>
      </dgm:t>
    </dgm:pt>
    <dgm:pt modelId="{F06D59D8-80B0-40DF-BD54-F80FA19D9A5F}" type="parTrans" cxnId="{D4223240-361B-4D23-8FC1-FA6627BFF451}">
      <dgm:prSet/>
      <dgm:spPr/>
      <dgm:t>
        <a:bodyPr/>
        <a:lstStyle/>
        <a:p>
          <a:endParaRPr lang="en-GB"/>
        </a:p>
      </dgm:t>
    </dgm:pt>
    <dgm:pt modelId="{5A2B711E-B058-4A29-89C4-95CD352ED640}" type="sibTrans" cxnId="{D4223240-361B-4D23-8FC1-FA6627BFF451}">
      <dgm:prSet/>
      <dgm:spPr/>
      <dgm:t>
        <a:bodyPr/>
        <a:lstStyle/>
        <a:p>
          <a:endParaRPr lang="en-GB"/>
        </a:p>
      </dgm:t>
    </dgm:pt>
    <dgm:pt modelId="{91229DC9-345E-4A5E-BF14-E7C790E00B38}">
      <dgm:prSet phldrT="[Text]" custT="1"/>
      <dgm:spPr>
        <a:solidFill>
          <a:schemeClr val="accent2">
            <a:lumMod val="20000"/>
            <a:lumOff val="80000"/>
            <a:alpha val="90000"/>
          </a:schemeClr>
        </a:solidFill>
      </dgm:spPr>
      <dgm:t>
        <a:bodyPr/>
        <a:lstStyle/>
        <a:p>
          <a:pPr algn="just"/>
          <a:r>
            <a:rPr lang="fi-FI" sz="1600" dirty="0" smtClean="0"/>
            <a:t>Tổ chức theo dõi chặt chẽ tiến độ thu ngân sách; quản lý từng nguồn thu, sắc thuế; thực hiện thu đúng, thu đủ, kịp thời các khoản thuế, phí, lệ phí và thu khác vào NSNN. Rà soát, xác định các nguồn thu còn dư địa, có khả năng tăng trưởng nhất là các lĩnh vực, sắc thuế còn thất thu. Chủ động triển khai đồng bộ các biện pháp quản lý thu, thanh tra, kiểm tra, thu nợ đọng thuế, kê khai kế toán thuế......</a:t>
          </a:r>
          <a:endParaRPr lang="en-GB" sz="1600" dirty="0"/>
        </a:p>
      </dgm:t>
    </dgm:pt>
    <dgm:pt modelId="{36C5CA92-4982-491B-825A-E3A45C4C1662}" type="parTrans" cxnId="{B74096C5-BBAD-428C-9B8A-9BC29C41FAFC}">
      <dgm:prSet/>
      <dgm:spPr/>
      <dgm:t>
        <a:bodyPr/>
        <a:lstStyle/>
        <a:p>
          <a:endParaRPr lang="en-GB"/>
        </a:p>
      </dgm:t>
    </dgm:pt>
    <dgm:pt modelId="{2EADE71B-6C35-478C-B197-2C9C98FB13CE}" type="sibTrans" cxnId="{B74096C5-BBAD-428C-9B8A-9BC29C41FAFC}">
      <dgm:prSet/>
      <dgm:spPr/>
      <dgm:t>
        <a:bodyPr/>
        <a:lstStyle/>
        <a:p>
          <a:endParaRPr lang="en-GB"/>
        </a:p>
      </dgm:t>
    </dgm:pt>
    <dgm:pt modelId="{08CDF672-48AC-459E-BA4A-E146ACA0C0AA}">
      <dgm:prSet phldrT="[Text]" custT="1"/>
      <dgm:spPr>
        <a:solidFill>
          <a:schemeClr val="accent3">
            <a:lumMod val="60000"/>
            <a:lumOff val="40000"/>
          </a:schemeClr>
        </a:solidFill>
      </dgm:spPr>
      <dgm:t>
        <a:bodyPr/>
        <a:lstStyle/>
        <a:p>
          <a:r>
            <a:rPr lang="en-US" sz="2800" dirty="0" smtClean="0">
              <a:latin typeface="Times New Roman" pitchFamily="18" charset="0"/>
              <a:cs typeface="Times New Roman" pitchFamily="18" charset="0"/>
            </a:rPr>
            <a:t>2</a:t>
          </a:r>
          <a:endParaRPr lang="en-GB" sz="2800" dirty="0">
            <a:latin typeface="Times New Roman" pitchFamily="18" charset="0"/>
            <a:cs typeface="Times New Roman" pitchFamily="18" charset="0"/>
          </a:endParaRPr>
        </a:p>
      </dgm:t>
    </dgm:pt>
    <dgm:pt modelId="{3D65093F-7BBA-4B51-85DA-52D03D065268}" type="parTrans" cxnId="{A919D350-6067-4355-A601-8EFC754154BF}">
      <dgm:prSet/>
      <dgm:spPr/>
      <dgm:t>
        <a:bodyPr/>
        <a:lstStyle/>
        <a:p>
          <a:endParaRPr lang="en-GB"/>
        </a:p>
      </dgm:t>
    </dgm:pt>
    <dgm:pt modelId="{BBF68659-0E4C-45F7-99A2-D275C5804F5E}" type="sibTrans" cxnId="{A919D350-6067-4355-A601-8EFC754154BF}">
      <dgm:prSet/>
      <dgm:spPr/>
      <dgm:t>
        <a:bodyPr/>
        <a:lstStyle/>
        <a:p>
          <a:endParaRPr lang="en-GB"/>
        </a:p>
      </dgm:t>
    </dgm:pt>
    <dgm:pt modelId="{62AC85FD-88F9-44BA-89F1-33A6053D6BEE}">
      <dgm:prSet phldrT="[Text]" custT="1"/>
      <dgm:spPr>
        <a:solidFill>
          <a:schemeClr val="accent3">
            <a:lumMod val="40000"/>
            <a:lumOff val="60000"/>
            <a:alpha val="90000"/>
          </a:schemeClr>
        </a:solidFill>
      </dgm:spPr>
      <dgm:t>
        <a:bodyPr/>
        <a:lstStyle/>
        <a:p>
          <a:pPr algn="just"/>
          <a:r>
            <a:rPr lang="fi-FI" sz="1600" dirty="0" smtClean="0"/>
            <a:t>Tiếp tục triển khai thực hiện đồng bộ, hiệu quả đề án về tăng cường quản lý thu, chống thất thu đối với các lĩnh vực tài nguyên khoáng sản, kinh doanh bất động sản và thương mại điện tử trên địa bàn tỉnh giai đoạn 2021-2025 theo Quyết định số 1795/QĐ-UBND ngày 12/11/2021 của UBND tỉnh Quảng Ngãi. Tổ chức thực hiện có hiệu quả đề án nộp thuế điện tử đối với cá nhân trên địa bàn tỉnh Quảng Ngãi giai đoạn 2022-2025, định hướng đến năm 2030 theo Quyết định số 1211/QĐ-UBND ngày 06/9/2022 của UBND tỉnh Quảng Ngãi</a:t>
          </a:r>
          <a:endParaRPr lang="en-GB" sz="1600" dirty="0"/>
        </a:p>
      </dgm:t>
    </dgm:pt>
    <dgm:pt modelId="{A3307D08-0B76-42F2-90A0-616AB3FBB04B}" type="parTrans" cxnId="{1373BAFA-6751-4B22-B452-AE9C56797021}">
      <dgm:prSet/>
      <dgm:spPr/>
      <dgm:t>
        <a:bodyPr/>
        <a:lstStyle/>
        <a:p>
          <a:endParaRPr lang="en-GB"/>
        </a:p>
      </dgm:t>
    </dgm:pt>
    <dgm:pt modelId="{D2036000-B577-4842-A23B-F73339D3ED25}" type="sibTrans" cxnId="{1373BAFA-6751-4B22-B452-AE9C56797021}">
      <dgm:prSet/>
      <dgm:spPr/>
      <dgm:t>
        <a:bodyPr/>
        <a:lstStyle/>
        <a:p>
          <a:endParaRPr lang="en-GB"/>
        </a:p>
      </dgm:t>
    </dgm:pt>
    <dgm:pt modelId="{D4181E56-2AA3-452B-98D6-C56610291AF1}">
      <dgm:prSet phldrT="[Text]" custT="1"/>
      <dgm:spPr>
        <a:solidFill>
          <a:schemeClr val="accent4">
            <a:lumMod val="60000"/>
            <a:lumOff val="40000"/>
          </a:schemeClr>
        </a:solidFill>
      </dgm:spPr>
      <dgm:t>
        <a:bodyPr/>
        <a:lstStyle/>
        <a:p>
          <a:r>
            <a:rPr lang="en-US" sz="2800" dirty="0" smtClean="0">
              <a:latin typeface="Times New Roman" pitchFamily="18" charset="0"/>
              <a:cs typeface="Times New Roman" pitchFamily="18" charset="0"/>
            </a:rPr>
            <a:t>3</a:t>
          </a:r>
          <a:endParaRPr lang="en-GB" sz="2800" dirty="0">
            <a:latin typeface="Times New Roman" pitchFamily="18" charset="0"/>
            <a:cs typeface="Times New Roman" pitchFamily="18" charset="0"/>
          </a:endParaRPr>
        </a:p>
      </dgm:t>
    </dgm:pt>
    <dgm:pt modelId="{5583683C-E7F0-421A-966C-B45B8084F8A7}" type="parTrans" cxnId="{ED1C88AF-9911-45A2-B236-E5A6DFA01713}">
      <dgm:prSet/>
      <dgm:spPr/>
      <dgm:t>
        <a:bodyPr/>
        <a:lstStyle/>
        <a:p>
          <a:endParaRPr lang="en-GB"/>
        </a:p>
      </dgm:t>
    </dgm:pt>
    <dgm:pt modelId="{0988EF23-E24B-4137-B244-6DE9954E11CB}" type="sibTrans" cxnId="{ED1C88AF-9911-45A2-B236-E5A6DFA01713}">
      <dgm:prSet/>
      <dgm:spPr/>
      <dgm:t>
        <a:bodyPr/>
        <a:lstStyle/>
        <a:p>
          <a:endParaRPr lang="en-GB"/>
        </a:p>
      </dgm:t>
    </dgm:pt>
    <dgm:pt modelId="{92616F85-6B2B-46B1-91E6-800D38CC8F34}">
      <dgm:prSet phldrT="[Text]" custT="1"/>
      <dgm:spPr>
        <a:solidFill>
          <a:schemeClr val="accent4">
            <a:lumMod val="40000"/>
            <a:lumOff val="60000"/>
            <a:alpha val="90000"/>
          </a:schemeClr>
        </a:solidFill>
      </dgm:spPr>
      <dgm:t>
        <a:bodyPr/>
        <a:lstStyle/>
        <a:p>
          <a:pPr algn="just"/>
          <a:r>
            <a:rPr lang="fi-FI" sz="1600" dirty="0" smtClean="0"/>
            <a:t>Tiếp tục thực hiện có hiệu quả công tác xử lý nợ theo thẩm quyền, đúng quy định; kiên quyết xử lý, áp dụng ngay biện pháp cưỡng chế đối với những doanh nghiệp không thuộc diện được gia hạn nhưng vẫn cố tình dây dưa, chây ỳ không nộp kịp thời tiền thuế nợ vào NSNN</a:t>
          </a:r>
          <a:endParaRPr lang="en-GB" sz="1600" dirty="0">
            <a:latin typeface="Times New Roman" panose="02020603050405020304" pitchFamily="18" charset="0"/>
            <a:cs typeface="Times New Roman" panose="02020603050405020304" pitchFamily="18" charset="0"/>
          </a:endParaRPr>
        </a:p>
      </dgm:t>
    </dgm:pt>
    <dgm:pt modelId="{03531287-0FA5-4507-BDE9-56756BE3C51F}" type="parTrans" cxnId="{EEB4BA17-F672-477B-8A83-1AFAD47BF4AC}">
      <dgm:prSet/>
      <dgm:spPr/>
      <dgm:t>
        <a:bodyPr/>
        <a:lstStyle/>
        <a:p>
          <a:endParaRPr lang="en-GB"/>
        </a:p>
      </dgm:t>
    </dgm:pt>
    <dgm:pt modelId="{1F7124CE-E0EB-4216-BB6B-A293F83143C1}" type="sibTrans" cxnId="{EEB4BA17-F672-477B-8A83-1AFAD47BF4AC}">
      <dgm:prSet/>
      <dgm:spPr/>
      <dgm:t>
        <a:bodyPr/>
        <a:lstStyle/>
        <a:p>
          <a:endParaRPr lang="en-GB"/>
        </a:p>
      </dgm:t>
    </dgm:pt>
    <dgm:pt modelId="{70E6926D-EB89-4780-8CBE-409390A7F4B1}" type="pres">
      <dgm:prSet presAssocID="{B07A9876-507C-445A-9BEC-89014A888C76}" presName="linearFlow" presStyleCnt="0">
        <dgm:presLayoutVars>
          <dgm:dir/>
          <dgm:animLvl val="lvl"/>
          <dgm:resizeHandles val="exact"/>
        </dgm:presLayoutVars>
      </dgm:prSet>
      <dgm:spPr/>
      <dgm:t>
        <a:bodyPr/>
        <a:lstStyle/>
        <a:p>
          <a:endParaRPr lang="en-GB"/>
        </a:p>
      </dgm:t>
    </dgm:pt>
    <dgm:pt modelId="{F8F14A24-2513-4127-B897-839E0DF5916F}" type="pres">
      <dgm:prSet presAssocID="{FAD337AC-D954-40BF-A5E7-06A25AF25CD1}" presName="composite" presStyleCnt="0"/>
      <dgm:spPr/>
    </dgm:pt>
    <dgm:pt modelId="{F2320C6F-30E5-4734-838F-B0677566CE38}" type="pres">
      <dgm:prSet presAssocID="{FAD337AC-D954-40BF-A5E7-06A25AF25CD1}" presName="parentText" presStyleLbl="alignNode1" presStyleIdx="0" presStyleCnt="3">
        <dgm:presLayoutVars>
          <dgm:chMax val="1"/>
          <dgm:bulletEnabled val="1"/>
        </dgm:presLayoutVars>
      </dgm:prSet>
      <dgm:spPr/>
      <dgm:t>
        <a:bodyPr/>
        <a:lstStyle/>
        <a:p>
          <a:endParaRPr lang="en-GB"/>
        </a:p>
      </dgm:t>
    </dgm:pt>
    <dgm:pt modelId="{B88C7018-7A48-40A2-9C4B-F94B80C6F902}" type="pres">
      <dgm:prSet presAssocID="{FAD337AC-D954-40BF-A5E7-06A25AF25CD1}" presName="descendantText" presStyleLbl="alignAcc1" presStyleIdx="0" presStyleCnt="3" custScaleX="102055" custScaleY="181049" custLinFactNeighborX="796" custLinFactNeighborY="-7700">
        <dgm:presLayoutVars>
          <dgm:bulletEnabled val="1"/>
        </dgm:presLayoutVars>
      </dgm:prSet>
      <dgm:spPr/>
      <dgm:t>
        <a:bodyPr/>
        <a:lstStyle/>
        <a:p>
          <a:endParaRPr lang="en-GB"/>
        </a:p>
      </dgm:t>
    </dgm:pt>
    <dgm:pt modelId="{FA6D8137-5C7C-4892-AB48-621F8D633133}" type="pres">
      <dgm:prSet presAssocID="{5A2B711E-B058-4A29-89C4-95CD352ED640}" presName="sp" presStyleCnt="0"/>
      <dgm:spPr/>
    </dgm:pt>
    <dgm:pt modelId="{E2559404-A060-4E25-A688-C5C639DF4EE6}" type="pres">
      <dgm:prSet presAssocID="{08CDF672-48AC-459E-BA4A-E146ACA0C0AA}" presName="composite" presStyleCnt="0"/>
      <dgm:spPr/>
    </dgm:pt>
    <dgm:pt modelId="{1C26B77F-5756-4494-9688-A344DEBD9D25}" type="pres">
      <dgm:prSet presAssocID="{08CDF672-48AC-459E-BA4A-E146ACA0C0AA}" presName="parentText" presStyleLbl="alignNode1" presStyleIdx="1" presStyleCnt="3">
        <dgm:presLayoutVars>
          <dgm:chMax val="1"/>
          <dgm:bulletEnabled val="1"/>
        </dgm:presLayoutVars>
      </dgm:prSet>
      <dgm:spPr/>
      <dgm:t>
        <a:bodyPr/>
        <a:lstStyle/>
        <a:p>
          <a:endParaRPr lang="en-GB"/>
        </a:p>
      </dgm:t>
    </dgm:pt>
    <dgm:pt modelId="{27EE8D63-5E8F-4375-BC88-8F0389ACEC7A}" type="pres">
      <dgm:prSet presAssocID="{08CDF672-48AC-459E-BA4A-E146ACA0C0AA}" presName="descendantText" presStyleLbl="alignAcc1" presStyleIdx="1" presStyleCnt="3" custScaleY="216986">
        <dgm:presLayoutVars>
          <dgm:bulletEnabled val="1"/>
        </dgm:presLayoutVars>
      </dgm:prSet>
      <dgm:spPr/>
      <dgm:t>
        <a:bodyPr/>
        <a:lstStyle/>
        <a:p>
          <a:endParaRPr lang="en-GB"/>
        </a:p>
      </dgm:t>
    </dgm:pt>
    <dgm:pt modelId="{817E325A-EC9A-4761-A6D3-C7F12720F2E2}" type="pres">
      <dgm:prSet presAssocID="{BBF68659-0E4C-45F7-99A2-D275C5804F5E}" presName="sp" presStyleCnt="0"/>
      <dgm:spPr/>
    </dgm:pt>
    <dgm:pt modelId="{11327647-5715-4B5A-A578-56A57C1219F2}" type="pres">
      <dgm:prSet presAssocID="{D4181E56-2AA3-452B-98D6-C56610291AF1}" presName="composite" presStyleCnt="0"/>
      <dgm:spPr/>
    </dgm:pt>
    <dgm:pt modelId="{74245338-5C33-404F-83D9-E7C5C41A08BB}" type="pres">
      <dgm:prSet presAssocID="{D4181E56-2AA3-452B-98D6-C56610291AF1}" presName="parentText" presStyleLbl="alignNode1" presStyleIdx="2" presStyleCnt="3" custScaleY="113199">
        <dgm:presLayoutVars>
          <dgm:chMax val="1"/>
          <dgm:bulletEnabled val="1"/>
        </dgm:presLayoutVars>
      </dgm:prSet>
      <dgm:spPr/>
      <dgm:t>
        <a:bodyPr/>
        <a:lstStyle/>
        <a:p>
          <a:endParaRPr lang="en-GB"/>
        </a:p>
      </dgm:t>
    </dgm:pt>
    <dgm:pt modelId="{594E80A4-BE71-40D2-955F-D9FF050BF2DB}" type="pres">
      <dgm:prSet presAssocID="{D4181E56-2AA3-452B-98D6-C56610291AF1}" presName="descendantText" presStyleLbl="alignAcc1" presStyleIdx="2" presStyleCnt="3" custScaleY="132521" custLinFactNeighborX="1560" custLinFactNeighborY="30591">
        <dgm:presLayoutVars>
          <dgm:bulletEnabled val="1"/>
        </dgm:presLayoutVars>
      </dgm:prSet>
      <dgm:spPr/>
      <dgm:t>
        <a:bodyPr/>
        <a:lstStyle/>
        <a:p>
          <a:endParaRPr lang="en-GB"/>
        </a:p>
      </dgm:t>
    </dgm:pt>
  </dgm:ptLst>
  <dgm:cxnLst>
    <dgm:cxn modelId="{ED1C88AF-9911-45A2-B236-E5A6DFA01713}" srcId="{B07A9876-507C-445A-9BEC-89014A888C76}" destId="{D4181E56-2AA3-452B-98D6-C56610291AF1}" srcOrd="2" destOrd="0" parTransId="{5583683C-E7F0-421A-966C-B45B8084F8A7}" sibTransId="{0988EF23-E24B-4137-B244-6DE9954E11CB}"/>
    <dgm:cxn modelId="{1373BAFA-6751-4B22-B452-AE9C56797021}" srcId="{08CDF672-48AC-459E-BA4A-E146ACA0C0AA}" destId="{62AC85FD-88F9-44BA-89F1-33A6053D6BEE}" srcOrd="0" destOrd="0" parTransId="{A3307D08-0B76-42F2-90A0-616AB3FBB04B}" sibTransId="{D2036000-B577-4842-A23B-F73339D3ED25}"/>
    <dgm:cxn modelId="{EEB4BA17-F672-477B-8A83-1AFAD47BF4AC}" srcId="{D4181E56-2AA3-452B-98D6-C56610291AF1}" destId="{92616F85-6B2B-46B1-91E6-800D38CC8F34}" srcOrd="0" destOrd="0" parTransId="{03531287-0FA5-4507-BDE9-56756BE3C51F}" sibTransId="{1F7124CE-E0EB-4216-BB6B-A293F83143C1}"/>
    <dgm:cxn modelId="{05433975-73E1-4B28-B71A-B155A33E8115}" type="presOf" srcId="{B07A9876-507C-445A-9BEC-89014A888C76}" destId="{70E6926D-EB89-4780-8CBE-409390A7F4B1}" srcOrd="0" destOrd="0" presId="urn:microsoft.com/office/officeart/2005/8/layout/chevron2"/>
    <dgm:cxn modelId="{ADEAA7C7-EF45-41F4-9F17-12C116D4D3EE}" type="presOf" srcId="{08CDF672-48AC-459E-BA4A-E146ACA0C0AA}" destId="{1C26B77F-5756-4494-9688-A344DEBD9D25}" srcOrd="0" destOrd="0" presId="urn:microsoft.com/office/officeart/2005/8/layout/chevron2"/>
    <dgm:cxn modelId="{9C8F272A-A094-45A4-9BD0-C3900A3C9EB5}" type="presOf" srcId="{91229DC9-345E-4A5E-BF14-E7C790E00B38}" destId="{B88C7018-7A48-40A2-9C4B-F94B80C6F902}" srcOrd="0" destOrd="0" presId="urn:microsoft.com/office/officeart/2005/8/layout/chevron2"/>
    <dgm:cxn modelId="{B74096C5-BBAD-428C-9B8A-9BC29C41FAFC}" srcId="{FAD337AC-D954-40BF-A5E7-06A25AF25CD1}" destId="{91229DC9-345E-4A5E-BF14-E7C790E00B38}" srcOrd="0" destOrd="0" parTransId="{36C5CA92-4982-491B-825A-E3A45C4C1662}" sibTransId="{2EADE71B-6C35-478C-B197-2C9C98FB13CE}"/>
    <dgm:cxn modelId="{EEF0906C-4D80-45EC-BB5F-DDFDFD4292A2}" type="presOf" srcId="{62AC85FD-88F9-44BA-89F1-33A6053D6BEE}" destId="{27EE8D63-5E8F-4375-BC88-8F0389ACEC7A}" srcOrd="0" destOrd="0" presId="urn:microsoft.com/office/officeart/2005/8/layout/chevron2"/>
    <dgm:cxn modelId="{D4223240-361B-4D23-8FC1-FA6627BFF451}" srcId="{B07A9876-507C-445A-9BEC-89014A888C76}" destId="{FAD337AC-D954-40BF-A5E7-06A25AF25CD1}" srcOrd="0" destOrd="0" parTransId="{F06D59D8-80B0-40DF-BD54-F80FA19D9A5F}" sibTransId="{5A2B711E-B058-4A29-89C4-95CD352ED640}"/>
    <dgm:cxn modelId="{587C2FA9-E6FD-4EDB-AAB8-43B1788B4DB4}" type="presOf" srcId="{FAD337AC-D954-40BF-A5E7-06A25AF25CD1}" destId="{F2320C6F-30E5-4734-838F-B0677566CE38}" srcOrd="0" destOrd="0" presId="urn:microsoft.com/office/officeart/2005/8/layout/chevron2"/>
    <dgm:cxn modelId="{5F20BE3E-238C-4253-94FF-59EAAAA3E706}" type="presOf" srcId="{D4181E56-2AA3-452B-98D6-C56610291AF1}" destId="{74245338-5C33-404F-83D9-E7C5C41A08BB}" srcOrd="0" destOrd="0" presId="urn:microsoft.com/office/officeart/2005/8/layout/chevron2"/>
    <dgm:cxn modelId="{EDD26D43-06C3-4379-9953-8F3A35982FEB}" type="presOf" srcId="{92616F85-6B2B-46B1-91E6-800D38CC8F34}" destId="{594E80A4-BE71-40D2-955F-D9FF050BF2DB}" srcOrd="0" destOrd="0" presId="urn:microsoft.com/office/officeart/2005/8/layout/chevron2"/>
    <dgm:cxn modelId="{A919D350-6067-4355-A601-8EFC754154BF}" srcId="{B07A9876-507C-445A-9BEC-89014A888C76}" destId="{08CDF672-48AC-459E-BA4A-E146ACA0C0AA}" srcOrd="1" destOrd="0" parTransId="{3D65093F-7BBA-4B51-85DA-52D03D065268}" sibTransId="{BBF68659-0E4C-45F7-99A2-D275C5804F5E}"/>
    <dgm:cxn modelId="{A17E754B-E7AA-43A3-AE3A-F58F9B97E183}" type="presParOf" srcId="{70E6926D-EB89-4780-8CBE-409390A7F4B1}" destId="{F8F14A24-2513-4127-B897-839E0DF5916F}" srcOrd="0" destOrd="0" presId="urn:microsoft.com/office/officeart/2005/8/layout/chevron2"/>
    <dgm:cxn modelId="{FF3E70A2-508B-4881-8F13-E577BDD156E6}" type="presParOf" srcId="{F8F14A24-2513-4127-B897-839E0DF5916F}" destId="{F2320C6F-30E5-4734-838F-B0677566CE38}" srcOrd="0" destOrd="0" presId="urn:microsoft.com/office/officeart/2005/8/layout/chevron2"/>
    <dgm:cxn modelId="{1A527F2E-9CB5-435F-A20C-FCDFB58AFD5C}" type="presParOf" srcId="{F8F14A24-2513-4127-B897-839E0DF5916F}" destId="{B88C7018-7A48-40A2-9C4B-F94B80C6F902}" srcOrd="1" destOrd="0" presId="urn:microsoft.com/office/officeart/2005/8/layout/chevron2"/>
    <dgm:cxn modelId="{AD1CE900-44BE-426A-BB48-E5A679D963E5}" type="presParOf" srcId="{70E6926D-EB89-4780-8CBE-409390A7F4B1}" destId="{FA6D8137-5C7C-4892-AB48-621F8D633133}" srcOrd="1" destOrd="0" presId="urn:microsoft.com/office/officeart/2005/8/layout/chevron2"/>
    <dgm:cxn modelId="{E6AE7114-EACC-4C5A-9D4E-34CB89817D75}" type="presParOf" srcId="{70E6926D-EB89-4780-8CBE-409390A7F4B1}" destId="{E2559404-A060-4E25-A688-C5C639DF4EE6}" srcOrd="2" destOrd="0" presId="urn:microsoft.com/office/officeart/2005/8/layout/chevron2"/>
    <dgm:cxn modelId="{30A36CF4-D2C1-420A-BF6F-74E90774D8DD}" type="presParOf" srcId="{E2559404-A060-4E25-A688-C5C639DF4EE6}" destId="{1C26B77F-5756-4494-9688-A344DEBD9D25}" srcOrd="0" destOrd="0" presId="urn:microsoft.com/office/officeart/2005/8/layout/chevron2"/>
    <dgm:cxn modelId="{E1B887A1-EF38-4658-8B17-6AA7CF57635E}" type="presParOf" srcId="{E2559404-A060-4E25-A688-C5C639DF4EE6}" destId="{27EE8D63-5E8F-4375-BC88-8F0389ACEC7A}" srcOrd="1" destOrd="0" presId="urn:microsoft.com/office/officeart/2005/8/layout/chevron2"/>
    <dgm:cxn modelId="{6BD0BAB8-CC81-48EC-8FD8-35261BCE3CF4}" type="presParOf" srcId="{70E6926D-EB89-4780-8CBE-409390A7F4B1}" destId="{817E325A-EC9A-4761-A6D3-C7F12720F2E2}" srcOrd="3" destOrd="0" presId="urn:microsoft.com/office/officeart/2005/8/layout/chevron2"/>
    <dgm:cxn modelId="{6B21E734-3D35-4A40-8092-83BBAA179EC1}" type="presParOf" srcId="{70E6926D-EB89-4780-8CBE-409390A7F4B1}" destId="{11327647-5715-4B5A-A578-56A57C1219F2}" srcOrd="4" destOrd="0" presId="urn:microsoft.com/office/officeart/2005/8/layout/chevron2"/>
    <dgm:cxn modelId="{C93CC671-5090-4F21-8E1B-F5245F826B85}" type="presParOf" srcId="{11327647-5715-4B5A-A578-56A57C1219F2}" destId="{74245338-5C33-404F-83D9-E7C5C41A08BB}" srcOrd="0" destOrd="0" presId="urn:microsoft.com/office/officeart/2005/8/layout/chevron2"/>
    <dgm:cxn modelId="{47DB3327-C6AB-469E-8A24-E2909578548D}" type="presParOf" srcId="{11327647-5715-4B5A-A578-56A57C1219F2}" destId="{594E80A4-BE71-40D2-955F-D9FF050BF2DB}" srcOrd="1" destOrd="0" presId="urn:microsoft.com/office/officeart/2005/8/layout/chevron2"/>
  </dgm:cxnLst>
  <dgm:bg>
    <a:solidFill>
      <a:schemeClr val="accent5">
        <a:lumMod val="60000"/>
        <a:lumOff val="4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0ECF1EC-3EF8-43E8-B602-BB6425DA2BD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D2759079-405D-49FA-8CC7-CB785DF045B5}">
      <dgm:prSet phldrT="[Text]" custT="1"/>
      <dgm:spPr>
        <a:solidFill>
          <a:schemeClr val="accent6">
            <a:lumMod val="60000"/>
            <a:lumOff val="40000"/>
          </a:schemeClr>
        </a:solidFill>
        <a:ln>
          <a:solidFill>
            <a:schemeClr val="accent6">
              <a:lumMod val="40000"/>
              <a:lumOff val="60000"/>
            </a:schemeClr>
          </a:solidFill>
        </a:ln>
      </dgm:spPr>
      <dgm:t>
        <a:bodyPr/>
        <a:lstStyle/>
        <a:p>
          <a:r>
            <a:rPr lang="en-US" sz="2800" dirty="0" smtClean="0">
              <a:solidFill>
                <a:schemeClr val="tx1"/>
              </a:solidFill>
              <a:latin typeface="Times New Roman" pitchFamily="18" charset="0"/>
              <a:cs typeface="Times New Roman" pitchFamily="18" charset="0"/>
            </a:rPr>
            <a:t>4</a:t>
          </a:r>
          <a:endParaRPr lang="en-GB" sz="2800" dirty="0">
            <a:solidFill>
              <a:schemeClr val="tx1"/>
            </a:solidFill>
            <a:latin typeface="Times New Roman" pitchFamily="18" charset="0"/>
            <a:cs typeface="Times New Roman" pitchFamily="18" charset="0"/>
          </a:endParaRPr>
        </a:p>
      </dgm:t>
    </dgm:pt>
    <dgm:pt modelId="{FA7E698E-737D-4830-9CB6-E8564B36F2DB}" type="parTrans" cxnId="{1101E321-5279-4BEA-892D-67BE215D1E98}">
      <dgm:prSet/>
      <dgm:spPr/>
      <dgm:t>
        <a:bodyPr/>
        <a:lstStyle/>
        <a:p>
          <a:endParaRPr lang="en-GB"/>
        </a:p>
      </dgm:t>
    </dgm:pt>
    <dgm:pt modelId="{B894A47B-31C4-4704-AD5E-7D5800851AC2}" type="sibTrans" cxnId="{1101E321-5279-4BEA-892D-67BE215D1E98}">
      <dgm:prSet/>
      <dgm:spPr/>
      <dgm:t>
        <a:bodyPr/>
        <a:lstStyle/>
        <a:p>
          <a:endParaRPr lang="en-GB"/>
        </a:p>
      </dgm:t>
    </dgm:pt>
    <dgm:pt modelId="{8D10B644-4B85-4294-8207-FF68E61E5D95}">
      <dgm:prSet phldrT="[Text]" custT="1"/>
      <dgm:spPr>
        <a:solidFill>
          <a:schemeClr val="accent6">
            <a:lumMod val="40000"/>
            <a:lumOff val="60000"/>
            <a:alpha val="90000"/>
          </a:schemeClr>
        </a:solidFill>
        <a:ln>
          <a:solidFill>
            <a:schemeClr val="accent6">
              <a:lumMod val="40000"/>
              <a:lumOff val="60000"/>
            </a:schemeClr>
          </a:solidFill>
        </a:ln>
      </dgm:spPr>
      <dgm:t>
        <a:bodyPr/>
        <a:lstStyle/>
        <a:p>
          <a:r>
            <a:rPr lang="en-US" sz="1600" dirty="0" err="1" smtClean="0"/>
            <a:t>Các</a:t>
          </a:r>
          <a:r>
            <a:rPr lang="en-US" sz="1600" dirty="0" smtClean="0"/>
            <a:t> </a:t>
          </a:r>
          <a:r>
            <a:rPr lang="en-US" sz="1600" dirty="0" err="1" smtClean="0"/>
            <a:t>Chủ</a:t>
          </a:r>
          <a:r>
            <a:rPr lang="en-US" sz="1600" dirty="0" smtClean="0"/>
            <a:t> </a:t>
          </a:r>
          <a:r>
            <a:rPr lang="en-US" sz="1600" dirty="0" err="1" smtClean="0"/>
            <a:t>đầu</a:t>
          </a:r>
          <a:r>
            <a:rPr lang="en-US" sz="1600" dirty="0" smtClean="0"/>
            <a:t> </a:t>
          </a:r>
          <a:r>
            <a:rPr lang="en-US" sz="1600" dirty="0" err="1" smtClean="0"/>
            <a:t>tư</a:t>
          </a:r>
          <a:r>
            <a:rPr lang="en-US" sz="1600" dirty="0" smtClean="0"/>
            <a:t> t</a:t>
          </a:r>
          <a:r>
            <a:rPr lang="fi-FI" sz="1600" dirty="0" smtClean="0"/>
            <a:t>ập trung tháo gỡ khó khăn, vướng mắc trong giải ngân vốn đầu tư công, nhất là vướng mắc về thủ tục đầu tư, giải phóng mặt bằng, thủ tục nghiệm thu, thanh quyết toán vốn đầu tư, ...đề ra các giải pháp, biện pháp cụ thể, phù hợp với tình hình thực tế để kịp thời đẩy nhanh giải ngân vốn đầu tư công</a:t>
          </a:r>
          <a:r>
            <a:rPr lang="en-US" sz="1600" dirty="0" smtClean="0"/>
            <a:t>,</a:t>
          </a:r>
          <a:r>
            <a:rPr lang="fi-FI" sz="1600" dirty="0" smtClean="0"/>
            <a:t> nỗ lực phấn đấu quyết tâm cao nhất để giải ngân 100% vốn đầu tư công kế hoạch năm 2023.</a:t>
          </a:r>
          <a:endParaRPr lang="en-GB" sz="1600" dirty="0"/>
        </a:p>
      </dgm:t>
    </dgm:pt>
    <dgm:pt modelId="{BB6EC185-9244-4163-91DC-F8337851AF11}" type="parTrans" cxnId="{B8B5AABD-52F8-4DC6-9385-CEF6FFFA1FBC}">
      <dgm:prSet/>
      <dgm:spPr/>
      <dgm:t>
        <a:bodyPr/>
        <a:lstStyle/>
        <a:p>
          <a:endParaRPr lang="en-GB"/>
        </a:p>
      </dgm:t>
    </dgm:pt>
    <dgm:pt modelId="{BBEF1E0A-F7B2-470B-BE68-9C9DB2DD30B6}" type="sibTrans" cxnId="{B8B5AABD-52F8-4DC6-9385-CEF6FFFA1FBC}">
      <dgm:prSet/>
      <dgm:spPr/>
      <dgm:t>
        <a:bodyPr/>
        <a:lstStyle/>
        <a:p>
          <a:endParaRPr lang="en-GB"/>
        </a:p>
      </dgm:t>
    </dgm:pt>
    <dgm:pt modelId="{0908106D-4246-48E6-964C-DD76466293ED}">
      <dgm:prSet phldrT="[Text]" custT="1"/>
      <dgm:spPr>
        <a:solidFill>
          <a:schemeClr val="accent2">
            <a:lumMod val="60000"/>
            <a:lumOff val="40000"/>
          </a:schemeClr>
        </a:solidFill>
        <a:ln>
          <a:solidFill>
            <a:schemeClr val="accent2">
              <a:lumMod val="60000"/>
              <a:lumOff val="40000"/>
            </a:schemeClr>
          </a:solidFill>
        </a:ln>
      </dgm:spPr>
      <dgm:t>
        <a:bodyPr/>
        <a:lstStyle/>
        <a:p>
          <a:r>
            <a:rPr lang="en-US" sz="2800" dirty="0" smtClean="0">
              <a:solidFill>
                <a:schemeClr val="tx1"/>
              </a:solidFill>
              <a:latin typeface="Times New Roman" pitchFamily="18" charset="0"/>
              <a:cs typeface="Times New Roman" pitchFamily="18" charset="0"/>
            </a:rPr>
            <a:t>5</a:t>
          </a:r>
          <a:endParaRPr lang="en-GB" sz="2800" dirty="0">
            <a:solidFill>
              <a:schemeClr val="tx1"/>
            </a:solidFill>
            <a:latin typeface="Times New Roman" pitchFamily="18" charset="0"/>
            <a:cs typeface="Times New Roman" pitchFamily="18" charset="0"/>
          </a:endParaRPr>
        </a:p>
      </dgm:t>
    </dgm:pt>
    <dgm:pt modelId="{9CE4C6D2-A010-4BE8-A349-9B000DE4E88B}" type="parTrans" cxnId="{80DDCA91-11D4-4AD0-B061-488906BE220A}">
      <dgm:prSet/>
      <dgm:spPr/>
      <dgm:t>
        <a:bodyPr/>
        <a:lstStyle/>
        <a:p>
          <a:endParaRPr lang="en-GB"/>
        </a:p>
      </dgm:t>
    </dgm:pt>
    <dgm:pt modelId="{AD82F067-D38C-4C29-9B35-7D804E6BC67E}" type="sibTrans" cxnId="{80DDCA91-11D4-4AD0-B061-488906BE220A}">
      <dgm:prSet/>
      <dgm:spPr/>
      <dgm:t>
        <a:bodyPr/>
        <a:lstStyle/>
        <a:p>
          <a:endParaRPr lang="en-GB"/>
        </a:p>
      </dgm:t>
    </dgm:pt>
    <dgm:pt modelId="{0C1A5B13-DE6D-418A-815B-B9BAEE101FA9}">
      <dgm:prSet phldrT="[Text]" custT="1"/>
      <dgm:spPr>
        <a:solidFill>
          <a:schemeClr val="accent2">
            <a:lumMod val="40000"/>
            <a:lumOff val="60000"/>
            <a:alpha val="90000"/>
          </a:schemeClr>
        </a:solidFill>
        <a:ln>
          <a:solidFill>
            <a:schemeClr val="accent2">
              <a:lumMod val="40000"/>
              <a:lumOff val="60000"/>
            </a:schemeClr>
          </a:solidFill>
        </a:ln>
      </dgm:spPr>
      <dgm:t>
        <a:bodyPr/>
        <a:lstStyle/>
        <a:p>
          <a:r>
            <a:rPr lang="en-US" sz="1600" dirty="0" smtClean="0"/>
            <a:t>C</a:t>
          </a:r>
          <a:r>
            <a:rPr lang="fi-FI" sz="1600" dirty="0" smtClean="0"/>
            <a:t>ác sở, ban ngành, </a:t>
          </a:r>
          <a:r>
            <a:rPr lang="en-US" sz="1600" dirty="0" smtClean="0"/>
            <a:t>UBND </a:t>
          </a:r>
          <a:r>
            <a:rPr lang="en-US" sz="1600" dirty="0" err="1" smtClean="0"/>
            <a:t>các</a:t>
          </a:r>
          <a:r>
            <a:rPr lang="en-US" sz="1600" dirty="0" smtClean="0"/>
            <a:t> </a:t>
          </a:r>
          <a:r>
            <a:rPr lang="en-US" sz="1600" dirty="0" err="1" smtClean="0"/>
            <a:t>huyện</a:t>
          </a:r>
          <a:r>
            <a:rPr lang="en-US" sz="1600" dirty="0" smtClean="0"/>
            <a:t>, </a:t>
          </a:r>
          <a:r>
            <a:rPr lang="en-US" sz="1600" dirty="0" err="1" smtClean="0"/>
            <a:t>thị</a:t>
          </a:r>
          <a:r>
            <a:rPr lang="en-US" sz="1600" dirty="0" smtClean="0"/>
            <a:t> </a:t>
          </a:r>
          <a:r>
            <a:rPr lang="en-US" sz="1600" dirty="0" err="1" smtClean="0"/>
            <a:t>xã</a:t>
          </a:r>
          <a:r>
            <a:rPr lang="en-US" sz="1600" dirty="0" smtClean="0"/>
            <a:t>, </a:t>
          </a:r>
          <a:r>
            <a:rPr lang="en-US" sz="1600" dirty="0" err="1" smtClean="0"/>
            <a:t>thành</a:t>
          </a:r>
          <a:r>
            <a:rPr lang="en-US" sz="1600" dirty="0" smtClean="0"/>
            <a:t> </a:t>
          </a:r>
          <a:r>
            <a:rPr lang="en-US" sz="1600" dirty="0" err="1" smtClean="0"/>
            <a:t>phố</a:t>
          </a:r>
          <a:r>
            <a:rPr lang="en-US" sz="1600" dirty="0" smtClean="0"/>
            <a:t> t</a:t>
          </a:r>
          <a:r>
            <a:rPr lang="fi-FI" sz="1600" dirty="0" smtClean="0"/>
            <a:t>rên cơ sở dự toán ngân sách nhà nước năm 2023 được giao thực hiện rà soát, sắp xếp, tiết kiệm các khoản chi thường xuyên, khuyến khích các đơn vị phấn đấu tăng nguồn thu từ hoạt động sự nghiệp để chủ động cân đối nguồn thực hiện điều chỉnh mức lương cơ sở, ngân sách không phải bổ sung thêm kinh phí</a:t>
          </a:r>
          <a:r>
            <a:rPr lang="en-US" sz="1600" dirty="0" smtClean="0"/>
            <a:t>; t</a:t>
          </a:r>
          <a:r>
            <a:rPr lang="fi-FI" sz="1600" dirty="0" smtClean="0"/>
            <a:t>hực hiện tiết kiệm triệt để các khoản chi thường xuyên, giảm tối đa kinh phí tổ chức hội nghị, hội thảo, khánh tiết, chi tiếp khách, tổ chức lễ kỷ niệm</a:t>
          </a:r>
          <a:r>
            <a:rPr lang="en-US" sz="1600" dirty="0" smtClean="0"/>
            <a:t>; t</a:t>
          </a:r>
          <a:r>
            <a:rPr lang="fi-FI" sz="1600" dirty="0" smtClean="0"/>
            <a:t>hực hiện nghiêm kỷ luật tài chính - ngân sách nhà nước và công khai, minh bạch việc sử dụng ngân sách nhà nước</a:t>
          </a:r>
          <a:endParaRPr lang="en-GB" sz="1600" dirty="0"/>
        </a:p>
      </dgm:t>
    </dgm:pt>
    <dgm:pt modelId="{7C49C98E-12CA-492F-9A6F-6DF67F17C2B0}" type="parTrans" cxnId="{C44BC069-7768-4D05-89A5-F8F18D588689}">
      <dgm:prSet/>
      <dgm:spPr/>
      <dgm:t>
        <a:bodyPr/>
        <a:lstStyle/>
        <a:p>
          <a:endParaRPr lang="en-GB"/>
        </a:p>
      </dgm:t>
    </dgm:pt>
    <dgm:pt modelId="{AA0C7F5C-FC04-4BDF-B352-4B44CFA53DD0}" type="sibTrans" cxnId="{C44BC069-7768-4D05-89A5-F8F18D588689}">
      <dgm:prSet/>
      <dgm:spPr/>
      <dgm:t>
        <a:bodyPr/>
        <a:lstStyle/>
        <a:p>
          <a:endParaRPr lang="en-GB"/>
        </a:p>
      </dgm:t>
    </dgm:pt>
    <dgm:pt modelId="{3FF98973-AAC8-485D-A39A-71B815E31465}" type="pres">
      <dgm:prSet presAssocID="{20ECF1EC-3EF8-43E8-B602-BB6425DA2BD9}" presName="linearFlow" presStyleCnt="0">
        <dgm:presLayoutVars>
          <dgm:dir/>
          <dgm:animLvl val="lvl"/>
          <dgm:resizeHandles val="exact"/>
        </dgm:presLayoutVars>
      </dgm:prSet>
      <dgm:spPr/>
      <dgm:t>
        <a:bodyPr/>
        <a:lstStyle/>
        <a:p>
          <a:endParaRPr lang="en-GB"/>
        </a:p>
      </dgm:t>
    </dgm:pt>
    <dgm:pt modelId="{6DD1F890-B6DA-45D0-B2F1-2D84DBBE4DD7}" type="pres">
      <dgm:prSet presAssocID="{D2759079-405D-49FA-8CC7-CB785DF045B5}" presName="composite" presStyleCnt="0"/>
      <dgm:spPr/>
    </dgm:pt>
    <dgm:pt modelId="{FFBBC38F-E4B9-4443-BF4E-9B70F32AE2DF}" type="pres">
      <dgm:prSet presAssocID="{D2759079-405D-49FA-8CC7-CB785DF045B5}" presName="parentText" presStyleLbl="alignNode1" presStyleIdx="0" presStyleCnt="2" custScaleX="81898" custScaleY="92922" custLinFactNeighborX="1554" custLinFactNeighborY="-10369">
        <dgm:presLayoutVars>
          <dgm:chMax val="1"/>
          <dgm:bulletEnabled val="1"/>
        </dgm:presLayoutVars>
      </dgm:prSet>
      <dgm:spPr/>
      <dgm:t>
        <a:bodyPr/>
        <a:lstStyle/>
        <a:p>
          <a:endParaRPr lang="en-GB"/>
        </a:p>
      </dgm:t>
    </dgm:pt>
    <dgm:pt modelId="{70A846FD-B5A1-4D73-A90F-7B655144C346}" type="pres">
      <dgm:prSet presAssocID="{D2759079-405D-49FA-8CC7-CB785DF045B5}" presName="descendantText" presStyleLbl="alignAcc1" presStyleIdx="0" presStyleCnt="2" custScaleX="102833" custScaleY="104100" custLinFactNeighborX="146" custLinFactNeighborY="-8190">
        <dgm:presLayoutVars>
          <dgm:bulletEnabled val="1"/>
        </dgm:presLayoutVars>
      </dgm:prSet>
      <dgm:spPr/>
      <dgm:t>
        <a:bodyPr/>
        <a:lstStyle/>
        <a:p>
          <a:endParaRPr lang="en-GB"/>
        </a:p>
      </dgm:t>
    </dgm:pt>
    <dgm:pt modelId="{93D167D7-302D-4392-8F23-845E607066D8}" type="pres">
      <dgm:prSet presAssocID="{B894A47B-31C4-4704-AD5E-7D5800851AC2}" presName="sp" presStyleCnt="0"/>
      <dgm:spPr/>
    </dgm:pt>
    <dgm:pt modelId="{94D83C2A-BB23-4F26-93F2-7C3E75FB5641}" type="pres">
      <dgm:prSet presAssocID="{0908106D-4246-48E6-964C-DD76466293ED}" presName="composite" presStyleCnt="0"/>
      <dgm:spPr/>
    </dgm:pt>
    <dgm:pt modelId="{E726C918-CA54-4677-B3CE-301A96D2D93E}" type="pres">
      <dgm:prSet presAssocID="{0908106D-4246-48E6-964C-DD76466293ED}" presName="parentText" presStyleLbl="alignNode1" presStyleIdx="1" presStyleCnt="2" custScaleX="84123" custScaleY="99531" custLinFactNeighborY="-3808">
        <dgm:presLayoutVars>
          <dgm:chMax val="1"/>
          <dgm:bulletEnabled val="1"/>
        </dgm:presLayoutVars>
      </dgm:prSet>
      <dgm:spPr/>
      <dgm:t>
        <a:bodyPr/>
        <a:lstStyle/>
        <a:p>
          <a:endParaRPr lang="en-GB"/>
        </a:p>
      </dgm:t>
    </dgm:pt>
    <dgm:pt modelId="{62E9A7E4-8C4F-4F26-9BF7-D4F7DC09DCBF}" type="pres">
      <dgm:prSet presAssocID="{0908106D-4246-48E6-964C-DD76466293ED}" presName="descendantText" presStyleLbl="alignAcc1" presStyleIdx="1" presStyleCnt="2" custScaleX="102252" custScaleY="155137" custLinFactNeighborX="-292">
        <dgm:presLayoutVars>
          <dgm:bulletEnabled val="1"/>
        </dgm:presLayoutVars>
      </dgm:prSet>
      <dgm:spPr/>
      <dgm:t>
        <a:bodyPr/>
        <a:lstStyle/>
        <a:p>
          <a:endParaRPr lang="en-GB"/>
        </a:p>
      </dgm:t>
    </dgm:pt>
  </dgm:ptLst>
  <dgm:cxnLst>
    <dgm:cxn modelId="{65C458DD-2563-4ED4-8FF7-9000CD5BE124}" type="presOf" srcId="{20ECF1EC-3EF8-43E8-B602-BB6425DA2BD9}" destId="{3FF98973-AAC8-485D-A39A-71B815E31465}" srcOrd="0" destOrd="0" presId="urn:microsoft.com/office/officeart/2005/8/layout/chevron2"/>
    <dgm:cxn modelId="{B8B5AABD-52F8-4DC6-9385-CEF6FFFA1FBC}" srcId="{D2759079-405D-49FA-8CC7-CB785DF045B5}" destId="{8D10B644-4B85-4294-8207-FF68E61E5D95}" srcOrd="0" destOrd="0" parTransId="{BB6EC185-9244-4163-91DC-F8337851AF11}" sibTransId="{BBEF1E0A-F7B2-470B-BE68-9C9DB2DD30B6}"/>
    <dgm:cxn modelId="{1BCBABE8-00D9-4D42-BBAD-B8DBE8780209}" type="presOf" srcId="{0908106D-4246-48E6-964C-DD76466293ED}" destId="{E726C918-CA54-4677-B3CE-301A96D2D93E}" srcOrd="0" destOrd="0" presId="urn:microsoft.com/office/officeart/2005/8/layout/chevron2"/>
    <dgm:cxn modelId="{A221C094-0C1E-4E83-A0C8-AE9CC5E6B096}" type="presOf" srcId="{D2759079-405D-49FA-8CC7-CB785DF045B5}" destId="{FFBBC38F-E4B9-4443-BF4E-9B70F32AE2DF}" srcOrd="0" destOrd="0" presId="urn:microsoft.com/office/officeart/2005/8/layout/chevron2"/>
    <dgm:cxn modelId="{D0480CFE-F58E-4C00-8CB8-1B02DAC35A46}" type="presOf" srcId="{8D10B644-4B85-4294-8207-FF68E61E5D95}" destId="{70A846FD-B5A1-4D73-A90F-7B655144C346}" srcOrd="0" destOrd="0" presId="urn:microsoft.com/office/officeart/2005/8/layout/chevron2"/>
    <dgm:cxn modelId="{C44BC069-7768-4D05-89A5-F8F18D588689}" srcId="{0908106D-4246-48E6-964C-DD76466293ED}" destId="{0C1A5B13-DE6D-418A-815B-B9BAEE101FA9}" srcOrd="0" destOrd="0" parTransId="{7C49C98E-12CA-492F-9A6F-6DF67F17C2B0}" sibTransId="{AA0C7F5C-FC04-4BDF-B352-4B44CFA53DD0}"/>
    <dgm:cxn modelId="{9E45BF3A-7E89-49D7-96E1-E25A6410149C}" type="presOf" srcId="{0C1A5B13-DE6D-418A-815B-B9BAEE101FA9}" destId="{62E9A7E4-8C4F-4F26-9BF7-D4F7DC09DCBF}" srcOrd="0" destOrd="0" presId="urn:microsoft.com/office/officeart/2005/8/layout/chevron2"/>
    <dgm:cxn modelId="{1101E321-5279-4BEA-892D-67BE215D1E98}" srcId="{20ECF1EC-3EF8-43E8-B602-BB6425DA2BD9}" destId="{D2759079-405D-49FA-8CC7-CB785DF045B5}" srcOrd="0" destOrd="0" parTransId="{FA7E698E-737D-4830-9CB6-E8564B36F2DB}" sibTransId="{B894A47B-31C4-4704-AD5E-7D5800851AC2}"/>
    <dgm:cxn modelId="{80DDCA91-11D4-4AD0-B061-488906BE220A}" srcId="{20ECF1EC-3EF8-43E8-B602-BB6425DA2BD9}" destId="{0908106D-4246-48E6-964C-DD76466293ED}" srcOrd="1" destOrd="0" parTransId="{9CE4C6D2-A010-4BE8-A349-9B000DE4E88B}" sibTransId="{AD82F067-D38C-4C29-9B35-7D804E6BC67E}"/>
    <dgm:cxn modelId="{ECCCF153-2E79-46AA-BDB2-F1EE5C00C962}" type="presParOf" srcId="{3FF98973-AAC8-485D-A39A-71B815E31465}" destId="{6DD1F890-B6DA-45D0-B2F1-2D84DBBE4DD7}" srcOrd="0" destOrd="0" presId="urn:microsoft.com/office/officeart/2005/8/layout/chevron2"/>
    <dgm:cxn modelId="{8CEDBA3D-2C99-4F1F-A17D-D4AD9A107EAD}" type="presParOf" srcId="{6DD1F890-B6DA-45D0-B2F1-2D84DBBE4DD7}" destId="{FFBBC38F-E4B9-4443-BF4E-9B70F32AE2DF}" srcOrd="0" destOrd="0" presId="urn:microsoft.com/office/officeart/2005/8/layout/chevron2"/>
    <dgm:cxn modelId="{714DED26-E5F6-4CEE-AAB5-9A5820A4A180}" type="presParOf" srcId="{6DD1F890-B6DA-45D0-B2F1-2D84DBBE4DD7}" destId="{70A846FD-B5A1-4D73-A90F-7B655144C346}" srcOrd="1" destOrd="0" presId="urn:microsoft.com/office/officeart/2005/8/layout/chevron2"/>
    <dgm:cxn modelId="{C2B853CD-6A9B-407D-A29B-52B76CC9345F}" type="presParOf" srcId="{3FF98973-AAC8-485D-A39A-71B815E31465}" destId="{93D167D7-302D-4392-8F23-845E607066D8}" srcOrd="1" destOrd="0" presId="urn:microsoft.com/office/officeart/2005/8/layout/chevron2"/>
    <dgm:cxn modelId="{84E99DC5-6AFA-441F-9229-81E65A3FAEF5}" type="presParOf" srcId="{3FF98973-AAC8-485D-A39A-71B815E31465}" destId="{94D83C2A-BB23-4F26-93F2-7C3E75FB5641}" srcOrd="2" destOrd="0" presId="urn:microsoft.com/office/officeart/2005/8/layout/chevron2"/>
    <dgm:cxn modelId="{97E23741-8008-4431-A1F4-AF909691B420}" type="presParOf" srcId="{94D83C2A-BB23-4F26-93F2-7C3E75FB5641}" destId="{E726C918-CA54-4677-B3CE-301A96D2D93E}" srcOrd="0" destOrd="0" presId="urn:microsoft.com/office/officeart/2005/8/layout/chevron2"/>
    <dgm:cxn modelId="{48DC5C47-AD6E-42C4-9A9F-0A067E181FC3}" type="presParOf" srcId="{94D83C2A-BB23-4F26-93F2-7C3E75FB5641}" destId="{62E9A7E4-8C4F-4F26-9BF7-D4F7DC09DCBF}" srcOrd="1" destOrd="0" presId="urn:microsoft.com/office/officeart/2005/8/layout/chevron2"/>
  </dgm:cxnLst>
  <dgm:bg>
    <a:solidFill>
      <a:schemeClr val="accent5">
        <a:lumMod val="60000"/>
        <a:lumOff val="40000"/>
      </a:schemeClr>
    </a:solidFill>
  </dgm:bg>
  <dgm:whole>
    <a:ln>
      <a:solidFill>
        <a:schemeClr val="accent5">
          <a:lumMod val="60000"/>
          <a:lumOff val="40000"/>
        </a:schemeClr>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AB631-EE98-478A-93F8-E2A5761FC141}">
      <dsp:nvSpPr>
        <dsp:cNvPr id="0" name=""/>
        <dsp:cNvSpPr/>
      </dsp:nvSpPr>
      <dsp:spPr>
        <a:xfrm>
          <a:off x="216015" y="0"/>
          <a:ext cx="6144361" cy="4064000"/>
        </a:xfrm>
        <a:prstGeom prst="quadArrow">
          <a:avLst>
            <a:gd name="adj1" fmla="val 2000"/>
            <a:gd name="adj2" fmla="val 4000"/>
            <a:gd name="adj3" fmla="val 5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 modelId="{A140FD49-C856-42A4-8610-4DD7989A1AFE}">
      <dsp:nvSpPr>
        <dsp:cNvPr id="0" name=""/>
        <dsp:cNvSpPr/>
      </dsp:nvSpPr>
      <dsp:spPr>
        <a:xfrm>
          <a:off x="458570" y="375814"/>
          <a:ext cx="2602764" cy="1481588"/>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err="1" smtClean="0">
              <a:solidFill>
                <a:schemeClr val="tx1"/>
              </a:solidFill>
              <a:latin typeface="Times New Roman" pitchFamily="18" charset="0"/>
              <a:cs typeface="Times New Roman" pitchFamily="18" charset="0"/>
            </a:rPr>
            <a:t>Tổng</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thu</a:t>
          </a:r>
          <a:r>
            <a:rPr lang="en-US" sz="2400" kern="1200" dirty="0" smtClean="0">
              <a:solidFill>
                <a:schemeClr val="tx1"/>
              </a:solidFill>
              <a:latin typeface="Times New Roman" pitchFamily="18" charset="0"/>
              <a:cs typeface="Times New Roman" pitchFamily="18" charset="0"/>
            </a:rPr>
            <a:t> NSNN </a:t>
          </a:r>
          <a:r>
            <a:rPr lang="en-US" sz="2400" kern="1200" dirty="0" err="1" smtClean="0">
              <a:solidFill>
                <a:schemeClr val="tx1"/>
              </a:solidFill>
              <a:latin typeface="Times New Roman" pitchFamily="18" charset="0"/>
              <a:cs typeface="Times New Roman" pitchFamily="18" charset="0"/>
            </a:rPr>
            <a:t>trên</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địa</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bàn</a:t>
          </a:r>
          <a:r>
            <a:rPr lang="en-US" sz="2400" kern="1200" dirty="0" smtClean="0">
              <a:solidFill>
                <a:schemeClr val="tx1"/>
              </a:solidFill>
              <a:latin typeface="Times New Roman" pitchFamily="18" charset="0"/>
              <a:cs typeface="Times New Roman" pitchFamily="18" charset="0"/>
            </a:rPr>
            <a:t> </a:t>
          </a:r>
        </a:p>
        <a:p>
          <a:pPr lvl="0" algn="ctr" defTabSz="1066800">
            <a:lnSpc>
              <a:spcPct val="90000"/>
            </a:lnSpc>
            <a:spcBef>
              <a:spcPct val="0"/>
            </a:spcBef>
            <a:spcAft>
              <a:spcPct val="35000"/>
            </a:spcAft>
          </a:pPr>
          <a:r>
            <a:rPr lang="en-US" sz="2400" kern="1200" dirty="0" smtClean="0">
              <a:solidFill>
                <a:schemeClr val="tx1"/>
              </a:solidFill>
              <a:latin typeface="Times New Roman" pitchFamily="18" charset="0"/>
              <a:cs typeface="Times New Roman" pitchFamily="18" charset="0"/>
            </a:rPr>
            <a:t>23.886,700 </a:t>
          </a:r>
          <a:r>
            <a:rPr lang="en-US" sz="2400" kern="1200" dirty="0" err="1" smtClean="0">
              <a:solidFill>
                <a:schemeClr val="tx1"/>
              </a:solidFill>
              <a:latin typeface="Times New Roman" pitchFamily="18" charset="0"/>
              <a:cs typeface="Times New Roman" pitchFamily="18" charset="0"/>
            </a:rPr>
            <a:t>tỷ</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đồng</a:t>
          </a:r>
          <a:endParaRPr lang="en-GB" sz="2400" kern="1200" dirty="0">
            <a:solidFill>
              <a:schemeClr val="tx1"/>
            </a:solidFill>
            <a:latin typeface="Times New Roman" pitchFamily="18" charset="0"/>
            <a:cs typeface="Times New Roman" pitchFamily="18" charset="0"/>
          </a:endParaRPr>
        </a:p>
      </dsp:txBody>
      <dsp:txXfrm>
        <a:off x="530895" y="448139"/>
        <a:ext cx="2458114" cy="1336938"/>
      </dsp:txXfrm>
    </dsp:sp>
    <dsp:sp modelId="{0D319589-A924-4700-8267-B7C7539C5990}">
      <dsp:nvSpPr>
        <dsp:cNvPr id="0" name=""/>
        <dsp:cNvSpPr/>
      </dsp:nvSpPr>
      <dsp:spPr>
        <a:xfrm>
          <a:off x="3480049" y="447820"/>
          <a:ext cx="2521858" cy="1398731"/>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err="1" smtClean="0">
              <a:solidFill>
                <a:schemeClr val="tx1"/>
              </a:solidFill>
              <a:latin typeface="Times New Roman" pitchFamily="18" charset="0"/>
              <a:cs typeface="Times New Roman" pitchFamily="18" charset="0"/>
            </a:rPr>
            <a:t>Tổng</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thu</a:t>
          </a:r>
          <a:r>
            <a:rPr lang="en-US" sz="2400" kern="1200" dirty="0" smtClean="0">
              <a:solidFill>
                <a:schemeClr val="tx1"/>
              </a:solidFill>
              <a:latin typeface="Times New Roman" pitchFamily="18" charset="0"/>
              <a:cs typeface="Times New Roman" pitchFamily="18" charset="0"/>
            </a:rPr>
            <a:t> NSĐP</a:t>
          </a:r>
        </a:p>
        <a:p>
          <a:pPr lvl="0" algn="ctr" defTabSz="1066800">
            <a:lnSpc>
              <a:spcPct val="90000"/>
            </a:lnSpc>
            <a:spcBef>
              <a:spcPct val="0"/>
            </a:spcBef>
            <a:spcAft>
              <a:spcPct val="35000"/>
            </a:spcAft>
          </a:pPr>
          <a:r>
            <a:rPr lang="en-US" sz="2400" b="1" kern="1200" dirty="0" smtClean="0">
              <a:solidFill>
                <a:schemeClr val="tx1"/>
              </a:solidFill>
              <a:latin typeface="Times New Roman" pitchFamily="18" charset="0"/>
              <a:cs typeface="Times New Roman" pitchFamily="18" charset="0"/>
            </a:rPr>
            <a:t>17.532,834</a:t>
          </a:r>
          <a:r>
            <a:rPr lang="vi-VN" sz="2400" kern="1200" dirty="0" smtClean="0">
              <a:solidFill>
                <a:schemeClr val="tx1"/>
              </a:solidFill>
              <a:latin typeface="Times New Roman" pitchFamily="18" charset="0"/>
              <a:cs typeface="Times New Roman" pitchFamily="18" charset="0"/>
            </a:rPr>
            <a:t> </a:t>
          </a:r>
          <a:r>
            <a:rPr lang="vi-VN" sz="2400" kern="1200" dirty="0" smtClean="0">
              <a:solidFill>
                <a:schemeClr val="tx1"/>
              </a:solidFill>
              <a:latin typeface="Times New Roman" pitchFamily="18" charset="0"/>
              <a:cs typeface="Times New Roman" pitchFamily="18" charset="0"/>
            </a:rPr>
            <a:t>tỷ đồng</a:t>
          </a:r>
          <a:endParaRPr lang="en-GB" sz="2400" kern="1200" dirty="0" smtClean="0">
            <a:solidFill>
              <a:schemeClr val="tx1"/>
            </a:solidFill>
            <a:latin typeface="Times New Roman" pitchFamily="18" charset="0"/>
            <a:cs typeface="Times New Roman" pitchFamily="18" charset="0"/>
          </a:endParaRPr>
        </a:p>
      </dsp:txBody>
      <dsp:txXfrm>
        <a:off x="3548329" y="516100"/>
        <a:ext cx="2385298" cy="1262171"/>
      </dsp:txXfrm>
    </dsp:sp>
    <dsp:sp modelId="{4736727E-04FE-4A48-A392-659219123C6E}">
      <dsp:nvSpPr>
        <dsp:cNvPr id="0" name=""/>
        <dsp:cNvSpPr/>
      </dsp:nvSpPr>
      <dsp:spPr>
        <a:xfrm>
          <a:off x="499885" y="2260599"/>
          <a:ext cx="2581810" cy="1398747"/>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err="1" smtClean="0">
              <a:solidFill>
                <a:schemeClr val="tx1"/>
              </a:solidFill>
              <a:latin typeface="Times New Roman" pitchFamily="18" charset="0"/>
              <a:cs typeface="Times New Roman" pitchFamily="18" charset="0"/>
            </a:rPr>
            <a:t>Tổng</a:t>
          </a:r>
          <a:r>
            <a:rPr lang="en-US" sz="2400" kern="1200" dirty="0" smtClean="0">
              <a:solidFill>
                <a:schemeClr val="tx1"/>
              </a:solidFill>
              <a:latin typeface="Times New Roman" pitchFamily="18" charset="0"/>
              <a:cs typeface="Times New Roman" pitchFamily="18" charset="0"/>
            </a:rPr>
            <a:t> chi NSĐP</a:t>
          </a:r>
        </a:p>
        <a:p>
          <a:pPr lvl="0" algn="ctr" defTabSz="1066800">
            <a:lnSpc>
              <a:spcPct val="90000"/>
            </a:lnSpc>
            <a:spcBef>
              <a:spcPct val="0"/>
            </a:spcBef>
            <a:spcAft>
              <a:spcPct val="35000"/>
            </a:spcAft>
          </a:pPr>
          <a:r>
            <a:rPr lang="en-US" sz="2400" b="1" kern="1200" dirty="0" smtClean="0">
              <a:solidFill>
                <a:schemeClr val="tx1"/>
              </a:solidFill>
              <a:latin typeface="Times New Roman" pitchFamily="18" charset="0"/>
              <a:cs typeface="Times New Roman" pitchFamily="18" charset="0"/>
            </a:rPr>
            <a:t>17.532,834</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tỷ</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đồng</a:t>
          </a:r>
          <a:endParaRPr lang="en-GB" sz="2400" kern="1200" dirty="0">
            <a:solidFill>
              <a:schemeClr val="tx1"/>
            </a:solidFill>
            <a:latin typeface="Times New Roman" pitchFamily="18" charset="0"/>
            <a:cs typeface="Times New Roman" pitchFamily="18" charset="0"/>
          </a:endParaRPr>
        </a:p>
      </dsp:txBody>
      <dsp:txXfrm>
        <a:off x="568166" y="2328880"/>
        <a:ext cx="2445248" cy="1262185"/>
      </dsp:txXfrm>
    </dsp:sp>
    <dsp:sp modelId="{F305970D-BBFB-4184-9B99-C4E0B687DCD9}">
      <dsp:nvSpPr>
        <dsp:cNvPr id="0" name=""/>
        <dsp:cNvSpPr/>
      </dsp:nvSpPr>
      <dsp:spPr>
        <a:xfrm>
          <a:off x="3480041" y="2248017"/>
          <a:ext cx="2534489" cy="1398747"/>
        </a:xfrm>
        <a:prstGeom prst="round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err="1" smtClean="0">
              <a:solidFill>
                <a:schemeClr val="tx1"/>
              </a:solidFill>
              <a:latin typeface="Times New Roman" pitchFamily="18" charset="0"/>
              <a:cs typeface="Times New Roman" pitchFamily="18" charset="0"/>
            </a:rPr>
            <a:t>Bội</a:t>
          </a:r>
          <a:r>
            <a:rPr lang="en-US" sz="2400" kern="1200" dirty="0" smtClean="0">
              <a:solidFill>
                <a:schemeClr val="tx1"/>
              </a:solidFill>
              <a:latin typeface="Times New Roman" pitchFamily="18" charset="0"/>
              <a:cs typeface="Times New Roman" pitchFamily="18" charset="0"/>
            </a:rPr>
            <a:t> chi NSĐP</a:t>
          </a:r>
        </a:p>
        <a:p>
          <a:pPr lvl="0" algn="ctr" defTabSz="1066800">
            <a:lnSpc>
              <a:spcPct val="90000"/>
            </a:lnSpc>
            <a:spcBef>
              <a:spcPct val="0"/>
            </a:spcBef>
            <a:spcAft>
              <a:spcPct val="35000"/>
            </a:spcAft>
          </a:pPr>
          <a:r>
            <a:rPr lang="en-US" sz="2400" b="1" kern="1200" dirty="0" smtClean="0">
              <a:solidFill>
                <a:schemeClr val="tx1"/>
              </a:solidFill>
              <a:latin typeface="Times New Roman" pitchFamily="18" charset="0"/>
              <a:cs typeface="Times New Roman" pitchFamily="18" charset="0"/>
            </a:rPr>
            <a:t>236,700</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tỷ</a:t>
          </a:r>
          <a:r>
            <a:rPr lang="en-US" sz="2400" kern="1200" dirty="0" smtClean="0">
              <a:solidFill>
                <a:schemeClr val="tx1"/>
              </a:solidFill>
              <a:latin typeface="Times New Roman" pitchFamily="18" charset="0"/>
              <a:cs typeface="Times New Roman" pitchFamily="18" charset="0"/>
            </a:rPr>
            <a:t> </a:t>
          </a:r>
          <a:r>
            <a:rPr lang="en-US" sz="2400" kern="1200" dirty="0" err="1" smtClean="0">
              <a:solidFill>
                <a:schemeClr val="tx1"/>
              </a:solidFill>
              <a:latin typeface="Times New Roman" pitchFamily="18" charset="0"/>
              <a:cs typeface="Times New Roman" pitchFamily="18" charset="0"/>
            </a:rPr>
            <a:t>đồng</a:t>
          </a:r>
          <a:endParaRPr lang="en-GB" sz="2400" kern="1200" dirty="0">
            <a:solidFill>
              <a:schemeClr val="tx1"/>
            </a:solidFill>
            <a:latin typeface="Times New Roman" pitchFamily="18" charset="0"/>
            <a:cs typeface="Times New Roman" pitchFamily="18" charset="0"/>
          </a:endParaRPr>
        </a:p>
      </dsp:txBody>
      <dsp:txXfrm>
        <a:off x="3548322" y="2316298"/>
        <a:ext cx="2397927" cy="12621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888C87-3D03-44AF-BBC1-3FCE9915B932}">
      <dsp:nvSpPr>
        <dsp:cNvPr id="0" name=""/>
        <dsp:cNvSpPr/>
      </dsp:nvSpPr>
      <dsp:spPr>
        <a:xfrm>
          <a:off x="-4593403" y="-704407"/>
          <a:ext cx="5472816" cy="5472816"/>
        </a:xfrm>
        <a:prstGeom prst="blockArc">
          <a:avLst>
            <a:gd name="adj1" fmla="val 18900000"/>
            <a:gd name="adj2" fmla="val 2700000"/>
            <a:gd name="adj3" fmla="val 395"/>
          </a:avLst>
        </a:pr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6C42DD-D8C6-4A55-A0F2-678FBE75DC82}">
      <dsp:nvSpPr>
        <dsp:cNvPr id="0" name=""/>
        <dsp:cNvSpPr/>
      </dsp:nvSpPr>
      <dsp:spPr>
        <a:xfrm>
          <a:off x="285089" y="184749"/>
          <a:ext cx="5756656" cy="369336"/>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3161"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Chi </a:t>
          </a:r>
          <a:r>
            <a:rPr lang="en-US" sz="1800" kern="1200" dirty="0" err="1" smtClean="0"/>
            <a:t>đầu</a:t>
          </a:r>
          <a:r>
            <a:rPr lang="en-US" sz="1800" kern="1200" dirty="0" smtClean="0"/>
            <a:t> </a:t>
          </a:r>
          <a:r>
            <a:rPr lang="en-US" sz="1800" kern="1200" dirty="0" err="1" smtClean="0"/>
            <a:t>tư</a:t>
          </a:r>
          <a:r>
            <a:rPr lang="en-US" sz="1800" kern="1200" dirty="0" smtClean="0"/>
            <a:t> </a:t>
          </a:r>
          <a:r>
            <a:rPr lang="en-US" sz="1800" kern="1200" dirty="0" err="1" smtClean="0"/>
            <a:t>phát</a:t>
          </a:r>
          <a:r>
            <a:rPr lang="en-US" sz="1800" kern="1200" dirty="0" smtClean="0"/>
            <a:t> </a:t>
          </a:r>
          <a:r>
            <a:rPr lang="en-US" sz="1800" kern="1200" dirty="0" err="1" smtClean="0"/>
            <a:t>triển</a:t>
          </a:r>
          <a:r>
            <a:rPr lang="en-US" sz="1800" kern="1200" dirty="0" smtClean="0"/>
            <a:t> 4.566,782 </a:t>
          </a:r>
          <a:r>
            <a:rPr lang="en-US" sz="1800" kern="1200" dirty="0" err="1" smtClean="0"/>
            <a:t>tỷ</a:t>
          </a:r>
          <a:r>
            <a:rPr lang="en-US" sz="1800" kern="1200" dirty="0" smtClean="0"/>
            <a:t> </a:t>
          </a:r>
          <a:r>
            <a:rPr lang="en-US" sz="1800" kern="1200" dirty="0" err="1" smtClean="0"/>
            <a:t>đồng</a:t>
          </a:r>
          <a:endParaRPr lang="en-US" sz="1800" kern="1200" dirty="0"/>
        </a:p>
      </dsp:txBody>
      <dsp:txXfrm>
        <a:off x="285089" y="184749"/>
        <a:ext cx="5756656" cy="369336"/>
      </dsp:txXfrm>
    </dsp:sp>
    <dsp:sp modelId="{9F86EFA1-78A8-48BC-B839-EB9DCCACF657}">
      <dsp:nvSpPr>
        <dsp:cNvPr id="0" name=""/>
        <dsp:cNvSpPr/>
      </dsp:nvSpPr>
      <dsp:spPr>
        <a:xfrm>
          <a:off x="54254" y="138582"/>
          <a:ext cx="461670" cy="461670"/>
        </a:xfrm>
        <a:prstGeom prst="ellipse">
          <a:avLst/>
        </a:prstGeom>
        <a:solidFill>
          <a:schemeClr val="l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C3FFC9-7D5B-4271-BEC1-5A714D600931}">
      <dsp:nvSpPr>
        <dsp:cNvPr id="0" name=""/>
        <dsp:cNvSpPr/>
      </dsp:nvSpPr>
      <dsp:spPr>
        <a:xfrm>
          <a:off x="619556" y="739079"/>
          <a:ext cx="5422188" cy="369336"/>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3161"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Chi </a:t>
          </a:r>
          <a:r>
            <a:rPr lang="en-US" sz="1800" kern="1200" dirty="0" err="1" smtClean="0"/>
            <a:t>thường</a:t>
          </a:r>
          <a:r>
            <a:rPr lang="en-US" sz="1800" kern="1200" dirty="0" smtClean="0"/>
            <a:t> </a:t>
          </a:r>
          <a:r>
            <a:rPr lang="en-US" sz="1800" kern="1200" dirty="0" err="1" smtClean="0"/>
            <a:t>xuyên</a:t>
          </a:r>
          <a:r>
            <a:rPr lang="en-US" sz="1800" kern="1200" dirty="0" smtClean="0"/>
            <a:t> 9.423,781 </a:t>
          </a:r>
          <a:r>
            <a:rPr lang="en-US" sz="1800" kern="1200" dirty="0" err="1" smtClean="0"/>
            <a:t>tỷ</a:t>
          </a:r>
          <a:r>
            <a:rPr lang="en-US" sz="1800" kern="1200" dirty="0" smtClean="0"/>
            <a:t> </a:t>
          </a:r>
          <a:r>
            <a:rPr lang="en-US" sz="1800" kern="1200" dirty="0" err="1" smtClean="0"/>
            <a:t>đồng</a:t>
          </a:r>
          <a:endParaRPr lang="en-US" sz="1800" kern="1200" dirty="0"/>
        </a:p>
      </dsp:txBody>
      <dsp:txXfrm>
        <a:off x="619556" y="739079"/>
        <a:ext cx="5422188" cy="369336"/>
      </dsp:txXfrm>
    </dsp:sp>
    <dsp:sp modelId="{6D03317E-8772-460A-9D56-5AC4A0CD1B47}">
      <dsp:nvSpPr>
        <dsp:cNvPr id="0" name=""/>
        <dsp:cNvSpPr/>
      </dsp:nvSpPr>
      <dsp:spPr>
        <a:xfrm>
          <a:off x="388721" y="692912"/>
          <a:ext cx="461670" cy="461670"/>
        </a:xfrm>
        <a:prstGeom prst="ellipse">
          <a:avLst/>
        </a:prstGeom>
        <a:solidFill>
          <a:schemeClr val="l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BE774D-F384-4EB0-AC19-B4D299E4D1AC}">
      <dsp:nvSpPr>
        <dsp:cNvPr id="0" name=""/>
        <dsp:cNvSpPr/>
      </dsp:nvSpPr>
      <dsp:spPr>
        <a:xfrm>
          <a:off x="802843" y="1293002"/>
          <a:ext cx="5238902" cy="369336"/>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3161"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Chi </a:t>
          </a:r>
          <a:r>
            <a:rPr lang="en-US" sz="1800" kern="1200" dirty="0" err="1" smtClean="0"/>
            <a:t>trả</a:t>
          </a:r>
          <a:r>
            <a:rPr lang="en-US" sz="1800" kern="1200" dirty="0" smtClean="0"/>
            <a:t> </a:t>
          </a:r>
          <a:r>
            <a:rPr lang="en-US" sz="1800" kern="1200" dirty="0" err="1" smtClean="0"/>
            <a:t>nợ</a:t>
          </a:r>
          <a:r>
            <a:rPr lang="en-US" sz="1800" kern="1200" dirty="0" smtClean="0"/>
            <a:t> </a:t>
          </a:r>
          <a:r>
            <a:rPr lang="en-US" sz="1800" kern="1200" dirty="0" err="1" smtClean="0"/>
            <a:t>lãi</a:t>
          </a:r>
          <a:r>
            <a:rPr lang="en-US" sz="1800" kern="1200" dirty="0" smtClean="0"/>
            <a:t> </a:t>
          </a:r>
          <a:r>
            <a:rPr lang="en-US" sz="1800" kern="1200" dirty="0" err="1" smtClean="0"/>
            <a:t>vay</a:t>
          </a:r>
          <a:r>
            <a:rPr lang="en-US" sz="1800" kern="1200" dirty="0" smtClean="0"/>
            <a:t> 5 </a:t>
          </a:r>
          <a:r>
            <a:rPr lang="en-US" sz="1800" kern="1200" dirty="0" err="1" smtClean="0"/>
            <a:t>tỷ</a:t>
          </a:r>
          <a:r>
            <a:rPr lang="en-US" sz="1800" kern="1200" dirty="0" smtClean="0"/>
            <a:t> </a:t>
          </a:r>
          <a:r>
            <a:rPr lang="en-US" sz="1800" kern="1200" dirty="0" err="1" smtClean="0"/>
            <a:t>đồng</a:t>
          </a:r>
          <a:endParaRPr lang="en-US" sz="1800" kern="1200" dirty="0"/>
        </a:p>
      </dsp:txBody>
      <dsp:txXfrm>
        <a:off x="802843" y="1293002"/>
        <a:ext cx="5238902" cy="369336"/>
      </dsp:txXfrm>
    </dsp:sp>
    <dsp:sp modelId="{13934DCA-96DB-4ECC-8D85-70F4E85A8C90}">
      <dsp:nvSpPr>
        <dsp:cNvPr id="0" name=""/>
        <dsp:cNvSpPr/>
      </dsp:nvSpPr>
      <dsp:spPr>
        <a:xfrm>
          <a:off x="572007" y="1246835"/>
          <a:ext cx="461670" cy="461670"/>
        </a:xfrm>
        <a:prstGeom prst="ellipse">
          <a:avLst/>
        </a:prstGeom>
        <a:solidFill>
          <a:schemeClr val="l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CCB587-D46F-41D2-8F50-D185DD500D94}">
      <dsp:nvSpPr>
        <dsp:cNvPr id="0" name=""/>
        <dsp:cNvSpPr/>
      </dsp:nvSpPr>
      <dsp:spPr>
        <a:xfrm>
          <a:off x="861364" y="1847331"/>
          <a:ext cx="5180380" cy="369336"/>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3161"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Chi </a:t>
          </a:r>
          <a:r>
            <a:rPr lang="en-US" sz="1800" kern="1200" dirty="0" err="1" smtClean="0"/>
            <a:t>bổ</a:t>
          </a:r>
          <a:r>
            <a:rPr lang="en-US" sz="1800" kern="1200" dirty="0" smtClean="0"/>
            <a:t> sung </a:t>
          </a:r>
          <a:r>
            <a:rPr lang="en-US" sz="1800" kern="1200" dirty="0" err="1" smtClean="0"/>
            <a:t>quỹ</a:t>
          </a:r>
          <a:r>
            <a:rPr lang="en-US" sz="1800" kern="1200" dirty="0" smtClean="0"/>
            <a:t> </a:t>
          </a:r>
          <a:r>
            <a:rPr lang="en-US" sz="1800" kern="1200" dirty="0" err="1" smtClean="0"/>
            <a:t>dự</a:t>
          </a:r>
          <a:r>
            <a:rPr lang="en-US" sz="1800" kern="1200" dirty="0" smtClean="0"/>
            <a:t> </a:t>
          </a:r>
          <a:r>
            <a:rPr lang="en-US" sz="1800" kern="1200" dirty="0" err="1" smtClean="0"/>
            <a:t>trữ</a:t>
          </a:r>
          <a:r>
            <a:rPr lang="en-US" sz="1800" kern="1200" dirty="0" smtClean="0"/>
            <a:t> </a:t>
          </a:r>
          <a:r>
            <a:rPr lang="en-US" sz="1800" kern="1200" dirty="0" err="1" smtClean="0"/>
            <a:t>tài</a:t>
          </a:r>
          <a:r>
            <a:rPr lang="en-US" sz="1800" kern="1200" dirty="0" smtClean="0"/>
            <a:t> </a:t>
          </a:r>
          <a:r>
            <a:rPr lang="en-US" sz="1800" kern="1200" dirty="0" err="1" smtClean="0"/>
            <a:t>chính</a:t>
          </a:r>
          <a:r>
            <a:rPr lang="en-US" sz="1800" kern="1200" dirty="0" smtClean="0"/>
            <a:t> 1,14 </a:t>
          </a:r>
          <a:r>
            <a:rPr lang="en-US" sz="1800" kern="1200" dirty="0" err="1" smtClean="0"/>
            <a:t>tỷ</a:t>
          </a:r>
          <a:r>
            <a:rPr lang="en-US" sz="1800" kern="1200" dirty="0" smtClean="0"/>
            <a:t> </a:t>
          </a:r>
          <a:r>
            <a:rPr lang="en-US" sz="1800" kern="1200" dirty="0" err="1" smtClean="0"/>
            <a:t>đồng</a:t>
          </a:r>
          <a:endParaRPr lang="en-US" sz="1800" kern="1200" dirty="0"/>
        </a:p>
      </dsp:txBody>
      <dsp:txXfrm>
        <a:off x="861364" y="1847331"/>
        <a:ext cx="5180380" cy="369336"/>
      </dsp:txXfrm>
    </dsp:sp>
    <dsp:sp modelId="{DA27E8EB-0B14-4C3A-9F3D-B16FD44E262D}">
      <dsp:nvSpPr>
        <dsp:cNvPr id="0" name=""/>
        <dsp:cNvSpPr/>
      </dsp:nvSpPr>
      <dsp:spPr>
        <a:xfrm>
          <a:off x="630529" y="1801164"/>
          <a:ext cx="461670" cy="461670"/>
        </a:xfrm>
        <a:prstGeom prst="ellipse">
          <a:avLst/>
        </a:prstGeom>
        <a:solidFill>
          <a:schemeClr val="l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9634C6-48AC-4088-97CC-D0A7D7988ACC}">
      <dsp:nvSpPr>
        <dsp:cNvPr id="0" name=""/>
        <dsp:cNvSpPr/>
      </dsp:nvSpPr>
      <dsp:spPr>
        <a:xfrm>
          <a:off x="802843" y="2401661"/>
          <a:ext cx="5238902" cy="369336"/>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3161"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Chi </a:t>
          </a:r>
          <a:r>
            <a:rPr lang="en-US" sz="1800" kern="1200" dirty="0" err="1" smtClean="0"/>
            <a:t>dự</a:t>
          </a:r>
          <a:r>
            <a:rPr lang="en-US" sz="1800" kern="1200" dirty="0" smtClean="0"/>
            <a:t> </a:t>
          </a:r>
          <a:r>
            <a:rPr lang="en-US" sz="1800" kern="1200" dirty="0" err="1" smtClean="0"/>
            <a:t>phòng</a:t>
          </a:r>
          <a:r>
            <a:rPr lang="en-US" sz="1800" kern="1200" dirty="0" smtClean="0"/>
            <a:t> 284,8 </a:t>
          </a:r>
          <a:r>
            <a:rPr lang="en-US" sz="1800" kern="1200" dirty="0" err="1" smtClean="0"/>
            <a:t>tỷ</a:t>
          </a:r>
          <a:r>
            <a:rPr lang="en-US" sz="1800" kern="1200" dirty="0" smtClean="0"/>
            <a:t> </a:t>
          </a:r>
          <a:r>
            <a:rPr lang="en-US" sz="1800" kern="1200" dirty="0" err="1" smtClean="0"/>
            <a:t>đồng</a:t>
          </a:r>
          <a:endParaRPr lang="en-US" sz="1800" kern="1200" dirty="0"/>
        </a:p>
      </dsp:txBody>
      <dsp:txXfrm>
        <a:off x="802843" y="2401661"/>
        <a:ext cx="5238902" cy="369336"/>
      </dsp:txXfrm>
    </dsp:sp>
    <dsp:sp modelId="{06A50527-EDD4-4ACD-8135-3DDFFF1FB83F}">
      <dsp:nvSpPr>
        <dsp:cNvPr id="0" name=""/>
        <dsp:cNvSpPr/>
      </dsp:nvSpPr>
      <dsp:spPr>
        <a:xfrm>
          <a:off x="572007" y="2355494"/>
          <a:ext cx="461670" cy="461670"/>
        </a:xfrm>
        <a:prstGeom prst="ellipse">
          <a:avLst/>
        </a:prstGeom>
        <a:solidFill>
          <a:schemeClr val="l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6FB08A-63B4-4466-9035-68C87F0345BC}">
      <dsp:nvSpPr>
        <dsp:cNvPr id="0" name=""/>
        <dsp:cNvSpPr/>
      </dsp:nvSpPr>
      <dsp:spPr>
        <a:xfrm>
          <a:off x="619556" y="2955584"/>
          <a:ext cx="5422188" cy="369336"/>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3161"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Chi </a:t>
          </a:r>
          <a:r>
            <a:rPr lang="en-US" sz="1800" kern="1200" dirty="0" err="1" smtClean="0"/>
            <a:t>tạo</a:t>
          </a:r>
          <a:r>
            <a:rPr lang="en-US" sz="1800" kern="1200" dirty="0" smtClean="0"/>
            <a:t> </a:t>
          </a:r>
          <a:r>
            <a:rPr lang="en-US" sz="1800" kern="1200" dirty="0" err="1" smtClean="0"/>
            <a:t>nguồn</a:t>
          </a:r>
          <a:r>
            <a:rPr lang="en-US" sz="1800" kern="1200" dirty="0" smtClean="0"/>
            <a:t>, </a:t>
          </a:r>
          <a:r>
            <a:rPr lang="en-US" sz="1800" kern="1200" dirty="0" err="1" smtClean="0"/>
            <a:t>điều</a:t>
          </a:r>
          <a:r>
            <a:rPr lang="en-US" sz="1800" kern="1200" dirty="0" smtClean="0"/>
            <a:t> </a:t>
          </a:r>
          <a:r>
            <a:rPr lang="en-US" sz="1800" kern="1200" dirty="0" err="1" smtClean="0"/>
            <a:t>chỉnh</a:t>
          </a:r>
          <a:r>
            <a:rPr lang="en-US" sz="1800" kern="1200" dirty="0" smtClean="0"/>
            <a:t> </a:t>
          </a:r>
          <a:r>
            <a:rPr lang="en-US" sz="1800" kern="1200" dirty="0" err="1" smtClean="0"/>
            <a:t>tiền</a:t>
          </a:r>
          <a:r>
            <a:rPr lang="en-US" sz="1800" kern="1200" dirty="0" smtClean="0"/>
            <a:t> </a:t>
          </a:r>
          <a:r>
            <a:rPr lang="en-US" sz="1800" kern="1200" dirty="0" err="1" smtClean="0"/>
            <a:t>lương</a:t>
          </a:r>
          <a:r>
            <a:rPr lang="en-US" sz="1800" kern="1200" dirty="0" smtClean="0"/>
            <a:t> 198,314 </a:t>
          </a:r>
          <a:r>
            <a:rPr lang="en-US" sz="1800" kern="1200" dirty="0" err="1" smtClean="0"/>
            <a:t>tỷ</a:t>
          </a:r>
          <a:r>
            <a:rPr lang="en-US" sz="1800" kern="1200" dirty="0" smtClean="0"/>
            <a:t> </a:t>
          </a:r>
          <a:r>
            <a:rPr lang="en-US" sz="1800" kern="1200" dirty="0" err="1" smtClean="0"/>
            <a:t>đồng</a:t>
          </a:r>
          <a:endParaRPr lang="en-US" sz="1800" kern="1200" dirty="0"/>
        </a:p>
      </dsp:txBody>
      <dsp:txXfrm>
        <a:off x="619556" y="2955584"/>
        <a:ext cx="5422188" cy="369336"/>
      </dsp:txXfrm>
    </dsp:sp>
    <dsp:sp modelId="{004D1215-B085-42F3-878A-D7D9A2FFA2F3}">
      <dsp:nvSpPr>
        <dsp:cNvPr id="0" name=""/>
        <dsp:cNvSpPr/>
      </dsp:nvSpPr>
      <dsp:spPr>
        <a:xfrm>
          <a:off x="388721" y="2909417"/>
          <a:ext cx="461670" cy="461670"/>
        </a:xfrm>
        <a:prstGeom prst="ellipse">
          <a:avLst/>
        </a:prstGeom>
        <a:solidFill>
          <a:schemeClr val="l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D8EFE6-F681-4814-97AC-C7E4008B273C}">
      <dsp:nvSpPr>
        <dsp:cNvPr id="0" name=""/>
        <dsp:cNvSpPr/>
      </dsp:nvSpPr>
      <dsp:spPr>
        <a:xfrm>
          <a:off x="285089" y="3509914"/>
          <a:ext cx="5756656" cy="369336"/>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3161"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Chi </a:t>
          </a:r>
          <a:r>
            <a:rPr lang="en-US" sz="1800" kern="1200" dirty="0" err="1" smtClean="0"/>
            <a:t>các</a:t>
          </a:r>
          <a:r>
            <a:rPr lang="en-US" sz="1800" kern="1200" dirty="0" smtClean="0"/>
            <a:t> </a:t>
          </a:r>
          <a:r>
            <a:rPr lang="en-US" sz="1800" kern="1200" dirty="0" err="1" smtClean="0"/>
            <a:t>chương</a:t>
          </a:r>
          <a:r>
            <a:rPr lang="en-US" sz="1800" kern="1200" dirty="0" smtClean="0"/>
            <a:t> </a:t>
          </a:r>
          <a:r>
            <a:rPr lang="en-US" sz="1800" kern="1200" dirty="0" err="1" smtClean="0"/>
            <a:t>trình</a:t>
          </a:r>
          <a:r>
            <a:rPr lang="en-US" sz="1800" kern="1200" dirty="0" smtClean="0"/>
            <a:t> </a:t>
          </a:r>
          <a:r>
            <a:rPr lang="en-US" sz="1800" kern="1200" dirty="0" err="1" smtClean="0"/>
            <a:t>mục</a:t>
          </a:r>
          <a:r>
            <a:rPr lang="en-US" sz="1800" kern="1200" dirty="0" smtClean="0"/>
            <a:t> </a:t>
          </a:r>
          <a:r>
            <a:rPr lang="en-US" sz="1800" kern="1200" dirty="0" err="1" smtClean="0"/>
            <a:t>tiêu</a:t>
          </a:r>
          <a:r>
            <a:rPr lang="en-US" sz="1800" kern="1200" dirty="0" smtClean="0"/>
            <a:t> 3.053,016 </a:t>
          </a:r>
          <a:r>
            <a:rPr lang="en-US" sz="1800" kern="1200" dirty="0" err="1" smtClean="0"/>
            <a:t>tỷ</a:t>
          </a:r>
          <a:r>
            <a:rPr lang="en-US" sz="1800" kern="1200" dirty="0" smtClean="0"/>
            <a:t> </a:t>
          </a:r>
          <a:r>
            <a:rPr lang="en-US" sz="1800" kern="1200" dirty="0" err="1" smtClean="0"/>
            <a:t>đồng</a:t>
          </a:r>
          <a:endParaRPr lang="en-US" sz="1800" kern="1200" dirty="0"/>
        </a:p>
      </dsp:txBody>
      <dsp:txXfrm>
        <a:off x="285089" y="3509914"/>
        <a:ext cx="5756656" cy="369336"/>
      </dsp:txXfrm>
    </dsp:sp>
    <dsp:sp modelId="{0E99849A-6A52-4516-91B0-228ABAB833A3}">
      <dsp:nvSpPr>
        <dsp:cNvPr id="0" name=""/>
        <dsp:cNvSpPr/>
      </dsp:nvSpPr>
      <dsp:spPr>
        <a:xfrm>
          <a:off x="54254" y="3463747"/>
          <a:ext cx="461670" cy="461670"/>
        </a:xfrm>
        <a:prstGeom prst="ellipse">
          <a:avLst/>
        </a:prstGeom>
        <a:solidFill>
          <a:schemeClr val="l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6F940-25DD-450D-9A97-0067B4329A85}">
      <dsp:nvSpPr>
        <dsp:cNvPr id="0" name=""/>
        <dsp:cNvSpPr/>
      </dsp:nvSpPr>
      <dsp:spPr>
        <a:xfrm>
          <a:off x="2304262" y="72007"/>
          <a:ext cx="1653875" cy="1728691"/>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err="1" smtClean="0">
              <a:solidFill>
                <a:schemeClr val="tx1"/>
              </a:solidFill>
              <a:latin typeface="Times New Roman" pitchFamily="18" charset="0"/>
              <a:cs typeface="Times New Roman" pitchFamily="18" charset="0"/>
            </a:rPr>
            <a:t>Vốn</a:t>
          </a:r>
          <a:r>
            <a:rPr lang="en-US" sz="2000" kern="1200" dirty="0" smtClean="0">
              <a:solidFill>
                <a:schemeClr val="tx1"/>
              </a:solidFill>
              <a:latin typeface="Times New Roman" pitchFamily="18" charset="0"/>
              <a:cs typeface="Times New Roman" pitchFamily="18" charset="0"/>
            </a:rPr>
            <a:t> ĐTPT 2.421,635</a:t>
          </a:r>
          <a:endParaRPr lang="en-GB" sz="2000" b="1" kern="1200" dirty="0">
            <a:solidFill>
              <a:srgbClr val="00B0F0"/>
            </a:solidFill>
            <a:latin typeface="Times New Roman" pitchFamily="18" charset="0"/>
            <a:cs typeface="Times New Roman" pitchFamily="18" charset="0"/>
          </a:endParaRPr>
        </a:p>
      </dsp:txBody>
      <dsp:txXfrm>
        <a:off x="2546466" y="325168"/>
        <a:ext cx="1169467" cy="1222369"/>
      </dsp:txXfrm>
    </dsp:sp>
    <dsp:sp modelId="{D3EF5630-6685-425F-AB0D-0F86CAD31CF5}">
      <dsp:nvSpPr>
        <dsp:cNvPr id="0" name=""/>
        <dsp:cNvSpPr/>
      </dsp:nvSpPr>
      <dsp:spPr>
        <a:xfrm>
          <a:off x="2585452" y="1852808"/>
          <a:ext cx="978644" cy="978644"/>
        </a:xfrm>
        <a:prstGeom prst="mathPlus">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a:p>
      </dsp:txBody>
      <dsp:txXfrm>
        <a:off x="2715171" y="2227041"/>
        <a:ext cx="719206" cy="230178"/>
      </dsp:txXfrm>
    </dsp:sp>
    <dsp:sp modelId="{A327C52D-FF39-4073-BB1F-F08CDE6A7DD5}">
      <dsp:nvSpPr>
        <dsp:cNvPr id="0" name=""/>
        <dsp:cNvSpPr/>
      </dsp:nvSpPr>
      <dsp:spPr>
        <a:xfrm>
          <a:off x="2349238" y="2895229"/>
          <a:ext cx="1464811" cy="1336845"/>
        </a:xfrm>
        <a:prstGeom prst="ellipse">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err="1" smtClean="0">
              <a:solidFill>
                <a:schemeClr val="tx1"/>
              </a:solidFill>
              <a:latin typeface="Times New Roman" pitchFamily="18" charset="0"/>
              <a:cs typeface="Times New Roman" pitchFamily="18" charset="0"/>
            </a:rPr>
            <a:t>Vốn</a:t>
          </a:r>
          <a:r>
            <a:rPr lang="en-US" sz="2000" kern="1200" dirty="0" smtClean="0">
              <a:solidFill>
                <a:schemeClr val="tx1"/>
              </a:solidFill>
              <a:latin typeface="Times New Roman" pitchFamily="18" charset="0"/>
              <a:cs typeface="Times New Roman" pitchFamily="18" charset="0"/>
            </a:rPr>
            <a:t> SN </a:t>
          </a:r>
          <a:r>
            <a:rPr lang="en-US" sz="2000" b="1" kern="1200" dirty="0" smtClean="0">
              <a:solidFill>
                <a:schemeClr val="tx1"/>
              </a:solidFill>
              <a:latin typeface="Times New Roman" pitchFamily="18" charset="0"/>
              <a:cs typeface="Times New Roman" pitchFamily="18" charset="0"/>
            </a:rPr>
            <a:t>631,381</a:t>
          </a:r>
          <a:endParaRPr lang="en-GB" sz="2000" b="1" kern="1200" dirty="0">
            <a:solidFill>
              <a:schemeClr val="tx1"/>
            </a:solidFill>
            <a:latin typeface="Times New Roman" pitchFamily="18" charset="0"/>
            <a:cs typeface="Times New Roman" pitchFamily="18" charset="0"/>
          </a:endParaRPr>
        </a:p>
      </dsp:txBody>
      <dsp:txXfrm>
        <a:off x="2563755" y="3091005"/>
        <a:ext cx="1035777" cy="945293"/>
      </dsp:txXfrm>
    </dsp:sp>
    <dsp:sp modelId="{555F8519-65EC-46E5-AB4F-9A5DD7308FEF}">
      <dsp:nvSpPr>
        <dsp:cNvPr id="0" name=""/>
        <dsp:cNvSpPr/>
      </dsp:nvSpPr>
      <dsp:spPr>
        <a:xfrm rot="21574291">
          <a:off x="4329606" y="1781333"/>
          <a:ext cx="789464" cy="627682"/>
        </a:xfrm>
        <a:prstGeom prst="rightArrow">
          <a:avLst>
            <a:gd name="adj1" fmla="val 60000"/>
            <a:gd name="adj2" fmla="val 5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GB" sz="2600" kern="1200"/>
        </a:p>
      </dsp:txBody>
      <dsp:txXfrm>
        <a:off x="4329609" y="1907573"/>
        <a:ext cx="601159" cy="376610"/>
      </dsp:txXfrm>
    </dsp:sp>
    <dsp:sp modelId="{517F6C35-07FA-4785-9B4F-58F50822C6F0}">
      <dsp:nvSpPr>
        <dsp:cNvPr id="0" name=""/>
        <dsp:cNvSpPr/>
      </dsp:nvSpPr>
      <dsp:spPr>
        <a:xfrm>
          <a:off x="5447629" y="838175"/>
          <a:ext cx="2257226" cy="2575556"/>
        </a:xfrm>
        <a:prstGeom prst="ellipse">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err="1" smtClean="0">
              <a:solidFill>
                <a:schemeClr val="tx1"/>
              </a:solidFill>
              <a:latin typeface="Times New Roman" pitchFamily="18" charset="0"/>
              <a:cs typeface="Times New Roman" pitchFamily="18" charset="0"/>
            </a:rPr>
            <a:t>Các</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Chương</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trình</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mục</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tiêu</a:t>
          </a:r>
          <a:r>
            <a:rPr lang="en-US" sz="2000" b="1" kern="1200" dirty="0" smtClean="0">
              <a:solidFill>
                <a:schemeClr val="tx1"/>
              </a:solidFill>
              <a:latin typeface="Times New Roman" pitchFamily="18" charset="0"/>
              <a:cs typeface="Times New Roman" pitchFamily="18" charset="0"/>
            </a:rPr>
            <a:t> </a:t>
          </a:r>
        </a:p>
        <a:p>
          <a:pPr lvl="0" algn="ctr" defTabSz="889000">
            <a:lnSpc>
              <a:spcPct val="90000"/>
            </a:lnSpc>
            <a:spcBef>
              <a:spcPct val="0"/>
            </a:spcBef>
            <a:spcAft>
              <a:spcPct val="35000"/>
            </a:spcAft>
          </a:pPr>
          <a:r>
            <a:rPr lang="en-US" sz="2000" b="1" kern="1200" dirty="0" smtClean="0">
              <a:solidFill>
                <a:srgbClr val="0070C0"/>
              </a:solidFill>
              <a:latin typeface="Times New Roman" pitchFamily="18" charset="0"/>
              <a:cs typeface="Times New Roman" pitchFamily="18" charset="0"/>
            </a:rPr>
            <a:t>3.053,016 </a:t>
          </a:r>
        </a:p>
      </dsp:txBody>
      <dsp:txXfrm>
        <a:off x="5778192" y="1215356"/>
        <a:ext cx="1596100" cy="18211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320C6F-30E5-4734-838F-B0677566CE38}">
      <dsp:nvSpPr>
        <dsp:cNvPr id="0" name=""/>
        <dsp:cNvSpPr/>
      </dsp:nvSpPr>
      <dsp:spPr>
        <a:xfrm rot="5400000">
          <a:off x="-200355" y="621223"/>
          <a:ext cx="1335702" cy="934991"/>
        </a:xfrm>
        <a:prstGeom prst="chevron">
          <a:avLst/>
        </a:prstGeom>
        <a:solidFill>
          <a:schemeClr val="accent2">
            <a:lumMod val="40000"/>
            <a:lumOff val="60000"/>
          </a:schemeClr>
        </a:soli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latin typeface="Times New Roman" pitchFamily="18" charset="0"/>
              <a:cs typeface="Times New Roman" pitchFamily="18" charset="0"/>
            </a:rPr>
            <a:t>1</a:t>
          </a:r>
          <a:endParaRPr lang="en-GB" sz="2800" kern="1200" dirty="0">
            <a:latin typeface="Times New Roman" pitchFamily="18" charset="0"/>
            <a:cs typeface="Times New Roman" pitchFamily="18" charset="0"/>
          </a:endParaRPr>
        </a:p>
      </dsp:txBody>
      <dsp:txXfrm rot="-5400000">
        <a:off x="1" y="888364"/>
        <a:ext cx="934991" cy="400711"/>
      </dsp:txXfrm>
    </dsp:sp>
    <dsp:sp modelId="{B88C7018-7A48-40A2-9C4B-F94B80C6F902}">
      <dsp:nvSpPr>
        <dsp:cNvPr id="0" name=""/>
        <dsp:cNvSpPr/>
      </dsp:nvSpPr>
      <dsp:spPr>
        <a:xfrm rot="5400000">
          <a:off x="3258259" y="-2335257"/>
          <a:ext cx="1571879" cy="6246754"/>
        </a:xfrm>
        <a:prstGeom prst="round2SameRect">
          <a:avLst/>
        </a:prstGeom>
        <a:solidFill>
          <a:schemeClr val="accent2">
            <a:lumMod val="20000"/>
            <a:lumOff val="8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fi-FI" sz="1600" kern="1200" dirty="0" smtClean="0"/>
            <a:t>Tổ chức theo dõi chặt chẽ tiến độ thu ngân sách; quản lý từng nguồn thu, sắc thuế; thực hiện thu đúng, thu đủ, kịp thời các khoản thuế, phí, lệ phí và thu khác vào NSNN. Rà soát, xác định các nguồn thu còn dư địa, có khả năng tăng trưởng nhất là các lĩnh vực, sắc thuế còn thất thu. Chủ động triển khai đồng bộ các biện pháp quản lý thu, thanh tra, kiểm tra, thu nợ đọng thuế, kê khai kế toán thuế......</a:t>
          </a:r>
          <a:endParaRPr lang="en-GB" sz="1600" kern="1200" dirty="0"/>
        </a:p>
      </dsp:txBody>
      <dsp:txXfrm rot="-5400000">
        <a:off x="920822" y="78913"/>
        <a:ext cx="6170021" cy="1418413"/>
      </dsp:txXfrm>
    </dsp:sp>
    <dsp:sp modelId="{1C26B77F-5756-4494-9688-A344DEBD9D25}">
      <dsp:nvSpPr>
        <dsp:cNvPr id="0" name=""/>
        <dsp:cNvSpPr/>
      </dsp:nvSpPr>
      <dsp:spPr>
        <a:xfrm rot="5400000">
          <a:off x="-200355" y="2321308"/>
          <a:ext cx="1335702" cy="934991"/>
        </a:xfrm>
        <a:prstGeom prst="chevron">
          <a:avLst/>
        </a:prstGeom>
        <a:solidFill>
          <a:schemeClr val="accent3">
            <a:lumMod val="60000"/>
            <a:lumOff val="40000"/>
          </a:schemeClr>
        </a:soli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latin typeface="Times New Roman" pitchFamily="18" charset="0"/>
              <a:cs typeface="Times New Roman" pitchFamily="18" charset="0"/>
            </a:rPr>
            <a:t>2</a:t>
          </a:r>
          <a:endParaRPr lang="en-GB" sz="2800" kern="1200" dirty="0">
            <a:latin typeface="Times New Roman" pitchFamily="18" charset="0"/>
            <a:cs typeface="Times New Roman" pitchFamily="18" charset="0"/>
          </a:endParaRPr>
        </a:p>
      </dsp:txBody>
      <dsp:txXfrm rot="-5400000">
        <a:off x="1" y="2588449"/>
        <a:ext cx="934991" cy="400711"/>
      </dsp:txXfrm>
    </dsp:sp>
    <dsp:sp modelId="{27EE8D63-5E8F-4375-BC88-8F0389ACEC7A}">
      <dsp:nvSpPr>
        <dsp:cNvPr id="0" name=""/>
        <dsp:cNvSpPr/>
      </dsp:nvSpPr>
      <dsp:spPr>
        <a:xfrm rot="5400000">
          <a:off x="3449988" y="-901883"/>
          <a:ext cx="1883886" cy="6913880"/>
        </a:xfrm>
        <a:prstGeom prst="round2SameRect">
          <a:avLst/>
        </a:prstGeom>
        <a:solidFill>
          <a:schemeClr val="accent3">
            <a:lumMod val="40000"/>
            <a:lumOff val="6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fi-FI" sz="1600" kern="1200" dirty="0" smtClean="0"/>
            <a:t>Tiếp tục triển khai thực hiện đồng bộ, hiệu quả đề án về tăng cường quản lý thu, chống thất thu đối với các lĩnh vực tài nguyên khoáng sản, kinh doanh bất động sản và thương mại điện tử trên địa bàn tỉnh giai đoạn 2021-2025 theo Quyết định số 1795/QĐ-UBND ngày 12/11/2021 của UBND tỉnh Quảng Ngãi. Tổ chức thực hiện có hiệu quả đề án nộp thuế điện tử đối với cá nhân trên địa bàn tỉnh Quảng Ngãi giai đoạn 2022-2025, định hướng đến năm 2030 theo Quyết định số 1211/QĐ-UBND ngày 06/9/2022 của UBND tỉnh Quảng Ngãi</a:t>
          </a:r>
          <a:endParaRPr lang="en-GB" sz="1600" kern="1200" dirty="0"/>
        </a:p>
      </dsp:txBody>
      <dsp:txXfrm rot="-5400000">
        <a:off x="934991" y="1705078"/>
        <a:ext cx="6821916" cy="1699958"/>
      </dsp:txXfrm>
    </dsp:sp>
    <dsp:sp modelId="{74245338-5C33-404F-83D9-E7C5C41A08BB}">
      <dsp:nvSpPr>
        <dsp:cNvPr id="0" name=""/>
        <dsp:cNvSpPr/>
      </dsp:nvSpPr>
      <dsp:spPr>
        <a:xfrm rot="5400000">
          <a:off x="-288505" y="3695072"/>
          <a:ext cx="1512001" cy="934991"/>
        </a:xfrm>
        <a:prstGeom prst="chevron">
          <a:avLst/>
        </a:prstGeom>
        <a:solidFill>
          <a:schemeClr val="accent4">
            <a:lumMod val="60000"/>
            <a:lumOff val="40000"/>
          </a:schemeClr>
        </a:soli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latin typeface="Times New Roman" pitchFamily="18" charset="0"/>
              <a:cs typeface="Times New Roman" pitchFamily="18" charset="0"/>
            </a:rPr>
            <a:t>3</a:t>
          </a:r>
          <a:endParaRPr lang="en-GB" sz="2800" kern="1200" dirty="0">
            <a:latin typeface="Times New Roman" pitchFamily="18" charset="0"/>
            <a:cs typeface="Times New Roman" pitchFamily="18" charset="0"/>
          </a:endParaRPr>
        </a:p>
      </dsp:txBody>
      <dsp:txXfrm rot="-5400000">
        <a:off x="1" y="3874063"/>
        <a:ext cx="934991" cy="577010"/>
      </dsp:txXfrm>
    </dsp:sp>
    <dsp:sp modelId="{594E80A4-BE71-40D2-955F-D9FF050BF2DB}">
      <dsp:nvSpPr>
        <dsp:cNvPr id="0" name=""/>
        <dsp:cNvSpPr/>
      </dsp:nvSpPr>
      <dsp:spPr>
        <a:xfrm rot="5400000">
          <a:off x="3816653" y="737473"/>
          <a:ext cx="1150556" cy="6913880"/>
        </a:xfrm>
        <a:prstGeom prst="round2SameRect">
          <a:avLst/>
        </a:prstGeom>
        <a:solidFill>
          <a:schemeClr val="accent4">
            <a:lumMod val="40000"/>
            <a:lumOff val="6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fi-FI" sz="1600" kern="1200" dirty="0" smtClean="0"/>
            <a:t>Tiếp tục thực hiện có hiệu quả công tác xử lý nợ theo thẩm quyền, đúng quy định; kiên quyết xử lý, áp dụng ngay biện pháp cưỡng chế đối với những doanh nghiệp không thuộc diện được gia hạn nhưng vẫn cố tình dây dưa, chây ỳ không nộp kịp thời tiền thuế nợ vào NSNN</a:t>
          </a:r>
          <a:endParaRPr lang="en-GB" sz="1600" kern="1200" dirty="0">
            <a:latin typeface="Times New Roman" panose="02020603050405020304" pitchFamily="18" charset="0"/>
            <a:cs typeface="Times New Roman" panose="02020603050405020304" pitchFamily="18" charset="0"/>
          </a:endParaRPr>
        </a:p>
      </dsp:txBody>
      <dsp:txXfrm rot="-5400000">
        <a:off x="934991" y="3675301"/>
        <a:ext cx="6857714" cy="10382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BBC38F-E4B9-4443-BF4E-9B70F32AE2DF}">
      <dsp:nvSpPr>
        <dsp:cNvPr id="0" name=""/>
        <dsp:cNvSpPr/>
      </dsp:nvSpPr>
      <dsp:spPr>
        <a:xfrm rot="5400000">
          <a:off x="-433578" y="530954"/>
          <a:ext cx="2062835" cy="1122784"/>
        </a:xfrm>
        <a:prstGeom prst="chevron">
          <a:avLst/>
        </a:prstGeom>
        <a:solidFill>
          <a:schemeClr val="accent6">
            <a:lumMod val="60000"/>
            <a:lumOff val="40000"/>
          </a:schemeClr>
        </a:solidFill>
        <a:ln w="28575" cap="flat" cmpd="sng" algn="ctr">
          <a:solidFill>
            <a:schemeClr val="accent6">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tx1"/>
              </a:solidFill>
              <a:latin typeface="Times New Roman" pitchFamily="18" charset="0"/>
              <a:cs typeface="Times New Roman" pitchFamily="18" charset="0"/>
            </a:rPr>
            <a:t>4</a:t>
          </a:r>
          <a:endParaRPr lang="en-GB" sz="2800" kern="1200" dirty="0">
            <a:solidFill>
              <a:schemeClr val="tx1"/>
            </a:solidFill>
            <a:latin typeface="Times New Roman" pitchFamily="18" charset="0"/>
            <a:cs typeface="Times New Roman" pitchFamily="18" charset="0"/>
          </a:endParaRPr>
        </a:p>
      </dsp:txBody>
      <dsp:txXfrm rot="-5400000">
        <a:off x="36448" y="622320"/>
        <a:ext cx="1122784" cy="940051"/>
      </dsp:txXfrm>
    </dsp:sp>
    <dsp:sp modelId="{70A846FD-B5A1-4D73-A90F-7B655144C346}">
      <dsp:nvSpPr>
        <dsp:cNvPr id="0" name=""/>
        <dsp:cNvSpPr/>
      </dsp:nvSpPr>
      <dsp:spPr>
        <a:xfrm rot="5400000">
          <a:off x="3783946" y="-2550644"/>
          <a:ext cx="1597401" cy="6809532"/>
        </a:xfrm>
        <a:prstGeom prst="round2SameRect">
          <a:avLst/>
        </a:prstGeom>
        <a:solidFill>
          <a:schemeClr val="accent6">
            <a:lumMod val="40000"/>
            <a:lumOff val="60000"/>
            <a:alpha val="90000"/>
          </a:schemeClr>
        </a:solidFill>
        <a:ln w="28575" cap="flat" cmpd="sng" algn="ctr">
          <a:solidFill>
            <a:schemeClr val="accent6">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err="1" smtClean="0"/>
            <a:t>Các</a:t>
          </a:r>
          <a:r>
            <a:rPr lang="en-US" sz="1600" kern="1200" dirty="0" smtClean="0"/>
            <a:t> </a:t>
          </a:r>
          <a:r>
            <a:rPr lang="en-US" sz="1600" kern="1200" dirty="0" err="1" smtClean="0"/>
            <a:t>Chủ</a:t>
          </a:r>
          <a:r>
            <a:rPr lang="en-US" sz="1600" kern="1200" dirty="0" smtClean="0"/>
            <a:t> </a:t>
          </a:r>
          <a:r>
            <a:rPr lang="en-US" sz="1600" kern="1200" dirty="0" err="1" smtClean="0"/>
            <a:t>đầu</a:t>
          </a:r>
          <a:r>
            <a:rPr lang="en-US" sz="1600" kern="1200" dirty="0" smtClean="0"/>
            <a:t> </a:t>
          </a:r>
          <a:r>
            <a:rPr lang="en-US" sz="1600" kern="1200" dirty="0" err="1" smtClean="0"/>
            <a:t>tư</a:t>
          </a:r>
          <a:r>
            <a:rPr lang="en-US" sz="1600" kern="1200" dirty="0" smtClean="0"/>
            <a:t> t</a:t>
          </a:r>
          <a:r>
            <a:rPr lang="fi-FI" sz="1600" kern="1200" dirty="0" smtClean="0"/>
            <a:t>ập trung tháo gỡ khó khăn, vướng mắc trong giải ngân vốn đầu tư công, nhất là vướng mắc về thủ tục đầu tư, giải phóng mặt bằng, thủ tục nghiệm thu, thanh quyết toán vốn đầu tư, ...đề ra các giải pháp, biện pháp cụ thể, phù hợp với tình hình thực tế để kịp thời đẩy nhanh giải ngân vốn đầu tư công</a:t>
          </a:r>
          <a:r>
            <a:rPr lang="en-US" sz="1600" kern="1200" dirty="0" smtClean="0"/>
            <a:t>,</a:t>
          </a:r>
          <a:r>
            <a:rPr lang="fi-FI" sz="1600" kern="1200" dirty="0" smtClean="0"/>
            <a:t> nỗ lực phấn đấu quyết tâm cao nhất để giải ngân 100% vốn đầu tư công kế hoạch năm 2023.</a:t>
          </a:r>
          <a:endParaRPr lang="en-GB" sz="1600" kern="1200" dirty="0"/>
        </a:p>
      </dsp:txBody>
      <dsp:txXfrm rot="-5400000">
        <a:off x="1177881" y="133400"/>
        <a:ext cx="6731553" cy="1441443"/>
      </dsp:txXfrm>
    </dsp:sp>
    <dsp:sp modelId="{E726C918-CA54-4677-B3CE-301A96D2D93E}">
      <dsp:nvSpPr>
        <dsp:cNvPr id="0" name=""/>
        <dsp:cNvSpPr/>
      </dsp:nvSpPr>
      <dsp:spPr>
        <a:xfrm rot="5400000">
          <a:off x="-512989" y="2965267"/>
          <a:ext cx="2209553" cy="1153288"/>
        </a:xfrm>
        <a:prstGeom prst="chevron">
          <a:avLst/>
        </a:prstGeom>
        <a:solidFill>
          <a:schemeClr val="accent2">
            <a:lumMod val="60000"/>
            <a:lumOff val="40000"/>
          </a:schemeClr>
        </a:solidFill>
        <a:ln w="28575" cap="flat"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tx1"/>
              </a:solidFill>
              <a:latin typeface="Times New Roman" pitchFamily="18" charset="0"/>
              <a:cs typeface="Times New Roman" pitchFamily="18" charset="0"/>
            </a:rPr>
            <a:t>5</a:t>
          </a:r>
          <a:endParaRPr lang="en-GB" sz="2800" kern="1200" dirty="0">
            <a:solidFill>
              <a:schemeClr val="tx1"/>
            </a:solidFill>
            <a:latin typeface="Times New Roman" pitchFamily="18" charset="0"/>
            <a:cs typeface="Times New Roman" pitchFamily="18" charset="0"/>
          </a:endParaRPr>
        </a:p>
      </dsp:txBody>
      <dsp:txXfrm rot="-5400000">
        <a:off x="15144" y="3013778"/>
        <a:ext cx="1153288" cy="1056265"/>
      </dsp:txXfrm>
    </dsp:sp>
    <dsp:sp modelId="{62E9A7E4-8C4F-4F26-9BF7-D4F7DC09DCBF}">
      <dsp:nvSpPr>
        <dsp:cNvPr id="0" name=""/>
        <dsp:cNvSpPr/>
      </dsp:nvSpPr>
      <dsp:spPr>
        <a:xfrm rot="5400000">
          <a:off x="3378616" y="-101820"/>
          <a:ext cx="2380557" cy="6771058"/>
        </a:xfrm>
        <a:prstGeom prst="round2SameRect">
          <a:avLst/>
        </a:prstGeom>
        <a:solidFill>
          <a:schemeClr val="accent2">
            <a:lumMod val="40000"/>
            <a:lumOff val="60000"/>
            <a:alpha val="90000"/>
          </a:schemeClr>
        </a:solidFill>
        <a:ln w="28575"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C</a:t>
          </a:r>
          <a:r>
            <a:rPr lang="fi-FI" sz="1600" kern="1200" dirty="0" smtClean="0"/>
            <a:t>ác sở, ban ngành, </a:t>
          </a:r>
          <a:r>
            <a:rPr lang="en-US" sz="1600" kern="1200" dirty="0" smtClean="0"/>
            <a:t>UBND </a:t>
          </a:r>
          <a:r>
            <a:rPr lang="en-US" sz="1600" kern="1200" dirty="0" err="1" smtClean="0"/>
            <a:t>các</a:t>
          </a:r>
          <a:r>
            <a:rPr lang="en-US" sz="1600" kern="1200" dirty="0" smtClean="0"/>
            <a:t> </a:t>
          </a:r>
          <a:r>
            <a:rPr lang="en-US" sz="1600" kern="1200" dirty="0" err="1" smtClean="0"/>
            <a:t>huyện</a:t>
          </a:r>
          <a:r>
            <a:rPr lang="en-US" sz="1600" kern="1200" dirty="0" smtClean="0"/>
            <a:t>, </a:t>
          </a:r>
          <a:r>
            <a:rPr lang="en-US" sz="1600" kern="1200" dirty="0" err="1" smtClean="0"/>
            <a:t>thị</a:t>
          </a:r>
          <a:r>
            <a:rPr lang="en-US" sz="1600" kern="1200" dirty="0" smtClean="0"/>
            <a:t> </a:t>
          </a:r>
          <a:r>
            <a:rPr lang="en-US" sz="1600" kern="1200" dirty="0" err="1" smtClean="0"/>
            <a:t>xã</a:t>
          </a:r>
          <a:r>
            <a:rPr lang="en-US" sz="1600" kern="1200" dirty="0" smtClean="0"/>
            <a:t>, </a:t>
          </a:r>
          <a:r>
            <a:rPr lang="en-US" sz="1600" kern="1200" dirty="0" err="1" smtClean="0"/>
            <a:t>thành</a:t>
          </a:r>
          <a:r>
            <a:rPr lang="en-US" sz="1600" kern="1200" dirty="0" smtClean="0"/>
            <a:t> </a:t>
          </a:r>
          <a:r>
            <a:rPr lang="en-US" sz="1600" kern="1200" dirty="0" err="1" smtClean="0"/>
            <a:t>phố</a:t>
          </a:r>
          <a:r>
            <a:rPr lang="en-US" sz="1600" kern="1200" dirty="0" smtClean="0"/>
            <a:t> t</a:t>
          </a:r>
          <a:r>
            <a:rPr lang="fi-FI" sz="1600" kern="1200" dirty="0" smtClean="0"/>
            <a:t>rên cơ sở dự toán ngân sách nhà nước năm 2023 được giao thực hiện rà soát, sắp xếp, tiết kiệm các khoản chi thường xuyên, khuyến khích các đơn vị phấn đấu tăng nguồn thu từ hoạt động sự nghiệp để chủ động cân đối nguồn thực hiện điều chỉnh mức lương cơ sở, ngân sách không phải bổ sung thêm kinh phí</a:t>
          </a:r>
          <a:r>
            <a:rPr lang="en-US" sz="1600" kern="1200" dirty="0" smtClean="0"/>
            <a:t>; t</a:t>
          </a:r>
          <a:r>
            <a:rPr lang="fi-FI" sz="1600" kern="1200" dirty="0" smtClean="0"/>
            <a:t>hực hiện tiết kiệm triệt để các khoản chi thường xuyên, giảm tối đa kinh phí tổ chức hội nghị, hội thảo, khánh tiết, chi tiếp khách, tổ chức lễ kỷ niệm</a:t>
          </a:r>
          <a:r>
            <a:rPr lang="en-US" sz="1600" kern="1200" dirty="0" smtClean="0"/>
            <a:t>; t</a:t>
          </a:r>
          <a:r>
            <a:rPr lang="fi-FI" sz="1600" kern="1200" dirty="0" smtClean="0"/>
            <a:t>hực hiện nghiêm kỷ luật tài chính - ngân sách nhà nước và công khai, minh bạch việc sử dụng ngân sách nhà nước</a:t>
          </a:r>
          <a:endParaRPr lang="en-GB" sz="1600" kern="1200" dirty="0"/>
        </a:p>
      </dsp:txBody>
      <dsp:txXfrm rot="-5400000">
        <a:off x="1183366" y="2209639"/>
        <a:ext cx="6654849" cy="2148139"/>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652" cy="464491"/>
          </a:xfrm>
          <a:prstGeom prst="rect">
            <a:avLst/>
          </a:prstGeom>
        </p:spPr>
        <p:txBody>
          <a:bodyPr vert="horz" lIns="92117" tIns="46058" rIns="92117" bIns="46058" rtlCol="0"/>
          <a:lstStyle>
            <a:lvl1pPr algn="l">
              <a:defRPr sz="1200"/>
            </a:lvl1pPr>
          </a:lstStyle>
          <a:p>
            <a:endParaRPr lang="en-GB"/>
          </a:p>
        </p:txBody>
      </p:sp>
      <p:sp>
        <p:nvSpPr>
          <p:cNvPr id="3" name="Date Placeholder 2"/>
          <p:cNvSpPr>
            <a:spLocks noGrp="1"/>
          </p:cNvSpPr>
          <p:nvPr>
            <p:ph type="dt" sz="quarter" idx="1"/>
          </p:nvPr>
        </p:nvSpPr>
        <p:spPr>
          <a:xfrm>
            <a:off x="3970492" y="1"/>
            <a:ext cx="3038780" cy="464491"/>
          </a:xfrm>
          <a:prstGeom prst="rect">
            <a:avLst/>
          </a:prstGeom>
        </p:spPr>
        <p:txBody>
          <a:bodyPr vert="horz" lIns="92117" tIns="46058" rIns="92117" bIns="46058" rtlCol="0"/>
          <a:lstStyle>
            <a:lvl1pPr algn="r">
              <a:defRPr sz="1200"/>
            </a:lvl1pPr>
          </a:lstStyle>
          <a:p>
            <a:fld id="{9C670DEC-E327-4A64-AE39-4D75A5CEB419}" type="datetimeFigureOut">
              <a:rPr lang="en-GB" smtClean="0"/>
              <a:pPr/>
              <a:t>19/01/2023</a:t>
            </a:fld>
            <a:endParaRPr lang="en-GB"/>
          </a:p>
        </p:txBody>
      </p:sp>
      <p:sp>
        <p:nvSpPr>
          <p:cNvPr id="4" name="Footer Placeholder 3"/>
          <p:cNvSpPr>
            <a:spLocks noGrp="1"/>
          </p:cNvSpPr>
          <p:nvPr>
            <p:ph type="ftr" sz="quarter" idx="2"/>
          </p:nvPr>
        </p:nvSpPr>
        <p:spPr>
          <a:xfrm>
            <a:off x="1" y="8829718"/>
            <a:ext cx="3037652" cy="464491"/>
          </a:xfrm>
          <a:prstGeom prst="rect">
            <a:avLst/>
          </a:prstGeom>
        </p:spPr>
        <p:txBody>
          <a:bodyPr vert="horz" lIns="92117" tIns="46058" rIns="92117" bIns="46058" rtlCol="0" anchor="b"/>
          <a:lstStyle>
            <a:lvl1pPr algn="l">
              <a:defRPr sz="1200"/>
            </a:lvl1pPr>
          </a:lstStyle>
          <a:p>
            <a:endParaRPr lang="en-GB"/>
          </a:p>
        </p:txBody>
      </p:sp>
      <p:sp>
        <p:nvSpPr>
          <p:cNvPr id="5" name="Slide Number Placeholder 4"/>
          <p:cNvSpPr>
            <a:spLocks noGrp="1"/>
          </p:cNvSpPr>
          <p:nvPr>
            <p:ph type="sldNum" sz="quarter" idx="3"/>
          </p:nvPr>
        </p:nvSpPr>
        <p:spPr>
          <a:xfrm>
            <a:off x="3970492" y="8829718"/>
            <a:ext cx="3038780" cy="464491"/>
          </a:xfrm>
          <a:prstGeom prst="rect">
            <a:avLst/>
          </a:prstGeom>
        </p:spPr>
        <p:txBody>
          <a:bodyPr vert="horz" lIns="92117" tIns="46058" rIns="92117" bIns="46058" rtlCol="0" anchor="b"/>
          <a:lstStyle>
            <a:lvl1pPr algn="r">
              <a:defRPr sz="1200"/>
            </a:lvl1pPr>
          </a:lstStyle>
          <a:p>
            <a:fld id="{D07EFB1D-EB1A-4371-A561-F23C601F6DB8}" type="slidenum">
              <a:rPr lang="en-GB" smtClean="0"/>
              <a:pPr/>
              <a:t>‹#›</a:t>
            </a:fld>
            <a:endParaRPr lang="en-GB"/>
          </a:p>
        </p:txBody>
      </p:sp>
    </p:spTree>
    <p:extLst>
      <p:ext uri="{BB962C8B-B14F-4D97-AF65-F5344CB8AC3E}">
        <p14:creationId xmlns:p14="http://schemas.microsoft.com/office/powerpoint/2010/main" val="1029407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972"/>
          </a:xfrm>
          <a:prstGeom prst="rect">
            <a:avLst/>
          </a:prstGeom>
        </p:spPr>
        <p:txBody>
          <a:bodyPr vert="horz" lIns="92117" tIns="46058" rIns="92117" bIns="46058" rtlCol="0"/>
          <a:lstStyle>
            <a:lvl1pPr algn="l">
              <a:defRPr sz="1200"/>
            </a:lvl1pPr>
          </a:lstStyle>
          <a:p>
            <a:endParaRPr lang="en-US"/>
          </a:p>
        </p:txBody>
      </p:sp>
      <p:sp>
        <p:nvSpPr>
          <p:cNvPr id="3" name="Date Placeholder 2"/>
          <p:cNvSpPr>
            <a:spLocks noGrp="1"/>
          </p:cNvSpPr>
          <p:nvPr>
            <p:ph type="dt" idx="1"/>
          </p:nvPr>
        </p:nvSpPr>
        <p:spPr>
          <a:xfrm>
            <a:off x="3971343" y="0"/>
            <a:ext cx="3037840" cy="466972"/>
          </a:xfrm>
          <a:prstGeom prst="rect">
            <a:avLst/>
          </a:prstGeom>
        </p:spPr>
        <p:txBody>
          <a:bodyPr vert="horz" lIns="92117" tIns="46058" rIns="92117" bIns="46058" rtlCol="0"/>
          <a:lstStyle>
            <a:lvl1pPr algn="r">
              <a:defRPr sz="1200"/>
            </a:lvl1pPr>
          </a:lstStyle>
          <a:p>
            <a:fld id="{BDCCDACC-C9DB-44AE-80EB-567FACFBF4B3}" type="datetimeFigureOut">
              <a:rPr lang="en-US" smtClean="0"/>
              <a:pPr/>
              <a:t>1/19/2023</a:t>
            </a:fld>
            <a:endParaRPr lang="en-US"/>
          </a:p>
        </p:txBody>
      </p:sp>
      <p:sp>
        <p:nvSpPr>
          <p:cNvPr id="4" name="Slide Image Placeholder 3"/>
          <p:cNvSpPr>
            <a:spLocks noGrp="1" noRot="1" noChangeAspect="1"/>
          </p:cNvSpPr>
          <p:nvPr>
            <p:ph type="sldImg" idx="2"/>
          </p:nvPr>
        </p:nvSpPr>
        <p:spPr>
          <a:xfrm>
            <a:off x="1412875" y="1160463"/>
            <a:ext cx="4184650" cy="3138487"/>
          </a:xfrm>
          <a:prstGeom prst="rect">
            <a:avLst/>
          </a:prstGeom>
          <a:noFill/>
          <a:ln w="12700">
            <a:solidFill>
              <a:prstClr val="black"/>
            </a:solidFill>
          </a:ln>
        </p:spPr>
        <p:txBody>
          <a:bodyPr vert="horz" lIns="92117" tIns="46058" rIns="92117" bIns="46058" rtlCol="0" anchor="ctr"/>
          <a:lstStyle/>
          <a:p>
            <a:endParaRPr lang="en-US"/>
          </a:p>
        </p:txBody>
      </p:sp>
      <p:sp>
        <p:nvSpPr>
          <p:cNvPr id="5" name="Notes Placeholder 4"/>
          <p:cNvSpPr>
            <a:spLocks noGrp="1"/>
          </p:cNvSpPr>
          <p:nvPr>
            <p:ph type="body" sz="quarter" idx="3"/>
          </p:nvPr>
        </p:nvSpPr>
        <p:spPr>
          <a:xfrm>
            <a:off x="701041" y="4473894"/>
            <a:ext cx="5608320" cy="3660457"/>
          </a:xfrm>
          <a:prstGeom prst="rect">
            <a:avLst/>
          </a:prstGeom>
        </p:spPr>
        <p:txBody>
          <a:bodyPr vert="horz" lIns="92117" tIns="46058" rIns="92117" bIns="460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432"/>
            <a:ext cx="3037840" cy="466972"/>
          </a:xfrm>
          <a:prstGeom prst="rect">
            <a:avLst/>
          </a:prstGeom>
        </p:spPr>
        <p:txBody>
          <a:bodyPr vert="horz" lIns="92117" tIns="46058" rIns="92117" bIns="46058" rtlCol="0" anchor="b"/>
          <a:lstStyle>
            <a:lvl1pPr algn="l">
              <a:defRPr sz="1200"/>
            </a:lvl1pPr>
          </a:lstStyle>
          <a:p>
            <a:endParaRPr lang="en-US"/>
          </a:p>
        </p:txBody>
      </p:sp>
      <p:sp>
        <p:nvSpPr>
          <p:cNvPr id="7" name="Slide Number Placeholder 6"/>
          <p:cNvSpPr>
            <a:spLocks noGrp="1"/>
          </p:cNvSpPr>
          <p:nvPr>
            <p:ph type="sldNum" sz="quarter" idx="5"/>
          </p:nvPr>
        </p:nvSpPr>
        <p:spPr>
          <a:xfrm>
            <a:off x="3971343" y="8829432"/>
            <a:ext cx="3037840" cy="466972"/>
          </a:xfrm>
          <a:prstGeom prst="rect">
            <a:avLst/>
          </a:prstGeom>
        </p:spPr>
        <p:txBody>
          <a:bodyPr vert="horz" lIns="92117" tIns="46058" rIns="92117" bIns="46058" rtlCol="0" anchor="b"/>
          <a:lstStyle>
            <a:lvl1pPr algn="r">
              <a:defRPr sz="1200"/>
            </a:lvl1pPr>
          </a:lstStyle>
          <a:p>
            <a:fld id="{14104966-3021-4F92-831A-0DCF1C17614B}" type="slidenum">
              <a:rPr lang="en-US" smtClean="0"/>
              <a:pPr/>
              <a:t>‹#›</a:t>
            </a:fld>
            <a:endParaRPr lang="en-US"/>
          </a:p>
        </p:txBody>
      </p:sp>
    </p:spTree>
    <p:extLst>
      <p:ext uri="{BB962C8B-B14F-4D97-AF65-F5344CB8AC3E}">
        <p14:creationId xmlns:p14="http://schemas.microsoft.com/office/powerpoint/2010/main" val="2912752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a:t>
            </a:fld>
            <a:endParaRPr lang="en-US"/>
          </a:p>
        </p:txBody>
      </p:sp>
    </p:spTree>
    <p:extLst>
      <p:ext uri="{BB962C8B-B14F-4D97-AF65-F5344CB8AC3E}">
        <p14:creationId xmlns:p14="http://schemas.microsoft.com/office/powerpoint/2010/main" val="2417818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11</a:t>
            </a:fld>
            <a:endParaRPr lang="en-US"/>
          </a:p>
        </p:txBody>
      </p:sp>
    </p:spTree>
    <p:extLst>
      <p:ext uri="{BB962C8B-B14F-4D97-AF65-F5344CB8AC3E}">
        <p14:creationId xmlns:p14="http://schemas.microsoft.com/office/powerpoint/2010/main" val="6683032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12</a:t>
            </a:fld>
            <a:endParaRPr lang="en-US"/>
          </a:p>
        </p:txBody>
      </p:sp>
    </p:spTree>
    <p:extLst>
      <p:ext uri="{BB962C8B-B14F-4D97-AF65-F5344CB8AC3E}">
        <p14:creationId xmlns:p14="http://schemas.microsoft.com/office/powerpoint/2010/main" val="3480760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2</a:t>
            </a:fld>
            <a:endParaRPr lang="en-US"/>
          </a:p>
        </p:txBody>
      </p:sp>
    </p:spTree>
    <p:extLst>
      <p:ext uri="{BB962C8B-B14F-4D97-AF65-F5344CB8AC3E}">
        <p14:creationId xmlns:p14="http://schemas.microsoft.com/office/powerpoint/2010/main" val="401562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3</a:t>
            </a:fld>
            <a:endParaRPr lang="en-US"/>
          </a:p>
        </p:txBody>
      </p:sp>
    </p:spTree>
    <p:extLst>
      <p:ext uri="{BB962C8B-B14F-4D97-AF65-F5344CB8AC3E}">
        <p14:creationId xmlns:p14="http://schemas.microsoft.com/office/powerpoint/2010/main" val="2614004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104966-3021-4F92-831A-0DCF1C17614B}" type="slidenum">
              <a:rPr lang="en-US" smtClean="0"/>
              <a:pPr/>
              <a:t>4</a:t>
            </a:fld>
            <a:endParaRPr lang="en-US"/>
          </a:p>
        </p:txBody>
      </p:sp>
    </p:spTree>
    <p:extLst>
      <p:ext uri="{BB962C8B-B14F-4D97-AF65-F5344CB8AC3E}">
        <p14:creationId xmlns:p14="http://schemas.microsoft.com/office/powerpoint/2010/main" val="849537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104966-3021-4F92-831A-0DCF1C17614B}" type="slidenum">
              <a:rPr lang="en-US" smtClean="0"/>
              <a:pPr/>
              <a:t>5</a:t>
            </a:fld>
            <a:endParaRPr lang="en-US"/>
          </a:p>
        </p:txBody>
      </p:sp>
    </p:spTree>
    <p:extLst>
      <p:ext uri="{BB962C8B-B14F-4D97-AF65-F5344CB8AC3E}">
        <p14:creationId xmlns:p14="http://schemas.microsoft.com/office/powerpoint/2010/main" val="2211686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104966-3021-4F92-831A-0DCF1C17614B}" type="slidenum">
              <a:rPr lang="en-US" smtClean="0"/>
              <a:pPr/>
              <a:t>6</a:t>
            </a:fld>
            <a:endParaRPr lang="en-US"/>
          </a:p>
        </p:txBody>
      </p:sp>
    </p:spTree>
    <p:extLst>
      <p:ext uri="{BB962C8B-B14F-4D97-AF65-F5344CB8AC3E}">
        <p14:creationId xmlns:p14="http://schemas.microsoft.com/office/powerpoint/2010/main" val="4222877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8</a:t>
            </a:fld>
            <a:endParaRPr lang="en-US"/>
          </a:p>
        </p:txBody>
      </p:sp>
    </p:spTree>
    <p:extLst>
      <p:ext uri="{BB962C8B-B14F-4D97-AF65-F5344CB8AC3E}">
        <p14:creationId xmlns:p14="http://schemas.microsoft.com/office/powerpoint/2010/main" val="1521828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9</a:t>
            </a:fld>
            <a:endParaRPr lang="en-US"/>
          </a:p>
        </p:txBody>
      </p:sp>
    </p:spTree>
    <p:extLst>
      <p:ext uri="{BB962C8B-B14F-4D97-AF65-F5344CB8AC3E}">
        <p14:creationId xmlns:p14="http://schemas.microsoft.com/office/powerpoint/2010/main" val="4246856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10</a:t>
            </a:fld>
            <a:endParaRPr lang="en-US"/>
          </a:p>
        </p:txBody>
      </p:sp>
    </p:spTree>
    <p:extLst>
      <p:ext uri="{BB962C8B-B14F-4D97-AF65-F5344CB8AC3E}">
        <p14:creationId xmlns:p14="http://schemas.microsoft.com/office/powerpoint/2010/main" val="1138301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1/19/2023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1/19/2023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1/19/2023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1/19/2023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1/19/2023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561465" y="161036"/>
            <a:ext cx="6021069" cy="330834"/>
          </a:xfrm>
          <a:prstGeom prst="rect">
            <a:avLst/>
          </a:prstGeom>
        </p:spPr>
        <p:txBody>
          <a:bodyPr wrap="square" lIns="0" tIns="0" rIns="0" bIns="0">
            <a:spAutoFit/>
          </a:bodyPr>
          <a:lstStyle>
            <a:lvl1pPr>
              <a:defRPr sz="2000" b="1" i="0">
                <a:solidFill>
                  <a:srgbClr val="FFFF00"/>
                </a:solidFill>
                <a:latin typeface="Arial"/>
                <a:cs typeface="Arial"/>
              </a:defRPr>
            </a:lvl1pPr>
          </a:lstStyle>
          <a:p>
            <a:endParaRPr/>
          </a:p>
        </p:txBody>
      </p:sp>
      <p:sp>
        <p:nvSpPr>
          <p:cNvPr id="3" name="Holder 3"/>
          <p:cNvSpPr>
            <a:spLocks noGrp="1"/>
          </p:cNvSpPr>
          <p:nvPr>
            <p:ph type="body" idx="1"/>
          </p:nvPr>
        </p:nvSpPr>
        <p:spPr>
          <a:xfrm>
            <a:off x="419912" y="2689606"/>
            <a:ext cx="8304174" cy="2084070"/>
          </a:xfrm>
          <a:prstGeom prst="rect">
            <a:avLst/>
          </a:prstGeom>
        </p:spPr>
        <p:txBody>
          <a:bodyPr wrap="square" lIns="0" tIns="0" rIns="0" bIns="0">
            <a:spAutoFit/>
          </a:bodyPr>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1/19/2023</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5.png"/><Relationship Id="rId7" Type="http://schemas.openxmlformats.org/officeDocument/2006/relationships/diagramColors" Target="../diagrams/colors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059832" y="3158400"/>
            <a:ext cx="4303712" cy="392113"/>
          </a:xfrm>
          <a:prstGeom prst="rect">
            <a:avLst/>
          </a:prstGeom>
        </p:spPr>
        <p:txBody>
          <a:bodyPr vert="horz" wrap="square" lIns="0" tIns="12700" rIns="0" bIns="0" rtlCol="0">
            <a:spAutoFit/>
          </a:bodyPr>
          <a:lstStyle/>
          <a:p>
            <a:pPr marL="12700">
              <a:lnSpc>
                <a:spcPct val="100000"/>
              </a:lnSpc>
              <a:spcBef>
                <a:spcPts val="100"/>
              </a:spcBef>
            </a:pPr>
            <a:r>
              <a:rPr lang="en-US" sz="2400" spc="-5" dirty="0" smtClean="0">
                <a:solidFill>
                  <a:srgbClr val="000000"/>
                </a:solidFill>
                <a:latin typeface="Times New Roman"/>
                <a:cs typeface="Times New Roman"/>
              </a:rPr>
              <a:t>  </a:t>
            </a:r>
            <a:r>
              <a:rPr sz="2400" spc="-5" dirty="0" smtClean="0">
                <a:solidFill>
                  <a:srgbClr val="000000"/>
                </a:solidFill>
                <a:latin typeface="Times New Roman"/>
                <a:cs typeface="Times New Roman"/>
              </a:rPr>
              <a:t>UBND T</a:t>
            </a:r>
            <a:r>
              <a:rPr lang="en-US" sz="2400" spc="-5" dirty="0" smtClean="0">
                <a:solidFill>
                  <a:srgbClr val="000000"/>
                </a:solidFill>
                <a:latin typeface="Times New Roman"/>
                <a:cs typeface="Times New Roman"/>
              </a:rPr>
              <a:t>ỈNH QUẢNG NGÃI</a:t>
            </a:r>
            <a:endParaRPr sz="2400" dirty="0">
              <a:latin typeface="Times New Roman"/>
              <a:cs typeface="Times New Roman"/>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9268" y="1556792"/>
            <a:ext cx="7243564" cy="4320480"/>
          </a:xfrm>
          <a:prstGeom prst="rect">
            <a:avLst/>
          </a:prstGeom>
        </p:spPr>
      </p:pic>
      <p:sp>
        <p:nvSpPr>
          <p:cNvPr id="9" name="TextBox 8"/>
          <p:cNvSpPr txBox="1"/>
          <p:nvPr/>
        </p:nvSpPr>
        <p:spPr>
          <a:xfrm>
            <a:off x="2051720" y="2132856"/>
            <a:ext cx="5904656" cy="369332"/>
          </a:xfrm>
          <a:prstGeom prst="rect">
            <a:avLst/>
          </a:prstGeom>
          <a:noFill/>
        </p:spPr>
        <p:txBody>
          <a:bodyPr wrap="square" rtlCol="0">
            <a:spAutoFit/>
          </a:bodyPr>
          <a:lstStyle/>
          <a:p>
            <a:endParaRPr lang="en-GB" dirty="0"/>
          </a:p>
        </p:txBody>
      </p:sp>
      <p:sp>
        <p:nvSpPr>
          <p:cNvPr id="10" name="Rectangle 9"/>
          <p:cNvSpPr/>
          <p:nvPr/>
        </p:nvSpPr>
        <p:spPr>
          <a:xfrm>
            <a:off x="1475656" y="1916832"/>
            <a:ext cx="6408712" cy="1107996"/>
          </a:xfrm>
          <a:prstGeom prst="rect">
            <a:avLst/>
          </a:prstGeom>
        </p:spPr>
        <p:txBody>
          <a:bodyPr wrap="square">
            <a:spAutoFit/>
          </a:bodyPr>
          <a:lstStyle/>
          <a:p>
            <a:pPr algn="ctr"/>
            <a:r>
              <a:rPr lang="en-US" sz="2400" b="1" dirty="0">
                <a:solidFill>
                  <a:srgbClr val="FF0000"/>
                </a:solidFill>
                <a:latin typeface="Times New Roman" pitchFamily="18" charset="0"/>
                <a:cs typeface="Times New Roman" pitchFamily="18" charset="0"/>
              </a:rPr>
              <a:t>BẢN</a:t>
            </a:r>
            <a:r>
              <a:rPr lang="en-US" sz="2400" b="1" dirty="0" smtClean="0">
                <a:solidFill>
                  <a:srgbClr val="FF0000"/>
                </a:solidFill>
                <a:latin typeface="Times New Roman" pitchFamily="18" charset="0"/>
                <a:cs typeface="Times New Roman" pitchFamily="18" charset="0"/>
              </a:rPr>
              <a:t> </a:t>
            </a:r>
            <a:r>
              <a:rPr lang="vi-VN" sz="2400" b="1" dirty="0" smtClean="0">
                <a:solidFill>
                  <a:srgbClr val="FF0000"/>
                </a:solidFill>
                <a:latin typeface="+mj-lt"/>
              </a:rPr>
              <a:t>NGÂN </a:t>
            </a:r>
            <a:r>
              <a:rPr lang="vi-VN" sz="2400" b="1" dirty="0">
                <a:solidFill>
                  <a:srgbClr val="FF0000"/>
                </a:solidFill>
                <a:latin typeface="+mj-lt"/>
              </a:rPr>
              <a:t>SÁCH DÀNH CHO CÔNG DÂN</a:t>
            </a:r>
          </a:p>
          <a:p>
            <a:pPr algn="ctr"/>
            <a:r>
              <a:rPr lang="en-US" sz="2400" b="1" dirty="0" err="1" smtClean="0">
                <a:solidFill>
                  <a:srgbClr val="FF0000"/>
                </a:solidFill>
                <a:latin typeface="Times New Roman" pitchFamily="18" charset="0"/>
                <a:cs typeface="Times New Roman" pitchFamily="18" charset="0"/>
              </a:rPr>
              <a:t>Dự</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toán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ngân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sách</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nhà</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nước</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năm</a:t>
            </a:r>
            <a:r>
              <a:rPr lang="en-US" sz="2400" b="1" dirty="0" smtClean="0">
                <a:solidFill>
                  <a:srgbClr val="FF0000"/>
                </a:solidFill>
                <a:latin typeface="Times New Roman" pitchFamily="18" charset="0"/>
                <a:cs typeface="Times New Roman" pitchFamily="18" charset="0"/>
              </a:rPr>
              <a:t> </a:t>
            </a:r>
            <a:r>
              <a:rPr lang="vi-VN" sz="2400" b="1" dirty="0" smtClean="0">
                <a:solidFill>
                  <a:srgbClr val="FF0000"/>
                </a:solidFill>
                <a:latin typeface="Times New Roman" pitchFamily="18" charset="0"/>
                <a:cs typeface="Times New Roman" pitchFamily="18" charset="0"/>
              </a:rPr>
              <a:t>202</a:t>
            </a:r>
            <a:r>
              <a:rPr lang="en-US" sz="2400" b="1" dirty="0" smtClean="0">
                <a:solidFill>
                  <a:srgbClr val="FF0000"/>
                </a:solidFill>
                <a:latin typeface="Times New Roman" pitchFamily="18" charset="0"/>
                <a:cs typeface="Times New Roman" pitchFamily="18" charset="0"/>
              </a:rPr>
              <a:t>3</a:t>
            </a:r>
            <a:endParaRPr lang="vi-VN" sz="2400" b="1" dirty="0">
              <a:solidFill>
                <a:srgbClr val="FF0000"/>
              </a:solidFill>
              <a:latin typeface="Times New Roman" pitchFamily="18" charset="0"/>
              <a:cs typeface="Times New Roman" pitchFamily="18" charset="0"/>
            </a:endParaRPr>
          </a:p>
          <a:p>
            <a:pPr algn="ctr"/>
            <a:endParaRPr lang="vi-VN" i="1" dirty="0">
              <a:solidFill>
                <a:srgbClr val="FF0000"/>
              </a:solidFill>
              <a:latin typeface="+mj-lt"/>
            </a:endParaRPr>
          </a:p>
        </p:txBody>
      </p:sp>
      <p:sp>
        <p:nvSpPr>
          <p:cNvPr id="11" name="object 4"/>
          <p:cNvSpPr txBox="1"/>
          <p:nvPr/>
        </p:nvSpPr>
        <p:spPr>
          <a:xfrm>
            <a:off x="2933001" y="5299417"/>
            <a:ext cx="3430398" cy="289823"/>
          </a:xfrm>
          <a:prstGeom prst="rect">
            <a:avLst/>
          </a:prstGeom>
        </p:spPr>
        <p:txBody>
          <a:bodyPr vert="horz" wrap="square" lIns="0" tIns="12700" rIns="0" bIns="0" rtlCol="0">
            <a:spAutoFit/>
          </a:bodyPr>
          <a:lstStyle/>
          <a:p>
            <a:pPr marL="12700">
              <a:lnSpc>
                <a:spcPct val="100000"/>
              </a:lnSpc>
              <a:spcBef>
                <a:spcPts val="100"/>
              </a:spcBef>
            </a:pPr>
            <a:r>
              <a:rPr lang="en-US" i="1" dirty="0" err="1" smtClean="0">
                <a:solidFill>
                  <a:srgbClr val="FFFF00"/>
                </a:solidFill>
                <a:latin typeface="Times New Roman"/>
                <a:cs typeface="Times New Roman"/>
              </a:rPr>
              <a:t>Quảng</a:t>
            </a:r>
            <a:r>
              <a:rPr lang="en-US" i="1" dirty="0" smtClean="0">
                <a:solidFill>
                  <a:srgbClr val="FFFF00"/>
                </a:solidFill>
                <a:latin typeface="Times New Roman"/>
                <a:cs typeface="Times New Roman"/>
              </a:rPr>
              <a:t> </a:t>
            </a:r>
            <a:r>
              <a:rPr lang="en-US" i="1" dirty="0" err="1" smtClean="0">
                <a:solidFill>
                  <a:srgbClr val="FFFF00"/>
                </a:solidFill>
                <a:latin typeface="Times New Roman"/>
                <a:cs typeface="Times New Roman"/>
              </a:rPr>
              <a:t>Ngãi</a:t>
            </a:r>
            <a:r>
              <a:rPr i="1" dirty="0" smtClean="0">
                <a:solidFill>
                  <a:srgbClr val="FFFF00"/>
                </a:solidFill>
                <a:latin typeface="Times New Roman"/>
                <a:cs typeface="Times New Roman"/>
              </a:rPr>
              <a:t>,</a:t>
            </a:r>
            <a:r>
              <a:rPr lang="en-US" i="1" dirty="0" smtClean="0">
                <a:solidFill>
                  <a:srgbClr val="FFFF00"/>
                </a:solidFill>
                <a:latin typeface="Times New Roman"/>
                <a:cs typeface="Times New Roman"/>
              </a:rPr>
              <a:t> </a:t>
            </a:r>
            <a:r>
              <a:rPr i="1" dirty="0" err="1" smtClean="0">
                <a:solidFill>
                  <a:srgbClr val="FFFF00"/>
                </a:solidFill>
                <a:latin typeface="Times New Roman"/>
                <a:cs typeface="Times New Roman"/>
              </a:rPr>
              <a:t>tháng</a:t>
            </a:r>
            <a:r>
              <a:rPr i="1" dirty="0" smtClean="0">
                <a:solidFill>
                  <a:srgbClr val="FFFF00"/>
                </a:solidFill>
                <a:latin typeface="Times New Roman"/>
                <a:cs typeface="Times New Roman"/>
              </a:rPr>
              <a:t> </a:t>
            </a:r>
            <a:r>
              <a:rPr lang="en-US" i="1" dirty="0" smtClean="0">
                <a:solidFill>
                  <a:srgbClr val="FFFF00"/>
                </a:solidFill>
                <a:latin typeface="Times New Roman"/>
                <a:cs typeface="Times New Roman"/>
              </a:rPr>
              <a:t>01</a:t>
            </a:r>
            <a:r>
              <a:rPr i="1" dirty="0" smtClean="0">
                <a:solidFill>
                  <a:srgbClr val="FFFF00"/>
                </a:solidFill>
                <a:latin typeface="Times New Roman"/>
                <a:cs typeface="Times New Roman"/>
              </a:rPr>
              <a:t> </a:t>
            </a:r>
            <a:r>
              <a:rPr i="1" spc="5" dirty="0" err="1">
                <a:solidFill>
                  <a:srgbClr val="FFFF00"/>
                </a:solidFill>
                <a:latin typeface="Times New Roman"/>
                <a:cs typeface="Times New Roman"/>
              </a:rPr>
              <a:t>năm</a:t>
            </a:r>
            <a:r>
              <a:rPr i="1" spc="-120" dirty="0">
                <a:solidFill>
                  <a:srgbClr val="FFFF00"/>
                </a:solidFill>
                <a:latin typeface="Times New Roman"/>
                <a:cs typeface="Times New Roman"/>
              </a:rPr>
              <a:t> </a:t>
            </a:r>
            <a:r>
              <a:rPr i="1" spc="5" dirty="0" smtClean="0">
                <a:solidFill>
                  <a:srgbClr val="FFFF00"/>
                </a:solidFill>
                <a:latin typeface="Times New Roman"/>
                <a:cs typeface="Times New Roman"/>
              </a:rPr>
              <a:t>20</a:t>
            </a:r>
            <a:r>
              <a:rPr lang="en-US" i="1" spc="5" dirty="0" smtClean="0">
                <a:solidFill>
                  <a:srgbClr val="FFFF00"/>
                </a:solidFill>
                <a:latin typeface="Times New Roman"/>
                <a:cs typeface="Times New Roman"/>
              </a:rPr>
              <a:t>23</a:t>
            </a:r>
            <a:endParaRPr dirty="0">
              <a:solidFill>
                <a:srgbClr val="FFFF00"/>
              </a:solidFill>
              <a:latin typeface="Times New Roman"/>
              <a:cs typeface="Times New Roman"/>
            </a:endParaRPr>
          </a:p>
        </p:txBody>
      </p:sp>
      <p:sp>
        <p:nvSpPr>
          <p:cNvPr id="13" name="Rectangle 12"/>
          <p:cNvSpPr/>
          <p:nvPr/>
        </p:nvSpPr>
        <p:spPr>
          <a:xfrm>
            <a:off x="0" y="0"/>
            <a:ext cx="9144000" cy="1052736"/>
          </a:xfrm>
          <a:prstGeom prst="rect">
            <a:avLst/>
          </a:prstGeom>
          <a:solidFill>
            <a:srgbClr val="F48380"/>
          </a:solidFill>
          <a:ln>
            <a:solidFill>
              <a:srgbClr val="F483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00"/>
                </a:solidFill>
                <a:latin typeface="Times New Roman" pitchFamily="18" charset="0"/>
                <a:cs typeface="Times New Roman" pitchFamily="18" charset="0"/>
              </a:rPr>
              <a:t>ỦY BAN NHÂN DÂN TỈNH QUẢNG NGÃI</a:t>
            </a:r>
            <a:endParaRPr lang="en-GB" sz="2400" b="1" dirty="0">
              <a:solidFill>
                <a:srgbClr val="FFFF00"/>
              </a:solidFill>
              <a:latin typeface="Times New Roman" pitchFamily="18" charset="0"/>
              <a:cs typeface="Times New Roman" pitchFamily="18" charset="0"/>
            </a:endParaRPr>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329" y="0"/>
            <a:ext cx="1157114" cy="106095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836712"/>
          </a:xfrm>
          <a:prstGeom prst="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lstStyle/>
          <a:p>
            <a:endParaRPr/>
          </a:p>
        </p:txBody>
      </p:sp>
      <p:sp>
        <p:nvSpPr>
          <p:cNvPr id="3" name="object 3"/>
          <p:cNvSpPr txBox="1"/>
          <p:nvPr/>
        </p:nvSpPr>
        <p:spPr>
          <a:xfrm>
            <a:off x="571472" y="180847"/>
            <a:ext cx="8072494" cy="320601"/>
          </a:xfrm>
          <a:prstGeom prst="rect">
            <a:avLst/>
          </a:prstGeom>
        </p:spPr>
        <p:txBody>
          <a:bodyPr vert="horz" wrap="square" lIns="0" tIns="12700" rIns="0" bIns="0" rtlCol="0">
            <a:spAutoFit/>
          </a:bodyPr>
          <a:lstStyle/>
          <a:p>
            <a:pPr marL="12700" algn="ctr">
              <a:lnSpc>
                <a:spcPct val="100000"/>
              </a:lnSpc>
              <a:spcBef>
                <a:spcPts val="100"/>
              </a:spcBef>
            </a:pPr>
            <a:r>
              <a:rPr lang="en-US" b="1" spc="-170" dirty="0">
                <a:solidFill>
                  <a:srgbClr val="FFFFFF"/>
                </a:solidFill>
                <a:latin typeface="Times New Roman" panose="02020603050405020304" pitchFamily="18" charset="0"/>
                <a:cs typeface="Times New Roman" panose="02020603050405020304" pitchFamily="18" charset="0"/>
              </a:rPr>
              <a:t>V</a:t>
            </a:r>
            <a:r>
              <a:rPr lang="en-US" sz="1800" b="1" spc="-170" dirty="0" smtClean="0">
                <a:solidFill>
                  <a:srgbClr val="FFFFFF"/>
                </a:solidFill>
                <a:latin typeface="Times New Roman" panose="02020603050405020304" pitchFamily="18" charset="0"/>
                <a:cs typeface="Times New Roman" panose="02020603050405020304" pitchFamily="18" charset="0"/>
              </a:rPr>
              <a:t>II.  </a:t>
            </a:r>
            <a:r>
              <a:rPr sz="2000" b="1" spc="-170" dirty="0" smtClean="0">
                <a:solidFill>
                  <a:srgbClr val="FFFFFF"/>
                </a:solidFill>
                <a:latin typeface="Times New Roman" panose="02020603050405020304" pitchFamily="18" charset="0"/>
                <a:cs typeface="Times New Roman" panose="02020603050405020304" pitchFamily="18" charset="0"/>
              </a:rPr>
              <a:t>BỘI</a:t>
            </a:r>
            <a:r>
              <a:rPr lang="en-US" sz="1800" b="1" spc="-170" dirty="0" smtClean="0">
                <a:solidFill>
                  <a:srgbClr val="FFFFFF"/>
                </a:solidFill>
                <a:latin typeface="Times New Roman" panose="02020603050405020304" pitchFamily="18" charset="0"/>
                <a:cs typeface="Times New Roman" panose="02020603050405020304" pitchFamily="18" charset="0"/>
              </a:rPr>
              <a:t> </a:t>
            </a:r>
            <a:r>
              <a:rPr sz="1800" b="1" spc="-170" dirty="0" smtClean="0">
                <a:solidFill>
                  <a:srgbClr val="FFFFFF"/>
                </a:solidFill>
                <a:latin typeface="Times New Roman" panose="02020603050405020304" pitchFamily="18" charset="0"/>
                <a:cs typeface="Times New Roman" panose="02020603050405020304" pitchFamily="18" charset="0"/>
              </a:rPr>
              <a:t> </a:t>
            </a:r>
            <a:r>
              <a:rPr sz="1800" b="1" spc="-185" dirty="0" smtClean="0">
                <a:solidFill>
                  <a:srgbClr val="FFFFFF"/>
                </a:solidFill>
                <a:latin typeface="Times New Roman" panose="02020603050405020304" pitchFamily="18" charset="0"/>
                <a:cs typeface="Times New Roman" panose="02020603050405020304" pitchFamily="18" charset="0"/>
              </a:rPr>
              <a:t>CHI</a:t>
            </a:r>
            <a:r>
              <a:rPr lang="en-US" sz="1800" b="1" spc="-185" dirty="0" smtClean="0">
                <a:solidFill>
                  <a:srgbClr val="FFFFFF"/>
                </a:solidFill>
                <a:latin typeface="Times New Roman" panose="02020603050405020304" pitchFamily="18" charset="0"/>
                <a:cs typeface="Times New Roman" panose="02020603050405020304" pitchFamily="18" charset="0"/>
              </a:rPr>
              <a:t> </a:t>
            </a:r>
            <a:r>
              <a:rPr sz="1800" b="1" spc="-185" dirty="0" smtClean="0">
                <a:solidFill>
                  <a:srgbClr val="FFFFFF"/>
                </a:solidFill>
                <a:latin typeface="Times New Roman" panose="02020603050405020304" pitchFamily="18" charset="0"/>
                <a:cs typeface="Times New Roman" panose="02020603050405020304" pitchFamily="18" charset="0"/>
              </a:rPr>
              <a:t> </a:t>
            </a:r>
            <a:r>
              <a:rPr sz="1800" b="1" spc="-175" dirty="0" smtClean="0">
                <a:solidFill>
                  <a:srgbClr val="FFFFFF"/>
                </a:solidFill>
                <a:latin typeface="Times New Roman" panose="02020603050405020304" pitchFamily="18" charset="0"/>
                <a:cs typeface="Times New Roman" panose="02020603050405020304" pitchFamily="18" charset="0"/>
              </a:rPr>
              <a:t>NGÂN</a:t>
            </a:r>
            <a:r>
              <a:rPr lang="en-US" sz="1800" b="1" spc="-175" dirty="0" smtClean="0">
                <a:solidFill>
                  <a:srgbClr val="FFFFFF"/>
                </a:solidFill>
                <a:latin typeface="Times New Roman" panose="02020603050405020304" pitchFamily="18" charset="0"/>
                <a:cs typeface="Times New Roman" panose="02020603050405020304" pitchFamily="18" charset="0"/>
              </a:rPr>
              <a:t> </a:t>
            </a:r>
            <a:r>
              <a:rPr sz="1800" b="1" spc="-175" dirty="0" smtClean="0">
                <a:solidFill>
                  <a:srgbClr val="FFFFFF"/>
                </a:solidFill>
                <a:latin typeface="Times New Roman" panose="02020603050405020304" pitchFamily="18" charset="0"/>
                <a:cs typeface="Times New Roman" panose="02020603050405020304" pitchFamily="18" charset="0"/>
              </a:rPr>
              <a:t> </a:t>
            </a:r>
            <a:r>
              <a:rPr sz="1800" b="1" spc="-285" dirty="0" smtClean="0">
                <a:solidFill>
                  <a:srgbClr val="FFFFFF"/>
                </a:solidFill>
                <a:latin typeface="Times New Roman" panose="02020603050405020304" pitchFamily="18" charset="0"/>
                <a:cs typeface="Times New Roman" panose="02020603050405020304" pitchFamily="18" charset="0"/>
              </a:rPr>
              <a:t>SÁCH</a:t>
            </a:r>
            <a:r>
              <a:rPr lang="en-US" sz="1800" b="1" spc="-285" dirty="0" smtClean="0">
                <a:solidFill>
                  <a:srgbClr val="FFFFFF"/>
                </a:solidFill>
                <a:latin typeface="Times New Roman" panose="02020603050405020304" pitchFamily="18" charset="0"/>
                <a:cs typeface="Times New Roman" panose="02020603050405020304" pitchFamily="18" charset="0"/>
              </a:rPr>
              <a:t>   </a:t>
            </a:r>
            <a:r>
              <a:rPr sz="1800" b="1" spc="-285" dirty="0" smtClean="0">
                <a:solidFill>
                  <a:srgbClr val="FFFFFF"/>
                </a:solidFill>
                <a:latin typeface="Times New Roman" panose="02020603050405020304" pitchFamily="18" charset="0"/>
                <a:cs typeface="Times New Roman" panose="02020603050405020304" pitchFamily="18" charset="0"/>
              </a:rPr>
              <a:t> </a:t>
            </a:r>
            <a:r>
              <a:rPr sz="1800" b="1" spc="-130" dirty="0" smtClean="0">
                <a:solidFill>
                  <a:srgbClr val="FFFFFF"/>
                </a:solidFill>
                <a:latin typeface="Times New Roman" panose="02020603050405020304" pitchFamily="18" charset="0"/>
                <a:cs typeface="Times New Roman" panose="02020603050405020304" pitchFamily="18" charset="0"/>
              </a:rPr>
              <a:t>ĐỊA</a:t>
            </a:r>
            <a:r>
              <a:rPr lang="en-US" sz="1800" b="1" spc="-130" dirty="0" smtClean="0">
                <a:solidFill>
                  <a:srgbClr val="FFFFFF"/>
                </a:solidFill>
                <a:latin typeface="Times New Roman" panose="02020603050405020304" pitchFamily="18" charset="0"/>
                <a:cs typeface="Times New Roman" panose="02020603050405020304" pitchFamily="18" charset="0"/>
              </a:rPr>
              <a:t> </a:t>
            </a:r>
            <a:r>
              <a:rPr sz="1800" b="1" spc="-130" dirty="0" smtClean="0">
                <a:solidFill>
                  <a:srgbClr val="FFFFFF"/>
                </a:solidFill>
                <a:latin typeface="Times New Roman" panose="02020603050405020304" pitchFamily="18" charset="0"/>
                <a:cs typeface="Times New Roman" panose="02020603050405020304" pitchFamily="18" charset="0"/>
              </a:rPr>
              <a:t> </a:t>
            </a:r>
            <a:r>
              <a:rPr sz="1800" b="1" spc="-185" dirty="0">
                <a:solidFill>
                  <a:srgbClr val="FFFFFF"/>
                </a:solidFill>
                <a:latin typeface="Times New Roman" panose="02020603050405020304" pitchFamily="18" charset="0"/>
                <a:cs typeface="Times New Roman" panose="02020603050405020304" pitchFamily="18" charset="0"/>
              </a:rPr>
              <a:t>PHƯƠNG </a:t>
            </a:r>
            <a:r>
              <a:rPr lang="en-US" sz="1800" b="1" spc="-185" dirty="0" smtClean="0">
                <a:solidFill>
                  <a:srgbClr val="FFFFFF"/>
                </a:solidFill>
                <a:latin typeface="Times New Roman" panose="02020603050405020304" pitchFamily="18" charset="0"/>
                <a:cs typeface="Times New Roman" panose="02020603050405020304" pitchFamily="18" charset="0"/>
              </a:rPr>
              <a:t> </a:t>
            </a:r>
            <a:r>
              <a:rPr sz="1800" b="1" spc="-225" dirty="0" smtClean="0">
                <a:solidFill>
                  <a:srgbClr val="FFFFFF"/>
                </a:solidFill>
                <a:latin typeface="Times New Roman" panose="02020603050405020304" pitchFamily="18" charset="0"/>
                <a:cs typeface="Times New Roman" panose="02020603050405020304" pitchFamily="18" charset="0"/>
              </a:rPr>
              <a:t>VÀ </a:t>
            </a:r>
            <a:r>
              <a:rPr lang="en-US" sz="1800" b="1" spc="-225" dirty="0" smtClean="0">
                <a:solidFill>
                  <a:srgbClr val="FFFFFF"/>
                </a:solidFill>
                <a:latin typeface="Times New Roman" panose="02020603050405020304" pitchFamily="18" charset="0"/>
                <a:cs typeface="Times New Roman" panose="02020603050405020304" pitchFamily="18" charset="0"/>
              </a:rPr>
              <a:t> </a:t>
            </a:r>
            <a:r>
              <a:rPr sz="1800" b="1" spc="-145" dirty="0" smtClean="0">
                <a:solidFill>
                  <a:srgbClr val="FFFFFF"/>
                </a:solidFill>
                <a:latin typeface="Times New Roman" panose="02020603050405020304" pitchFamily="18" charset="0"/>
                <a:cs typeface="Times New Roman" panose="02020603050405020304" pitchFamily="18" charset="0"/>
              </a:rPr>
              <a:t>DỰ </a:t>
            </a:r>
            <a:r>
              <a:rPr lang="en-US" sz="1800" b="1" spc="-145" dirty="0" smtClean="0">
                <a:solidFill>
                  <a:srgbClr val="FFFFFF"/>
                </a:solidFill>
                <a:latin typeface="Times New Roman" panose="02020603050405020304" pitchFamily="18" charset="0"/>
                <a:cs typeface="Times New Roman" panose="02020603050405020304" pitchFamily="18" charset="0"/>
              </a:rPr>
              <a:t> </a:t>
            </a:r>
            <a:r>
              <a:rPr sz="1800" b="1" spc="-195" dirty="0" smtClean="0">
                <a:solidFill>
                  <a:srgbClr val="FFFFFF"/>
                </a:solidFill>
                <a:latin typeface="Times New Roman" panose="02020603050405020304" pitchFamily="18" charset="0"/>
                <a:cs typeface="Times New Roman" panose="02020603050405020304" pitchFamily="18" charset="0"/>
              </a:rPr>
              <a:t>KIẾN </a:t>
            </a:r>
            <a:r>
              <a:rPr lang="en-US" sz="1800" b="1" spc="-195" dirty="0" smtClean="0">
                <a:solidFill>
                  <a:srgbClr val="FFFFFF"/>
                </a:solidFill>
                <a:latin typeface="Times New Roman" panose="02020603050405020304" pitchFamily="18" charset="0"/>
                <a:cs typeface="Times New Roman" panose="02020603050405020304" pitchFamily="18" charset="0"/>
              </a:rPr>
              <a:t> </a:t>
            </a:r>
            <a:r>
              <a:rPr sz="1800" b="1" spc="-135" dirty="0" smtClean="0">
                <a:solidFill>
                  <a:srgbClr val="FFFFFF"/>
                </a:solidFill>
                <a:latin typeface="Times New Roman" panose="02020603050405020304" pitchFamily="18" charset="0"/>
                <a:cs typeface="Times New Roman" panose="02020603050405020304" pitchFamily="18" charset="0"/>
              </a:rPr>
              <a:t>TÌNH </a:t>
            </a:r>
            <a:r>
              <a:rPr lang="en-US" sz="1800" b="1" spc="-135" dirty="0" smtClean="0">
                <a:solidFill>
                  <a:srgbClr val="FFFFFF"/>
                </a:solidFill>
                <a:latin typeface="Times New Roman" panose="02020603050405020304" pitchFamily="18" charset="0"/>
                <a:cs typeface="Times New Roman" panose="02020603050405020304" pitchFamily="18" charset="0"/>
              </a:rPr>
              <a:t> </a:t>
            </a:r>
            <a:r>
              <a:rPr sz="1800" b="1" spc="-114" dirty="0" smtClean="0">
                <a:solidFill>
                  <a:srgbClr val="FFFFFF"/>
                </a:solidFill>
                <a:latin typeface="Times New Roman" panose="02020603050405020304" pitchFamily="18" charset="0"/>
                <a:cs typeface="Times New Roman" panose="02020603050405020304" pitchFamily="18" charset="0"/>
              </a:rPr>
              <a:t>HÌNH </a:t>
            </a:r>
            <a:r>
              <a:rPr lang="en-US" sz="1800" b="1" spc="-114" dirty="0" smtClean="0">
                <a:solidFill>
                  <a:srgbClr val="FFFFFF"/>
                </a:solidFill>
                <a:latin typeface="Times New Roman" panose="02020603050405020304" pitchFamily="18" charset="0"/>
                <a:cs typeface="Times New Roman" panose="02020603050405020304" pitchFamily="18" charset="0"/>
              </a:rPr>
              <a:t> </a:t>
            </a:r>
            <a:r>
              <a:rPr sz="1800" b="1" spc="-275" dirty="0" smtClean="0">
                <a:solidFill>
                  <a:srgbClr val="FFFFFF"/>
                </a:solidFill>
                <a:latin typeface="Times New Roman" panose="02020603050405020304" pitchFamily="18" charset="0"/>
                <a:cs typeface="Times New Roman" panose="02020603050405020304" pitchFamily="18" charset="0"/>
              </a:rPr>
              <a:t>VAY</a:t>
            </a:r>
            <a:r>
              <a:rPr sz="1800" b="1" spc="-275" dirty="0">
                <a:solidFill>
                  <a:srgbClr val="FFFFFF"/>
                </a:solidFill>
                <a:latin typeface="Times New Roman" panose="02020603050405020304" pitchFamily="18" charset="0"/>
                <a:cs typeface="Times New Roman" panose="02020603050405020304" pitchFamily="18" charset="0"/>
              </a:rPr>
              <a:t>, </a:t>
            </a:r>
            <a:r>
              <a:rPr lang="en-US" sz="1800" b="1" spc="-275" dirty="0" smtClean="0">
                <a:solidFill>
                  <a:srgbClr val="FFFFFF"/>
                </a:solidFill>
                <a:latin typeface="Times New Roman" panose="02020603050405020304" pitchFamily="18" charset="0"/>
                <a:cs typeface="Times New Roman" panose="02020603050405020304" pitchFamily="18" charset="0"/>
              </a:rPr>
              <a:t>    </a:t>
            </a:r>
            <a:r>
              <a:rPr sz="1800" b="1" spc="-240" dirty="0" smtClean="0">
                <a:solidFill>
                  <a:srgbClr val="FFFFFF"/>
                </a:solidFill>
                <a:latin typeface="Times New Roman" panose="02020603050405020304" pitchFamily="18" charset="0"/>
                <a:cs typeface="Times New Roman" panose="02020603050405020304" pitchFamily="18" charset="0"/>
              </a:rPr>
              <a:t>TRẢ</a:t>
            </a:r>
            <a:r>
              <a:rPr sz="1800" b="1" spc="-325" dirty="0" smtClean="0">
                <a:solidFill>
                  <a:srgbClr val="FFFFFF"/>
                </a:solidFill>
                <a:latin typeface="Times New Roman" panose="02020603050405020304" pitchFamily="18" charset="0"/>
                <a:cs typeface="Times New Roman" panose="02020603050405020304" pitchFamily="18" charset="0"/>
              </a:rPr>
              <a:t> </a:t>
            </a:r>
            <a:r>
              <a:rPr sz="1800" b="1" spc="-200" dirty="0">
                <a:solidFill>
                  <a:srgbClr val="FFFFFF"/>
                </a:solidFill>
                <a:latin typeface="Times New Roman" panose="02020603050405020304" pitchFamily="18" charset="0"/>
                <a:cs typeface="Times New Roman" panose="02020603050405020304" pitchFamily="18" charset="0"/>
              </a:rPr>
              <a:t>NỢ</a:t>
            </a:r>
            <a:endParaRPr sz="1800" dirty="0">
              <a:latin typeface="Times New Roman" panose="02020603050405020304" pitchFamily="18" charset="0"/>
              <a:cs typeface="Times New Roman" panose="02020603050405020304" pitchFamily="18" charset="0"/>
            </a:endParaRPr>
          </a:p>
        </p:txBody>
      </p:sp>
      <p:sp>
        <p:nvSpPr>
          <p:cNvPr id="4" name="object 4"/>
          <p:cNvSpPr/>
          <p:nvPr/>
        </p:nvSpPr>
        <p:spPr>
          <a:xfrm>
            <a:off x="827584" y="1340768"/>
            <a:ext cx="7416824" cy="3888432"/>
          </a:xfrm>
          <a:custGeom>
            <a:avLst/>
            <a:gdLst/>
            <a:ahLst/>
            <a:cxnLst/>
            <a:rect l="l" t="t" r="r" b="b"/>
            <a:pathLst>
              <a:path w="8077200" h="5320665">
                <a:moveTo>
                  <a:pt x="0" y="886713"/>
                </a:moveTo>
                <a:lnTo>
                  <a:pt x="48652" y="885401"/>
                </a:lnTo>
                <a:lnTo>
                  <a:pt x="96618" y="881510"/>
                </a:lnTo>
                <a:lnTo>
                  <a:pt x="143831" y="875108"/>
                </a:lnTo>
                <a:lnTo>
                  <a:pt x="190222" y="866261"/>
                </a:lnTo>
                <a:lnTo>
                  <a:pt x="235725" y="855039"/>
                </a:lnTo>
                <a:lnTo>
                  <a:pt x="280272" y="841508"/>
                </a:lnTo>
                <a:lnTo>
                  <a:pt x="323795" y="825735"/>
                </a:lnTo>
                <a:lnTo>
                  <a:pt x="366226" y="807790"/>
                </a:lnTo>
                <a:lnTo>
                  <a:pt x="407498" y="787739"/>
                </a:lnTo>
                <a:lnTo>
                  <a:pt x="447544" y="765650"/>
                </a:lnTo>
                <a:lnTo>
                  <a:pt x="486295" y="741590"/>
                </a:lnTo>
                <a:lnTo>
                  <a:pt x="523684" y="715627"/>
                </a:lnTo>
                <a:lnTo>
                  <a:pt x="559643" y="687829"/>
                </a:lnTo>
                <a:lnTo>
                  <a:pt x="594106" y="658264"/>
                </a:lnTo>
                <a:lnTo>
                  <a:pt x="627003" y="626999"/>
                </a:lnTo>
                <a:lnTo>
                  <a:pt x="658268" y="594101"/>
                </a:lnTo>
                <a:lnTo>
                  <a:pt x="687833" y="559638"/>
                </a:lnTo>
                <a:lnTo>
                  <a:pt x="715631" y="523678"/>
                </a:lnTo>
                <a:lnTo>
                  <a:pt x="741593" y="486289"/>
                </a:lnTo>
                <a:lnTo>
                  <a:pt x="765652" y="447538"/>
                </a:lnTo>
                <a:lnTo>
                  <a:pt x="787741" y="407493"/>
                </a:lnTo>
                <a:lnTo>
                  <a:pt x="807792" y="366221"/>
                </a:lnTo>
                <a:lnTo>
                  <a:pt x="825737" y="323790"/>
                </a:lnTo>
                <a:lnTo>
                  <a:pt x="841509" y="280267"/>
                </a:lnTo>
                <a:lnTo>
                  <a:pt x="855040" y="235721"/>
                </a:lnTo>
                <a:lnTo>
                  <a:pt x="866262" y="190218"/>
                </a:lnTo>
                <a:lnTo>
                  <a:pt x="875108" y="143828"/>
                </a:lnTo>
                <a:lnTo>
                  <a:pt x="881510" y="96616"/>
                </a:lnTo>
                <a:lnTo>
                  <a:pt x="885401" y="48650"/>
                </a:lnTo>
                <a:lnTo>
                  <a:pt x="886713" y="0"/>
                </a:lnTo>
                <a:lnTo>
                  <a:pt x="7190486" y="0"/>
                </a:lnTo>
                <a:lnTo>
                  <a:pt x="7191798" y="48650"/>
                </a:lnTo>
                <a:lnTo>
                  <a:pt x="7195689" y="96616"/>
                </a:lnTo>
                <a:lnTo>
                  <a:pt x="7202091" y="143828"/>
                </a:lnTo>
                <a:lnTo>
                  <a:pt x="7210938" y="190218"/>
                </a:lnTo>
                <a:lnTo>
                  <a:pt x="7222160" y="235721"/>
                </a:lnTo>
                <a:lnTo>
                  <a:pt x="7235691" y="280267"/>
                </a:lnTo>
                <a:lnTo>
                  <a:pt x="7251464" y="323790"/>
                </a:lnTo>
                <a:lnTo>
                  <a:pt x="7269409" y="366221"/>
                </a:lnTo>
                <a:lnTo>
                  <a:pt x="7289460" y="407493"/>
                </a:lnTo>
                <a:lnTo>
                  <a:pt x="7311549" y="447538"/>
                </a:lnTo>
                <a:lnTo>
                  <a:pt x="7335609" y="486289"/>
                </a:lnTo>
                <a:lnTo>
                  <a:pt x="7361572" y="523678"/>
                </a:lnTo>
                <a:lnTo>
                  <a:pt x="7389370" y="559638"/>
                </a:lnTo>
                <a:lnTo>
                  <a:pt x="7418935" y="594101"/>
                </a:lnTo>
                <a:lnTo>
                  <a:pt x="7450200" y="626999"/>
                </a:lnTo>
                <a:lnTo>
                  <a:pt x="7483098" y="658264"/>
                </a:lnTo>
                <a:lnTo>
                  <a:pt x="7517561" y="687829"/>
                </a:lnTo>
                <a:lnTo>
                  <a:pt x="7553521" y="715627"/>
                </a:lnTo>
                <a:lnTo>
                  <a:pt x="7590910" y="741590"/>
                </a:lnTo>
                <a:lnTo>
                  <a:pt x="7629661" y="765650"/>
                </a:lnTo>
                <a:lnTo>
                  <a:pt x="7669706" y="787739"/>
                </a:lnTo>
                <a:lnTo>
                  <a:pt x="7710978" y="807790"/>
                </a:lnTo>
                <a:lnTo>
                  <a:pt x="7753409" y="825735"/>
                </a:lnTo>
                <a:lnTo>
                  <a:pt x="7796932" y="841508"/>
                </a:lnTo>
                <a:lnTo>
                  <a:pt x="7841478" y="855039"/>
                </a:lnTo>
                <a:lnTo>
                  <a:pt x="7886981" y="866261"/>
                </a:lnTo>
                <a:lnTo>
                  <a:pt x="7933371" y="875108"/>
                </a:lnTo>
                <a:lnTo>
                  <a:pt x="7980583" y="881510"/>
                </a:lnTo>
                <a:lnTo>
                  <a:pt x="8028549" y="885401"/>
                </a:lnTo>
                <a:lnTo>
                  <a:pt x="8077200" y="886713"/>
                </a:lnTo>
                <a:lnTo>
                  <a:pt x="8077200" y="4433544"/>
                </a:lnTo>
                <a:lnTo>
                  <a:pt x="8028549" y="4434856"/>
                </a:lnTo>
                <a:lnTo>
                  <a:pt x="7980583" y="4438747"/>
                </a:lnTo>
                <a:lnTo>
                  <a:pt x="7933371" y="4445150"/>
                </a:lnTo>
                <a:lnTo>
                  <a:pt x="7886981" y="4453997"/>
                </a:lnTo>
                <a:lnTo>
                  <a:pt x="7841478" y="4465220"/>
                </a:lnTo>
                <a:lnTo>
                  <a:pt x="7796932" y="4478751"/>
                </a:lnTo>
                <a:lnTo>
                  <a:pt x="7753409" y="4494524"/>
                </a:lnTo>
                <a:lnTo>
                  <a:pt x="7710978" y="4512470"/>
                </a:lnTo>
                <a:lnTo>
                  <a:pt x="7669706" y="4532522"/>
                </a:lnTo>
                <a:lnTo>
                  <a:pt x="7629661" y="4554612"/>
                </a:lnTo>
                <a:lnTo>
                  <a:pt x="7590910" y="4578672"/>
                </a:lnTo>
                <a:lnTo>
                  <a:pt x="7553521" y="4604636"/>
                </a:lnTo>
                <a:lnTo>
                  <a:pt x="7517561" y="4632434"/>
                </a:lnTo>
                <a:lnTo>
                  <a:pt x="7483098" y="4662001"/>
                </a:lnTo>
                <a:lnTo>
                  <a:pt x="7450201" y="4693267"/>
                </a:lnTo>
                <a:lnTo>
                  <a:pt x="7418935" y="4726166"/>
                </a:lnTo>
                <a:lnTo>
                  <a:pt x="7389370" y="4760629"/>
                </a:lnTo>
                <a:lnTo>
                  <a:pt x="7361572" y="4796590"/>
                </a:lnTo>
                <a:lnTo>
                  <a:pt x="7335609" y="4833980"/>
                </a:lnTo>
                <a:lnTo>
                  <a:pt x="7311549" y="4872733"/>
                </a:lnTo>
                <a:lnTo>
                  <a:pt x="7289460" y="4912779"/>
                </a:lnTo>
                <a:lnTo>
                  <a:pt x="7269409" y="4954052"/>
                </a:lnTo>
                <a:lnTo>
                  <a:pt x="7251464" y="4996485"/>
                </a:lnTo>
                <a:lnTo>
                  <a:pt x="7235691" y="5040008"/>
                </a:lnTo>
                <a:lnTo>
                  <a:pt x="7222160" y="5084556"/>
                </a:lnTo>
                <a:lnTo>
                  <a:pt x="7210938" y="5130059"/>
                </a:lnTo>
                <a:lnTo>
                  <a:pt x="7202091" y="5176452"/>
                </a:lnTo>
                <a:lnTo>
                  <a:pt x="7195689" y="5223665"/>
                </a:lnTo>
                <a:lnTo>
                  <a:pt x="7191798" y="5271631"/>
                </a:lnTo>
                <a:lnTo>
                  <a:pt x="7190486" y="5320284"/>
                </a:lnTo>
                <a:lnTo>
                  <a:pt x="886713" y="5320284"/>
                </a:lnTo>
                <a:lnTo>
                  <a:pt x="885401" y="5271631"/>
                </a:lnTo>
                <a:lnTo>
                  <a:pt x="881510" y="5223665"/>
                </a:lnTo>
                <a:lnTo>
                  <a:pt x="875108" y="5176452"/>
                </a:lnTo>
                <a:lnTo>
                  <a:pt x="866262" y="5130059"/>
                </a:lnTo>
                <a:lnTo>
                  <a:pt x="855040" y="5084556"/>
                </a:lnTo>
                <a:lnTo>
                  <a:pt x="841509" y="5040008"/>
                </a:lnTo>
                <a:lnTo>
                  <a:pt x="825737" y="4996485"/>
                </a:lnTo>
                <a:lnTo>
                  <a:pt x="807792" y="4954052"/>
                </a:lnTo>
                <a:lnTo>
                  <a:pt x="787741" y="4912779"/>
                </a:lnTo>
                <a:lnTo>
                  <a:pt x="765652" y="4872733"/>
                </a:lnTo>
                <a:lnTo>
                  <a:pt x="741593" y="4833980"/>
                </a:lnTo>
                <a:lnTo>
                  <a:pt x="715631" y="4796590"/>
                </a:lnTo>
                <a:lnTo>
                  <a:pt x="687833" y="4760629"/>
                </a:lnTo>
                <a:lnTo>
                  <a:pt x="658268" y="4726166"/>
                </a:lnTo>
                <a:lnTo>
                  <a:pt x="627003" y="4693267"/>
                </a:lnTo>
                <a:lnTo>
                  <a:pt x="594106" y="4662001"/>
                </a:lnTo>
                <a:lnTo>
                  <a:pt x="559643" y="4632434"/>
                </a:lnTo>
                <a:lnTo>
                  <a:pt x="523684" y="4604636"/>
                </a:lnTo>
                <a:lnTo>
                  <a:pt x="486295" y="4578672"/>
                </a:lnTo>
                <a:lnTo>
                  <a:pt x="447544" y="4554612"/>
                </a:lnTo>
                <a:lnTo>
                  <a:pt x="407498" y="4532522"/>
                </a:lnTo>
                <a:lnTo>
                  <a:pt x="366226" y="4512470"/>
                </a:lnTo>
                <a:lnTo>
                  <a:pt x="323795" y="4494524"/>
                </a:lnTo>
                <a:lnTo>
                  <a:pt x="280272" y="4478751"/>
                </a:lnTo>
                <a:lnTo>
                  <a:pt x="235725" y="4465220"/>
                </a:lnTo>
                <a:lnTo>
                  <a:pt x="190222" y="4453997"/>
                </a:lnTo>
                <a:lnTo>
                  <a:pt x="143831" y="4445150"/>
                </a:lnTo>
                <a:lnTo>
                  <a:pt x="96618" y="4438747"/>
                </a:lnTo>
                <a:lnTo>
                  <a:pt x="48652" y="4434856"/>
                </a:lnTo>
                <a:lnTo>
                  <a:pt x="0" y="4433544"/>
                </a:lnTo>
                <a:lnTo>
                  <a:pt x="0" y="886713"/>
                </a:lnTo>
                <a:close/>
              </a:path>
            </a:pathLst>
          </a:custGeom>
          <a:ln/>
        </p:spPr>
        <p:style>
          <a:lnRef idx="1">
            <a:schemeClr val="accent4"/>
          </a:lnRef>
          <a:fillRef idx="2">
            <a:schemeClr val="accent4"/>
          </a:fillRef>
          <a:effectRef idx="1">
            <a:schemeClr val="accent4"/>
          </a:effectRef>
          <a:fontRef idx="minor">
            <a:schemeClr val="dk1"/>
          </a:fontRef>
        </p:style>
        <p:txBody>
          <a:bodyPr wrap="square" lIns="0" tIns="0" rIns="0" bIns="0" rtlCol="0"/>
          <a:lstStyle/>
          <a:p>
            <a:endParaRPr/>
          </a:p>
        </p:txBody>
      </p:sp>
      <p:sp>
        <p:nvSpPr>
          <p:cNvPr id="5" name="object 5"/>
          <p:cNvSpPr txBox="1">
            <a:spLocks noGrp="1"/>
          </p:cNvSpPr>
          <p:nvPr>
            <p:ph type="title"/>
          </p:nvPr>
        </p:nvSpPr>
        <p:spPr>
          <a:xfrm>
            <a:off x="1403647" y="2204864"/>
            <a:ext cx="6480721" cy="1120820"/>
          </a:xfrm>
          <a:prstGeom prst="rect">
            <a:avLst/>
          </a:prstGeom>
        </p:spPr>
        <p:txBody>
          <a:bodyPr vert="horz" wrap="square" lIns="0" tIns="12700" rIns="0" bIns="0" rtlCol="0">
            <a:spAutoFit/>
          </a:bodyPr>
          <a:lstStyle/>
          <a:p>
            <a:pPr marL="12700" marR="5080" algn="just">
              <a:lnSpc>
                <a:spcPct val="100000"/>
              </a:lnSpc>
              <a:spcBef>
                <a:spcPts val="100"/>
              </a:spcBef>
            </a:pPr>
            <a:r>
              <a:rPr sz="2400" b="0" dirty="0">
                <a:solidFill>
                  <a:srgbClr val="000000"/>
                </a:solidFill>
                <a:latin typeface="Times New Roman"/>
                <a:cs typeface="Times New Roman"/>
              </a:rPr>
              <a:t>- </a:t>
            </a:r>
            <a:r>
              <a:rPr lang="en-US" sz="2400" b="0" spc="-15" dirty="0" err="1" smtClean="0">
                <a:solidFill>
                  <a:srgbClr val="000000"/>
                </a:solidFill>
                <a:latin typeface="Times New Roman"/>
                <a:cs typeface="Times New Roman"/>
              </a:rPr>
              <a:t>Kế</a:t>
            </a:r>
            <a:r>
              <a:rPr lang="en-US" sz="2400" b="0" spc="-15" dirty="0" smtClean="0">
                <a:solidFill>
                  <a:srgbClr val="000000"/>
                </a:solidFill>
                <a:latin typeface="Times New Roman"/>
                <a:cs typeface="Times New Roman"/>
              </a:rPr>
              <a:t> </a:t>
            </a:r>
            <a:r>
              <a:rPr lang="en-US" sz="2400" b="0" spc="-15" dirty="0" err="1" smtClean="0">
                <a:solidFill>
                  <a:srgbClr val="000000"/>
                </a:solidFill>
                <a:latin typeface="Times New Roman"/>
                <a:cs typeface="Times New Roman"/>
              </a:rPr>
              <a:t>hoạch</a:t>
            </a:r>
            <a:r>
              <a:rPr lang="en-US" sz="2400" b="0" spc="-15" dirty="0" smtClean="0">
                <a:solidFill>
                  <a:srgbClr val="000000"/>
                </a:solidFill>
                <a:latin typeface="Times New Roman"/>
                <a:cs typeface="Times New Roman"/>
              </a:rPr>
              <a:t> </a:t>
            </a:r>
            <a:r>
              <a:rPr sz="2400" b="0" spc="-25" dirty="0" err="1" smtClean="0">
                <a:solidFill>
                  <a:srgbClr val="000000"/>
                </a:solidFill>
                <a:latin typeface="Times New Roman"/>
                <a:cs typeface="Times New Roman"/>
              </a:rPr>
              <a:t>vay</a:t>
            </a:r>
            <a:r>
              <a:rPr sz="2400" b="0" spc="-25" dirty="0" smtClean="0">
                <a:solidFill>
                  <a:srgbClr val="000000"/>
                </a:solidFill>
                <a:latin typeface="Times New Roman"/>
                <a:cs typeface="Times New Roman"/>
              </a:rPr>
              <a:t> </a:t>
            </a:r>
            <a:r>
              <a:rPr sz="2400" b="0" spc="-25" dirty="0">
                <a:solidFill>
                  <a:srgbClr val="000000"/>
                </a:solidFill>
                <a:latin typeface="Times New Roman"/>
                <a:cs typeface="Times New Roman"/>
              </a:rPr>
              <a:t>lại </a:t>
            </a:r>
            <a:r>
              <a:rPr sz="2400" b="0" spc="-10" dirty="0">
                <a:solidFill>
                  <a:srgbClr val="000000"/>
                </a:solidFill>
                <a:latin typeface="Times New Roman"/>
                <a:cs typeface="Times New Roman"/>
              </a:rPr>
              <a:t>từ </a:t>
            </a:r>
            <a:r>
              <a:rPr sz="2400" b="0" spc="-30" dirty="0">
                <a:solidFill>
                  <a:srgbClr val="000000"/>
                </a:solidFill>
                <a:latin typeface="Times New Roman"/>
                <a:cs typeface="Times New Roman"/>
              </a:rPr>
              <a:t>nguồn Chính </a:t>
            </a:r>
            <a:r>
              <a:rPr sz="2400" b="0" spc="-20" dirty="0">
                <a:solidFill>
                  <a:srgbClr val="000000"/>
                </a:solidFill>
                <a:latin typeface="Times New Roman"/>
                <a:cs typeface="Times New Roman"/>
              </a:rPr>
              <a:t>phủ </a:t>
            </a:r>
            <a:r>
              <a:rPr sz="2400" b="0" spc="-25" dirty="0">
                <a:solidFill>
                  <a:srgbClr val="000000"/>
                </a:solidFill>
                <a:latin typeface="Times New Roman"/>
                <a:cs typeface="Times New Roman"/>
              </a:rPr>
              <a:t>vay </a:t>
            </a:r>
            <a:r>
              <a:rPr sz="2400" b="0" spc="-30" dirty="0">
                <a:solidFill>
                  <a:srgbClr val="000000"/>
                </a:solidFill>
                <a:latin typeface="Times New Roman"/>
                <a:cs typeface="Times New Roman"/>
              </a:rPr>
              <a:t>ngoài </a:t>
            </a:r>
            <a:r>
              <a:rPr sz="2400" b="0" spc="-30" dirty="0" err="1">
                <a:solidFill>
                  <a:srgbClr val="000000"/>
                </a:solidFill>
                <a:latin typeface="Times New Roman"/>
                <a:cs typeface="Times New Roman"/>
              </a:rPr>
              <a:t>nước</a:t>
            </a:r>
            <a:r>
              <a:rPr sz="2400" b="0" spc="-30" dirty="0">
                <a:solidFill>
                  <a:srgbClr val="000000"/>
                </a:solidFill>
                <a:latin typeface="Times New Roman"/>
                <a:cs typeface="Times New Roman"/>
              </a:rPr>
              <a:t> </a:t>
            </a:r>
            <a:r>
              <a:rPr sz="2400" b="0" spc="-20" dirty="0" err="1" smtClean="0">
                <a:solidFill>
                  <a:srgbClr val="000000"/>
                </a:solidFill>
                <a:latin typeface="Times New Roman"/>
                <a:cs typeface="Times New Roman"/>
              </a:rPr>
              <a:t>để</a:t>
            </a:r>
            <a:r>
              <a:rPr sz="2400" b="0" spc="-65" dirty="0" smtClean="0">
                <a:solidFill>
                  <a:srgbClr val="000000"/>
                </a:solidFill>
                <a:latin typeface="Times New Roman"/>
                <a:cs typeface="Times New Roman"/>
              </a:rPr>
              <a:t> </a:t>
            </a:r>
            <a:r>
              <a:rPr sz="2400" b="0" spc="-30" dirty="0">
                <a:solidFill>
                  <a:srgbClr val="000000"/>
                </a:solidFill>
                <a:latin typeface="Times New Roman"/>
                <a:cs typeface="Times New Roman"/>
              </a:rPr>
              <a:t>thực</a:t>
            </a:r>
            <a:r>
              <a:rPr sz="2400" b="0" spc="-50" dirty="0">
                <a:solidFill>
                  <a:srgbClr val="000000"/>
                </a:solidFill>
                <a:latin typeface="Times New Roman"/>
                <a:cs typeface="Times New Roman"/>
              </a:rPr>
              <a:t> </a:t>
            </a:r>
            <a:r>
              <a:rPr sz="2400" b="0" spc="-30" dirty="0">
                <a:solidFill>
                  <a:srgbClr val="000000"/>
                </a:solidFill>
                <a:latin typeface="Times New Roman"/>
                <a:cs typeface="Times New Roman"/>
              </a:rPr>
              <a:t>hiện</a:t>
            </a:r>
            <a:r>
              <a:rPr sz="2400" b="0" spc="-60" dirty="0">
                <a:solidFill>
                  <a:srgbClr val="000000"/>
                </a:solidFill>
                <a:latin typeface="Times New Roman"/>
                <a:cs typeface="Times New Roman"/>
              </a:rPr>
              <a:t> </a:t>
            </a:r>
            <a:r>
              <a:rPr sz="2400" b="0" spc="-25" dirty="0">
                <a:solidFill>
                  <a:srgbClr val="000000"/>
                </a:solidFill>
                <a:latin typeface="Times New Roman"/>
                <a:cs typeface="Times New Roman"/>
              </a:rPr>
              <a:t>các</a:t>
            </a:r>
            <a:r>
              <a:rPr sz="2400" b="0" spc="-65" dirty="0">
                <a:solidFill>
                  <a:srgbClr val="000000"/>
                </a:solidFill>
                <a:latin typeface="Times New Roman"/>
                <a:cs typeface="Times New Roman"/>
              </a:rPr>
              <a:t> </a:t>
            </a:r>
            <a:r>
              <a:rPr sz="2400" b="0" spc="-20" dirty="0" err="1">
                <a:solidFill>
                  <a:srgbClr val="000000"/>
                </a:solidFill>
                <a:latin typeface="Times New Roman"/>
                <a:cs typeface="Times New Roman"/>
              </a:rPr>
              <a:t>dự</a:t>
            </a:r>
            <a:r>
              <a:rPr sz="2400" b="0" spc="-65" dirty="0">
                <a:solidFill>
                  <a:srgbClr val="000000"/>
                </a:solidFill>
                <a:latin typeface="Times New Roman"/>
                <a:cs typeface="Times New Roman"/>
              </a:rPr>
              <a:t> </a:t>
            </a:r>
            <a:r>
              <a:rPr sz="2400" b="0" spc="-20" dirty="0">
                <a:solidFill>
                  <a:srgbClr val="000000"/>
                </a:solidFill>
                <a:latin typeface="Times New Roman"/>
                <a:cs typeface="Times New Roman"/>
              </a:rPr>
              <a:t>án</a:t>
            </a:r>
            <a:r>
              <a:rPr sz="2400" b="0" spc="-60" dirty="0">
                <a:solidFill>
                  <a:srgbClr val="000000"/>
                </a:solidFill>
                <a:latin typeface="Times New Roman"/>
                <a:cs typeface="Times New Roman"/>
              </a:rPr>
              <a:t> </a:t>
            </a:r>
            <a:r>
              <a:rPr sz="2400" b="0" spc="-25" dirty="0" err="1">
                <a:solidFill>
                  <a:srgbClr val="000000"/>
                </a:solidFill>
                <a:latin typeface="Times New Roman"/>
                <a:cs typeface="Times New Roman"/>
              </a:rPr>
              <a:t>đầu</a:t>
            </a:r>
            <a:r>
              <a:rPr sz="2400" b="0" spc="-50" dirty="0">
                <a:solidFill>
                  <a:srgbClr val="000000"/>
                </a:solidFill>
                <a:latin typeface="Times New Roman"/>
                <a:cs typeface="Times New Roman"/>
              </a:rPr>
              <a:t> </a:t>
            </a:r>
            <a:r>
              <a:rPr sz="2400" b="0" spc="-20" dirty="0" err="1" smtClean="0">
                <a:solidFill>
                  <a:srgbClr val="000000"/>
                </a:solidFill>
                <a:latin typeface="Times New Roman"/>
                <a:cs typeface="Times New Roman"/>
              </a:rPr>
              <a:t>tư</a:t>
            </a:r>
            <a:r>
              <a:rPr lang="en-US" sz="2400" b="0" spc="-20" dirty="0" smtClean="0">
                <a:solidFill>
                  <a:srgbClr val="000000"/>
                </a:solidFill>
                <a:latin typeface="Times New Roman"/>
                <a:cs typeface="Times New Roman"/>
              </a:rPr>
              <a:t>,</a:t>
            </a:r>
            <a:r>
              <a:rPr sz="2400" b="0" spc="-70" dirty="0" smtClean="0">
                <a:solidFill>
                  <a:srgbClr val="000000"/>
                </a:solidFill>
                <a:latin typeface="Times New Roman"/>
                <a:cs typeface="Times New Roman"/>
              </a:rPr>
              <a:t> </a:t>
            </a:r>
            <a:r>
              <a:rPr sz="2400" b="0" spc="-20" dirty="0">
                <a:solidFill>
                  <a:srgbClr val="000000"/>
                </a:solidFill>
                <a:latin typeface="Times New Roman"/>
                <a:cs typeface="Times New Roman"/>
              </a:rPr>
              <a:t>số</a:t>
            </a:r>
            <a:r>
              <a:rPr sz="2400" b="0" spc="-50" dirty="0">
                <a:solidFill>
                  <a:srgbClr val="000000"/>
                </a:solidFill>
                <a:latin typeface="Times New Roman"/>
                <a:cs typeface="Times New Roman"/>
              </a:rPr>
              <a:t> </a:t>
            </a:r>
            <a:r>
              <a:rPr sz="2400" b="0" spc="-30" dirty="0" err="1">
                <a:solidFill>
                  <a:srgbClr val="000000"/>
                </a:solidFill>
                <a:latin typeface="Times New Roman"/>
                <a:cs typeface="Times New Roman"/>
              </a:rPr>
              <a:t>tiền</a:t>
            </a:r>
            <a:r>
              <a:rPr sz="2400" b="0" spc="-75" dirty="0">
                <a:solidFill>
                  <a:srgbClr val="000000"/>
                </a:solidFill>
                <a:latin typeface="Times New Roman"/>
                <a:cs typeface="Times New Roman"/>
              </a:rPr>
              <a:t> </a:t>
            </a:r>
            <a:r>
              <a:rPr lang="en-US" sz="2400" b="0" spc="-75" dirty="0" smtClean="0">
                <a:solidFill>
                  <a:srgbClr val="000000"/>
                </a:solidFill>
                <a:latin typeface="Times New Roman"/>
                <a:cs typeface="Times New Roman"/>
              </a:rPr>
              <a:t>236,7</a:t>
            </a:r>
            <a:r>
              <a:rPr sz="2400" spc="-40" dirty="0" smtClean="0">
                <a:solidFill>
                  <a:srgbClr val="0000FF"/>
                </a:solidFill>
                <a:latin typeface="Times New Roman"/>
                <a:cs typeface="Times New Roman"/>
              </a:rPr>
              <a:t> </a:t>
            </a:r>
            <a:r>
              <a:rPr sz="2400" spc="-15" dirty="0">
                <a:solidFill>
                  <a:srgbClr val="0000FF"/>
                </a:solidFill>
                <a:latin typeface="Times New Roman"/>
                <a:cs typeface="Times New Roman"/>
              </a:rPr>
              <a:t>tỷ</a:t>
            </a:r>
            <a:r>
              <a:rPr sz="2400" spc="-70" dirty="0">
                <a:solidFill>
                  <a:srgbClr val="0000FF"/>
                </a:solidFill>
                <a:latin typeface="Times New Roman"/>
                <a:cs typeface="Times New Roman"/>
              </a:rPr>
              <a:t> </a:t>
            </a:r>
            <a:r>
              <a:rPr sz="2400" spc="-35" dirty="0">
                <a:solidFill>
                  <a:srgbClr val="0000FF"/>
                </a:solidFill>
                <a:latin typeface="Times New Roman"/>
                <a:cs typeface="Times New Roman"/>
              </a:rPr>
              <a:t>đồng</a:t>
            </a:r>
            <a:r>
              <a:rPr sz="2400" b="0" spc="-35" dirty="0">
                <a:solidFill>
                  <a:srgbClr val="000000"/>
                </a:solidFill>
                <a:latin typeface="Times New Roman"/>
                <a:cs typeface="Times New Roman"/>
              </a:rPr>
              <a:t>.</a:t>
            </a:r>
            <a:endParaRPr sz="2400" dirty="0">
              <a:latin typeface="Times New Roman"/>
              <a:cs typeface="Times New Roman"/>
            </a:endParaRPr>
          </a:p>
        </p:txBody>
      </p:sp>
      <p:sp>
        <p:nvSpPr>
          <p:cNvPr id="6" name="object 6"/>
          <p:cNvSpPr txBox="1"/>
          <p:nvPr/>
        </p:nvSpPr>
        <p:spPr>
          <a:xfrm>
            <a:off x="1331639" y="3397592"/>
            <a:ext cx="6552729" cy="751488"/>
          </a:xfrm>
          <a:prstGeom prst="rect">
            <a:avLst/>
          </a:prstGeom>
        </p:spPr>
        <p:txBody>
          <a:bodyPr vert="horz" wrap="square" lIns="0" tIns="12700" rIns="0" bIns="0" rtlCol="0">
            <a:spAutoFit/>
          </a:bodyPr>
          <a:lstStyle/>
          <a:p>
            <a:pPr marL="12700" marR="5080" algn="just">
              <a:lnSpc>
                <a:spcPct val="100000"/>
              </a:lnSpc>
              <a:spcBef>
                <a:spcPts val="100"/>
              </a:spcBef>
              <a:buChar char="-"/>
              <a:tabLst>
                <a:tab pos="187960" algn="l"/>
              </a:tabLst>
            </a:pPr>
            <a:r>
              <a:rPr lang="en-US" sz="2400" spc="-20" dirty="0" smtClean="0">
                <a:latin typeface="Times New Roman"/>
                <a:cs typeface="Times New Roman"/>
              </a:rPr>
              <a:t> </a:t>
            </a:r>
            <a:r>
              <a:rPr lang="en-US" sz="2400" spc="-20" dirty="0" err="1" smtClean="0">
                <a:latin typeface="Times New Roman"/>
                <a:cs typeface="Times New Roman"/>
              </a:rPr>
              <a:t>Kế</a:t>
            </a:r>
            <a:r>
              <a:rPr lang="en-US" sz="2400" spc="-20" dirty="0" smtClean="0">
                <a:latin typeface="Times New Roman"/>
                <a:cs typeface="Times New Roman"/>
              </a:rPr>
              <a:t> </a:t>
            </a:r>
            <a:r>
              <a:rPr lang="en-US" sz="2400" spc="-20" dirty="0" err="1" smtClean="0">
                <a:latin typeface="Times New Roman"/>
                <a:cs typeface="Times New Roman"/>
              </a:rPr>
              <a:t>hoạch</a:t>
            </a:r>
            <a:r>
              <a:rPr lang="en-US" sz="2400" spc="-20" dirty="0" smtClean="0">
                <a:latin typeface="Times New Roman"/>
                <a:cs typeface="Times New Roman"/>
              </a:rPr>
              <a:t> </a:t>
            </a:r>
            <a:r>
              <a:rPr sz="2400" spc="-25" dirty="0" err="1" smtClean="0">
                <a:latin typeface="Times New Roman"/>
                <a:cs typeface="Times New Roman"/>
              </a:rPr>
              <a:t>trả</a:t>
            </a:r>
            <a:r>
              <a:rPr sz="2400" spc="-25" dirty="0" smtClean="0">
                <a:latin typeface="Times New Roman"/>
                <a:cs typeface="Times New Roman"/>
              </a:rPr>
              <a:t> </a:t>
            </a:r>
            <a:r>
              <a:rPr sz="2400" spc="-20" dirty="0" err="1" smtClean="0">
                <a:latin typeface="Times New Roman"/>
                <a:cs typeface="Times New Roman"/>
              </a:rPr>
              <a:t>nợ</a:t>
            </a:r>
            <a:r>
              <a:rPr sz="2400" spc="-20" dirty="0" smtClean="0">
                <a:latin typeface="Times New Roman"/>
                <a:cs typeface="Times New Roman"/>
              </a:rPr>
              <a:t> </a:t>
            </a:r>
            <a:r>
              <a:rPr sz="2400" spc="-25" dirty="0">
                <a:latin typeface="Times New Roman"/>
                <a:cs typeface="Times New Roman"/>
              </a:rPr>
              <a:t>gốc </a:t>
            </a:r>
            <a:r>
              <a:rPr sz="2400" spc="-20" dirty="0">
                <a:latin typeface="Times New Roman"/>
                <a:cs typeface="Times New Roman"/>
              </a:rPr>
              <a:t>các </a:t>
            </a:r>
            <a:r>
              <a:rPr sz="2400" spc="-25" dirty="0">
                <a:latin typeface="Times New Roman"/>
                <a:cs typeface="Times New Roman"/>
              </a:rPr>
              <a:t>nguồn </a:t>
            </a:r>
            <a:r>
              <a:rPr sz="2400" spc="-25" dirty="0" err="1">
                <a:latin typeface="Times New Roman"/>
                <a:cs typeface="Times New Roman"/>
              </a:rPr>
              <a:t>vốn</a:t>
            </a:r>
            <a:r>
              <a:rPr sz="2400" spc="-25" dirty="0">
                <a:latin typeface="Times New Roman"/>
                <a:cs typeface="Times New Roman"/>
              </a:rPr>
              <a:t> </a:t>
            </a:r>
            <a:r>
              <a:rPr sz="2400" spc="-25" dirty="0" err="1" smtClean="0">
                <a:latin typeface="Times New Roman"/>
                <a:cs typeface="Times New Roman"/>
              </a:rPr>
              <a:t>vay</a:t>
            </a:r>
            <a:r>
              <a:rPr lang="en-US" sz="2400" spc="-25" dirty="0" smtClean="0">
                <a:latin typeface="Times New Roman"/>
                <a:cs typeface="Times New Roman"/>
              </a:rPr>
              <a:t>,</a:t>
            </a:r>
            <a:r>
              <a:rPr sz="2400" spc="-25" dirty="0" smtClean="0">
                <a:latin typeface="Times New Roman"/>
                <a:cs typeface="Times New Roman"/>
              </a:rPr>
              <a:t> </a:t>
            </a:r>
            <a:r>
              <a:rPr sz="2400" spc="-20" dirty="0">
                <a:latin typeface="Times New Roman"/>
                <a:cs typeface="Times New Roman"/>
              </a:rPr>
              <a:t>số </a:t>
            </a:r>
            <a:r>
              <a:rPr sz="2400" spc="-30" dirty="0" err="1">
                <a:latin typeface="Times New Roman"/>
                <a:cs typeface="Times New Roman"/>
              </a:rPr>
              <a:t>tiền</a:t>
            </a:r>
            <a:r>
              <a:rPr sz="2400" spc="-30" dirty="0">
                <a:latin typeface="Times New Roman"/>
                <a:cs typeface="Times New Roman"/>
              </a:rPr>
              <a:t> </a:t>
            </a:r>
            <a:r>
              <a:rPr lang="en-US" sz="2400" b="1" spc="-30" dirty="0" smtClean="0">
                <a:solidFill>
                  <a:srgbClr val="0000FF"/>
                </a:solidFill>
                <a:latin typeface="Times New Roman"/>
                <a:cs typeface="Times New Roman"/>
              </a:rPr>
              <a:t>7,32 </a:t>
            </a:r>
            <a:r>
              <a:rPr sz="2400" b="1" spc="-20" dirty="0" err="1" smtClean="0">
                <a:solidFill>
                  <a:srgbClr val="0000FF"/>
                </a:solidFill>
                <a:latin typeface="Times New Roman"/>
                <a:cs typeface="Times New Roman"/>
              </a:rPr>
              <a:t>tỷ</a:t>
            </a:r>
            <a:r>
              <a:rPr sz="2400" b="1" spc="-20" dirty="0" smtClean="0">
                <a:solidFill>
                  <a:srgbClr val="0000FF"/>
                </a:solidFill>
                <a:latin typeface="Times New Roman"/>
                <a:cs typeface="Times New Roman"/>
              </a:rPr>
              <a:t> </a:t>
            </a:r>
            <a:r>
              <a:rPr sz="2400" b="1" spc="-25" dirty="0">
                <a:solidFill>
                  <a:srgbClr val="0000FF"/>
                </a:solidFill>
                <a:latin typeface="Times New Roman"/>
                <a:cs typeface="Times New Roman"/>
              </a:rPr>
              <a:t>đồng </a:t>
            </a:r>
            <a:r>
              <a:rPr sz="2400" spc="-10" dirty="0">
                <a:latin typeface="Times New Roman"/>
                <a:cs typeface="Times New Roman"/>
              </a:rPr>
              <a:t>từ </a:t>
            </a:r>
            <a:r>
              <a:rPr sz="2400" spc="-30" dirty="0" err="1">
                <a:latin typeface="Times New Roman"/>
                <a:cs typeface="Times New Roman"/>
              </a:rPr>
              <a:t>nguồn</a:t>
            </a:r>
            <a:r>
              <a:rPr sz="2400" spc="-30" dirty="0">
                <a:latin typeface="Times New Roman"/>
                <a:cs typeface="Times New Roman"/>
              </a:rPr>
              <a:t> </a:t>
            </a:r>
            <a:r>
              <a:rPr lang="en-US" sz="2400" spc="-30" dirty="0" smtClean="0">
                <a:latin typeface="Times New Roman"/>
                <a:cs typeface="Times New Roman"/>
              </a:rPr>
              <a:t>chi </a:t>
            </a:r>
            <a:r>
              <a:rPr lang="en-US" sz="2400" spc="-30" dirty="0" err="1" smtClean="0">
                <a:latin typeface="Times New Roman"/>
                <a:cs typeface="Times New Roman"/>
              </a:rPr>
              <a:t>đầu</a:t>
            </a:r>
            <a:r>
              <a:rPr lang="en-US" sz="2400" spc="-30" dirty="0" smtClean="0">
                <a:latin typeface="Times New Roman"/>
                <a:cs typeface="Times New Roman"/>
              </a:rPr>
              <a:t> </a:t>
            </a:r>
            <a:r>
              <a:rPr lang="en-US" sz="2400" spc="-30" dirty="0" err="1" smtClean="0">
                <a:latin typeface="Times New Roman"/>
                <a:cs typeface="Times New Roman"/>
              </a:rPr>
              <a:t>tư</a:t>
            </a:r>
            <a:r>
              <a:rPr lang="en-US" sz="2400" spc="-30" dirty="0" smtClean="0">
                <a:latin typeface="Times New Roman"/>
                <a:cs typeface="Times New Roman"/>
              </a:rPr>
              <a:t> </a:t>
            </a:r>
            <a:r>
              <a:rPr lang="en-US" sz="2400" spc="-30" dirty="0" err="1" smtClean="0">
                <a:latin typeface="Times New Roman"/>
                <a:cs typeface="Times New Roman"/>
              </a:rPr>
              <a:t>phát</a:t>
            </a:r>
            <a:r>
              <a:rPr lang="en-US" sz="2400" spc="-30" dirty="0" smtClean="0">
                <a:latin typeface="Times New Roman"/>
                <a:cs typeface="Times New Roman"/>
              </a:rPr>
              <a:t> </a:t>
            </a:r>
            <a:r>
              <a:rPr lang="en-US" sz="2400" spc="-30" dirty="0" err="1" smtClean="0">
                <a:latin typeface="Times New Roman"/>
                <a:cs typeface="Times New Roman"/>
              </a:rPr>
              <a:t>triển</a:t>
            </a:r>
            <a:r>
              <a:rPr lang="en-US" sz="2400" spc="-30" dirty="0" smtClean="0">
                <a:latin typeface="Times New Roman"/>
                <a:cs typeface="Times New Roman"/>
              </a:rPr>
              <a:t>.</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180128125"/>
              </p:ext>
            </p:extLst>
          </p:nvPr>
        </p:nvGraphicFramePr>
        <p:xfrm>
          <a:off x="755576" y="1033687"/>
          <a:ext cx="7848872" cy="49876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bject 27"/>
          <p:cNvSpPr/>
          <p:nvPr/>
        </p:nvSpPr>
        <p:spPr>
          <a:xfrm>
            <a:off x="0" y="0"/>
            <a:ext cx="9144000" cy="784515"/>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endParaRPr/>
          </a:p>
        </p:txBody>
      </p:sp>
      <p:sp>
        <p:nvSpPr>
          <p:cNvPr id="4" name="object 27"/>
          <p:cNvSpPr/>
          <p:nvPr/>
        </p:nvSpPr>
        <p:spPr>
          <a:xfrm>
            <a:off x="457200" y="249172"/>
            <a:ext cx="8229600" cy="535343"/>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r>
              <a:rPr lang="en-US" sz="2000" b="1" dirty="0" smtClean="0">
                <a:solidFill>
                  <a:srgbClr val="FF0000"/>
                </a:solidFill>
                <a:latin typeface="Times New Roman"/>
                <a:cs typeface="Times New Roman"/>
              </a:rPr>
              <a:t>        VIII. MỘT </a:t>
            </a:r>
            <a:r>
              <a:rPr lang="en-US" sz="2000" b="1" dirty="0">
                <a:solidFill>
                  <a:srgbClr val="FF0000"/>
                </a:solidFill>
                <a:latin typeface="Times New Roman"/>
                <a:cs typeface="Times New Roman"/>
              </a:rPr>
              <a:t>SỐ </a:t>
            </a:r>
            <a:r>
              <a:rPr lang="en-US" sz="2000" b="1" spc="-5" dirty="0">
                <a:solidFill>
                  <a:srgbClr val="FF0000"/>
                </a:solidFill>
                <a:latin typeface="Times New Roman"/>
                <a:cs typeface="Times New Roman"/>
              </a:rPr>
              <a:t>BIỆN </a:t>
            </a:r>
            <a:r>
              <a:rPr lang="en-US" sz="2000" b="1" dirty="0">
                <a:solidFill>
                  <a:srgbClr val="FF0000"/>
                </a:solidFill>
                <a:latin typeface="Times New Roman"/>
                <a:cs typeface="Times New Roman"/>
              </a:rPr>
              <a:t>PHÁP </a:t>
            </a:r>
            <a:r>
              <a:rPr lang="en-US" sz="2000" b="1" spc="-5" dirty="0">
                <a:solidFill>
                  <a:srgbClr val="FF0000"/>
                </a:solidFill>
                <a:latin typeface="Times New Roman"/>
                <a:cs typeface="Times New Roman"/>
              </a:rPr>
              <a:t>ĐIỀU </a:t>
            </a:r>
            <a:r>
              <a:rPr lang="en-US" sz="2000" b="1" dirty="0">
                <a:solidFill>
                  <a:srgbClr val="FF0000"/>
                </a:solidFill>
                <a:latin typeface="Times New Roman"/>
                <a:cs typeface="Times New Roman"/>
              </a:rPr>
              <a:t>HÀNH NGÂN</a:t>
            </a:r>
            <a:r>
              <a:rPr lang="en-US" sz="2000" b="1" spc="-204" dirty="0">
                <a:solidFill>
                  <a:srgbClr val="FF0000"/>
                </a:solidFill>
                <a:latin typeface="Times New Roman"/>
                <a:cs typeface="Times New Roman"/>
              </a:rPr>
              <a:t> </a:t>
            </a:r>
            <a:r>
              <a:rPr lang="en-US" sz="2000" b="1" spc="-5" dirty="0">
                <a:solidFill>
                  <a:srgbClr val="FF0000"/>
                </a:solidFill>
                <a:latin typeface="Times New Roman"/>
                <a:cs typeface="Times New Roman"/>
              </a:rPr>
              <a:t>SÁCH</a:t>
            </a:r>
            <a:endParaRPr sz="2000" b="1" dirty="0">
              <a:solidFill>
                <a:srgbClr val="FF0000"/>
              </a:solidFill>
            </a:endParaRPr>
          </a:p>
        </p:txBody>
      </p:sp>
    </p:spTree>
    <p:extLst>
      <p:ext uri="{BB962C8B-B14F-4D97-AF65-F5344CB8AC3E}">
        <p14:creationId xmlns:p14="http://schemas.microsoft.com/office/powerpoint/2010/main" val="16589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739140" y="2199132"/>
            <a:ext cx="1112520" cy="1354836"/>
          </a:xfrm>
          <a:prstGeom prst="rect">
            <a:avLst/>
          </a:prstGeom>
          <a:blipFill>
            <a:blip r:embed="rId3" cstate="print"/>
            <a:stretch>
              <a:fillRect/>
            </a:stretch>
          </a:blipFill>
        </p:spPr>
        <p:txBody>
          <a:bodyPr wrap="square" lIns="0" tIns="0" rIns="0" bIns="0" rtlCol="0"/>
          <a:lstStyle/>
          <a:p>
            <a:endParaRPr dirty="0"/>
          </a:p>
        </p:txBody>
      </p:sp>
      <p:sp>
        <p:nvSpPr>
          <p:cNvPr id="21" name="object 27"/>
          <p:cNvSpPr/>
          <p:nvPr/>
        </p:nvSpPr>
        <p:spPr>
          <a:xfrm>
            <a:off x="0" y="0"/>
            <a:ext cx="9144000" cy="784515"/>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endParaRPr/>
          </a:p>
        </p:txBody>
      </p:sp>
      <p:sp>
        <p:nvSpPr>
          <p:cNvPr id="22" name="object 27"/>
          <p:cNvSpPr/>
          <p:nvPr/>
        </p:nvSpPr>
        <p:spPr>
          <a:xfrm>
            <a:off x="457200" y="249172"/>
            <a:ext cx="8229600" cy="535343"/>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r>
              <a:rPr lang="en-US" sz="2000" b="1" dirty="0" smtClean="0">
                <a:solidFill>
                  <a:srgbClr val="FF0000"/>
                </a:solidFill>
                <a:latin typeface="Times New Roman"/>
                <a:cs typeface="Times New Roman"/>
              </a:rPr>
              <a:t>        VIII. MỘT </a:t>
            </a:r>
            <a:r>
              <a:rPr lang="en-US" sz="2000" b="1" dirty="0">
                <a:solidFill>
                  <a:srgbClr val="FF0000"/>
                </a:solidFill>
                <a:latin typeface="Times New Roman"/>
                <a:cs typeface="Times New Roman"/>
              </a:rPr>
              <a:t>SỐ </a:t>
            </a:r>
            <a:r>
              <a:rPr lang="en-US" sz="2000" b="1" spc="-5" dirty="0">
                <a:solidFill>
                  <a:srgbClr val="FF0000"/>
                </a:solidFill>
                <a:latin typeface="Times New Roman"/>
                <a:cs typeface="Times New Roman"/>
              </a:rPr>
              <a:t>BIỆN </a:t>
            </a:r>
            <a:r>
              <a:rPr lang="en-US" sz="2000" b="1" dirty="0">
                <a:solidFill>
                  <a:srgbClr val="FF0000"/>
                </a:solidFill>
                <a:latin typeface="Times New Roman"/>
                <a:cs typeface="Times New Roman"/>
              </a:rPr>
              <a:t>PHÁP </a:t>
            </a:r>
            <a:r>
              <a:rPr lang="en-US" sz="2000" b="1" spc="-5" dirty="0">
                <a:solidFill>
                  <a:srgbClr val="FF0000"/>
                </a:solidFill>
                <a:latin typeface="Times New Roman"/>
                <a:cs typeface="Times New Roman"/>
              </a:rPr>
              <a:t>ĐIỀU </a:t>
            </a:r>
            <a:r>
              <a:rPr lang="en-US" sz="2000" b="1" dirty="0">
                <a:solidFill>
                  <a:srgbClr val="FF0000"/>
                </a:solidFill>
                <a:latin typeface="Times New Roman"/>
                <a:cs typeface="Times New Roman"/>
              </a:rPr>
              <a:t>HÀNH NGÂN</a:t>
            </a:r>
            <a:r>
              <a:rPr lang="en-US" sz="2000" b="1" spc="-204" dirty="0">
                <a:solidFill>
                  <a:srgbClr val="FF0000"/>
                </a:solidFill>
                <a:latin typeface="Times New Roman"/>
                <a:cs typeface="Times New Roman"/>
              </a:rPr>
              <a:t> </a:t>
            </a:r>
            <a:r>
              <a:rPr lang="en-US" sz="2000" b="1" spc="-5" dirty="0">
                <a:solidFill>
                  <a:srgbClr val="FF0000"/>
                </a:solidFill>
                <a:latin typeface="Times New Roman"/>
                <a:cs typeface="Times New Roman"/>
              </a:rPr>
              <a:t>SÁCH</a:t>
            </a:r>
            <a:endParaRPr sz="2000" b="1" dirty="0">
              <a:solidFill>
                <a:srgbClr val="FF0000"/>
              </a:solidFill>
            </a:endParaRPr>
          </a:p>
        </p:txBody>
      </p:sp>
      <p:graphicFrame>
        <p:nvGraphicFramePr>
          <p:cNvPr id="23" name="Diagram 22"/>
          <p:cNvGraphicFramePr/>
          <p:nvPr>
            <p:extLst>
              <p:ext uri="{D42A27DB-BD31-4B8C-83A1-F6EECF244321}">
                <p14:modId xmlns:p14="http://schemas.microsoft.com/office/powerpoint/2010/main" val="1574039312"/>
              </p:ext>
            </p:extLst>
          </p:nvPr>
        </p:nvGraphicFramePr>
        <p:xfrm>
          <a:off x="611560" y="1397000"/>
          <a:ext cx="7992888" cy="49123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2"/>
          <p:cNvSpPr/>
          <p:nvPr/>
        </p:nvSpPr>
        <p:spPr>
          <a:xfrm>
            <a:off x="0" y="0"/>
            <a:ext cx="9141714" cy="764704"/>
          </a:xfrm>
          <a:prstGeom prst="rect">
            <a:avLst/>
          </a:prstGeom>
        </p:spPr>
        <p:style>
          <a:lnRef idx="1">
            <a:schemeClr val="accent1"/>
          </a:lnRef>
          <a:fillRef idx="2">
            <a:schemeClr val="accent1"/>
          </a:fillRef>
          <a:effectRef idx="1">
            <a:schemeClr val="accent1"/>
          </a:effectRef>
          <a:fontRef idx="minor">
            <a:schemeClr val="dk1"/>
          </a:fontRef>
        </p:style>
        <p:txBody>
          <a:bodyPr wrap="square" lIns="0" tIns="0" rIns="0" bIns="0" rtlCol="0"/>
          <a:lstStyle/>
          <a:p>
            <a:pPr algn="ctr"/>
            <a:endParaRPr b="1" dirty="0">
              <a:latin typeface="Times New Roman" pitchFamily="18" charset="0"/>
              <a:cs typeface="Times New Roman" pitchFamily="18" charset="0"/>
            </a:endParaRPr>
          </a:p>
        </p:txBody>
      </p:sp>
      <p:sp>
        <p:nvSpPr>
          <p:cNvPr id="2" name="Title 1"/>
          <p:cNvSpPr>
            <a:spLocks noGrp="1"/>
          </p:cNvSpPr>
          <p:nvPr>
            <p:ph type="title"/>
          </p:nvPr>
        </p:nvSpPr>
        <p:spPr>
          <a:xfrm>
            <a:off x="1561465" y="233045"/>
            <a:ext cx="6970975" cy="553998"/>
          </a:xfrm>
        </p:spPr>
        <p:txBody>
          <a:bodyPr/>
          <a:lstStyle/>
          <a:p>
            <a:pPr algn="ctr"/>
            <a:r>
              <a:rPr lang="en-GB" sz="1800" dirty="0" smtClean="0">
                <a:solidFill>
                  <a:schemeClr val="bg2">
                    <a:lumMod val="10000"/>
                  </a:schemeClr>
                </a:solidFill>
                <a:latin typeface="Times New Roman" pitchFamily="18" charset="0"/>
                <a:cs typeface="Times New Roman" pitchFamily="18" charset="0"/>
              </a:rPr>
              <a:t>I</a:t>
            </a:r>
            <a:r>
              <a:rPr lang="en-GB" sz="1800" dirty="0">
                <a:solidFill>
                  <a:schemeClr val="bg2">
                    <a:lumMod val="10000"/>
                  </a:schemeClr>
                </a:solidFill>
                <a:latin typeface="Times New Roman" pitchFamily="18" charset="0"/>
                <a:cs typeface="Times New Roman" pitchFamily="18" charset="0"/>
              </a:rPr>
              <a:t>. </a:t>
            </a:r>
            <a:r>
              <a:rPr lang="en-GB" sz="1800" dirty="0" smtClean="0">
                <a:solidFill>
                  <a:schemeClr val="bg2">
                    <a:lumMod val="10000"/>
                  </a:schemeClr>
                </a:solidFill>
                <a:latin typeface="Times New Roman" pitchFamily="18" charset="0"/>
                <a:cs typeface="Times New Roman" pitchFamily="18" charset="0"/>
              </a:rPr>
              <a:t>TỔNG THỂ VỀ </a:t>
            </a:r>
            <a:r>
              <a:rPr lang="en-GB" sz="1800" dirty="0">
                <a:solidFill>
                  <a:schemeClr val="bg2">
                    <a:lumMod val="10000"/>
                  </a:schemeClr>
                </a:solidFill>
                <a:latin typeface="Times New Roman" pitchFamily="18" charset="0"/>
                <a:cs typeface="Times New Roman" pitchFamily="18" charset="0"/>
              </a:rPr>
              <a:t>NGÂN SÁCH </a:t>
            </a:r>
            <a:r>
              <a:rPr lang="en-GB" sz="1800" dirty="0" smtClean="0">
                <a:solidFill>
                  <a:schemeClr val="bg2">
                    <a:lumMod val="10000"/>
                  </a:schemeClr>
                </a:solidFill>
                <a:latin typeface="Times New Roman" pitchFamily="18" charset="0"/>
                <a:cs typeface="Times New Roman" pitchFamily="18" charset="0"/>
              </a:rPr>
              <a:t>NHÀ NƯỚC NĂM 2023</a:t>
            </a:r>
            <a:r>
              <a:rPr lang="en-GB" sz="1800" dirty="0">
                <a:solidFill>
                  <a:schemeClr val="bg2">
                    <a:lumMod val="10000"/>
                  </a:schemeClr>
                </a:solidFill>
                <a:latin typeface="Times New Roman" pitchFamily="18" charset="0"/>
                <a:cs typeface="Times New Roman" pitchFamily="18" charset="0"/>
              </a:rPr>
              <a:t/>
            </a:r>
            <a:br>
              <a:rPr lang="en-GB" sz="1800" dirty="0">
                <a:solidFill>
                  <a:schemeClr val="bg2">
                    <a:lumMod val="10000"/>
                  </a:schemeClr>
                </a:solidFill>
                <a:latin typeface="Times New Roman" pitchFamily="18" charset="0"/>
                <a:cs typeface="Times New Roman" pitchFamily="18" charset="0"/>
              </a:rPr>
            </a:br>
            <a:endParaRPr lang="en-GB" sz="1800" dirty="0">
              <a:solidFill>
                <a:schemeClr val="bg2">
                  <a:lumMod val="10000"/>
                </a:schemeClr>
              </a:solidFill>
            </a:endParaRPr>
          </a:p>
        </p:txBody>
      </p:sp>
      <p:graphicFrame>
        <p:nvGraphicFramePr>
          <p:cNvPr id="9" name="Diagram 8"/>
          <p:cNvGraphicFramePr/>
          <p:nvPr>
            <p:extLst>
              <p:ext uri="{D42A27DB-BD31-4B8C-83A1-F6EECF244321}">
                <p14:modId xmlns:p14="http://schemas.microsoft.com/office/powerpoint/2010/main" val="4157075851"/>
              </p:ext>
            </p:extLst>
          </p:nvPr>
        </p:nvGraphicFramePr>
        <p:xfrm>
          <a:off x="1524000" y="1397000"/>
          <a:ext cx="657639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908720"/>
          </a:xfrm>
          <a:prstGeom prst="rect">
            <a:avLst/>
          </a:prstGeom>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dirty="0"/>
          </a:p>
        </p:txBody>
      </p:sp>
      <p:sp>
        <p:nvSpPr>
          <p:cNvPr id="3" name="object 3"/>
          <p:cNvSpPr txBox="1"/>
          <p:nvPr/>
        </p:nvSpPr>
        <p:spPr>
          <a:xfrm>
            <a:off x="1782337" y="322100"/>
            <a:ext cx="5722960" cy="320601"/>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chemeClr val="bg2">
                    <a:lumMod val="10000"/>
                  </a:schemeClr>
                </a:solidFill>
                <a:latin typeface="Times New Roman" panose="02020603050405020304" pitchFamily="18" charset="0"/>
                <a:cs typeface="Times New Roman" panose="02020603050405020304" pitchFamily="18" charset="0"/>
              </a:rPr>
              <a:t>II. </a:t>
            </a:r>
            <a:r>
              <a:rPr sz="2000" b="1" spc="-160" dirty="0" smtClean="0">
                <a:solidFill>
                  <a:schemeClr val="bg2">
                    <a:lumMod val="10000"/>
                  </a:schemeClr>
                </a:solidFill>
                <a:latin typeface="Times New Roman" panose="02020603050405020304" pitchFamily="18" charset="0"/>
                <a:cs typeface="Times New Roman" panose="02020603050405020304" pitchFamily="18" charset="0"/>
              </a:rPr>
              <a:t>DỰ </a:t>
            </a:r>
            <a:r>
              <a:rPr lang="en-US" sz="2000" b="1" spc="-16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10" dirty="0" smtClean="0">
                <a:solidFill>
                  <a:schemeClr val="bg2">
                    <a:lumMod val="10000"/>
                  </a:schemeClr>
                </a:solidFill>
                <a:latin typeface="Times New Roman" panose="02020603050405020304" pitchFamily="18" charset="0"/>
                <a:cs typeface="Times New Roman" panose="02020603050405020304" pitchFamily="18" charset="0"/>
              </a:rPr>
              <a:t>TOÁN </a:t>
            </a:r>
            <a:r>
              <a:rPr lang="en-US" sz="2000" b="1" spc="-21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190" dirty="0" smtClean="0">
                <a:solidFill>
                  <a:schemeClr val="bg2">
                    <a:lumMod val="10000"/>
                  </a:schemeClr>
                </a:solidFill>
                <a:latin typeface="Times New Roman" panose="02020603050405020304" pitchFamily="18" charset="0"/>
                <a:cs typeface="Times New Roman" panose="02020603050405020304" pitchFamily="18" charset="0"/>
              </a:rPr>
              <a:t>THU </a:t>
            </a:r>
            <a:r>
              <a:rPr lang="en-US" sz="2000" b="1" spc="-19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190" dirty="0" smtClean="0">
                <a:solidFill>
                  <a:schemeClr val="bg2">
                    <a:lumMod val="10000"/>
                  </a:schemeClr>
                </a:solidFill>
                <a:latin typeface="Times New Roman" panose="02020603050405020304" pitchFamily="18" charset="0"/>
                <a:cs typeface="Times New Roman" panose="02020603050405020304" pitchFamily="18" charset="0"/>
              </a:rPr>
              <a:t>NSNN </a:t>
            </a:r>
            <a:r>
              <a:rPr lang="en-US" sz="2000" b="1" spc="-19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65" dirty="0" smtClean="0">
                <a:solidFill>
                  <a:schemeClr val="bg2">
                    <a:lumMod val="10000"/>
                  </a:schemeClr>
                </a:solidFill>
                <a:latin typeface="Times New Roman" panose="02020603050405020304" pitchFamily="18" charset="0"/>
                <a:cs typeface="Times New Roman" panose="02020603050405020304" pitchFamily="18" charset="0"/>
              </a:rPr>
              <a:t>TRÊN </a:t>
            </a:r>
            <a:r>
              <a:rPr lang="en-US" sz="2000" b="1" spc="-265"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140" dirty="0" smtClean="0">
                <a:solidFill>
                  <a:schemeClr val="bg2">
                    <a:lumMod val="10000"/>
                  </a:schemeClr>
                </a:solidFill>
                <a:latin typeface="Times New Roman" panose="02020603050405020304" pitchFamily="18" charset="0"/>
                <a:cs typeface="Times New Roman" panose="02020603050405020304" pitchFamily="18" charset="0"/>
              </a:rPr>
              <a:t>ĐỊA </a:t>
            </a:r>
            <a:r>
              <a:rPr lang="en-US" sz="2000" b="1" spc="-14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29" dirty="0" smtClean="0">
                <a:solidFill>
                  <a:schemeClr val="bg2">
                    <a:lumMod val="10000"/>
                  </a:schemeClr>
                </a:solidFill>
                <a:latin typeface="Times New Roman" panose="02020603050405020304" pitchFamily="18" charset="0"/>
                <a:cs typeface="Times New Roman" panose="02020603050405020304" pitchFamily="18" charset="0"/>
              </a:rPr>
              <a:t>BÀN </a:t>
            </a:r>
            <a:r>
              <a:rPr lang="en-US" sz="2000" b="1" spc="-229"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90" dirty="0" smtClean="0">
                <a:solidFill>
                  <a:schemeClr val="bg2">
                    <a:lumMod val="10000"/>
                  </a:schemeClr>
                </a:solidFill>
                <a:latin typeface="Times New Roman" panose="02020603050405020304" pitchFamily="18" charset="0"/>
                <a:cs typeface="Times New Roman" panose="02020603050405020304" pitchFamily="18" charset="0"/>
              </a:rPr>
              <a:t>NĂM</a:t>
            </a:r>
            <a:r>
              <a:rPr sz="2000" b="1" spc="30" dirty="0" smtClean="0">
                <a:solidFill>
                  <a:schemeClr val="bg2">
                    <a:lumMod val="10000"/>
                  </a:schemeClr>
                </a:solidFill>
                <a:latin typeface="Times New Roman" panose="02020603050405020304" pitchFamily="18" charset="0"/>
                <a:cs typeface="Times New Roman" panose="02020603050405020304" pitchFamily="18" charset="0"/>
              </a:rPr>
              <a:t> </a:t>
            </a:r>
            <a:r>
              <a:rPr lang="en-US" sz="2000" b="1" spc="-100" dirty="0" smtClean="0">
                <a:solidFill>
                  <a:schemeClr val="bg2">
                    <a:lumMod val="10000"/>
                  </a:schemeClr>
                </a:solidFill>
                <a:latin typeface="Times New Roman" panose="02020603050405020304" pitchFamily="18" charset="0"/>
                <a:cs typeface="Times New Roman" panose="02020603050405020304" pitchFamily="18" charset="0"/>
              </a:rPr>
              <a:t>2023</a:t>
            </a:r>
            <a:endParaRPr sz="20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4" name="object 4"/>
          <p:cNvSpPr/>
          <p:nvPr/>
        </p:nvSpPr>
        <p:spPr>
          <a:xfrm>
            <a:off x="735757" y="1571420"/>
            <a:ext cx="1243955" cy="4214842"/>
          </a:xfrm>
          <a:prstGeom prst="rect">
            <a:avLst/>
          </a:prstGeom>
          <a:solidFill>
            <a:schemeClr val="accent3">
              <a:lumMod val="75000"/>
            </a:schemeClr>
          </a:solidFill>
        </p:spPr>
        <p:txBody>
          <a:bodyPr wrap="square" lIns="0" tIns="0" rIns="0" bIns="0" rtlCol="0"/>
          <a:lstStyle/>
          <a:p>
            <a:endParaRPr dirty="0">
              <a:solidFill>
                <a:srgbClr val="FFC000"/>
              </a:solidFill>
            </a:endParaRPr>
          </a:p>
        </p:txBody>
      </p:sp>
      <p:sp>
        <p:nvSpPr>
          <p:cNvPr id="5" name="object 5"/>
          <p:cNvSpPr txBox="1"/>
          <p:nvPr/>
        </p:nvSpPr>
        <p:spPr>
          <a:xfrm>
            <a:off x="857224" y="2410810"/>
            <a:ext cx="1071570" cy="1274708"/>
          </a:xfrm>
          <a:prstGeom prst="rect">
            <a:avLst/>
          </a:prstGeom>
        </p:spPr>
        <p:txBody>
          <a:bodyPr vert="horz" wrap="square" lIns="0" tIns="12700" rIns="0" bIns="0" rtlCol="0">
            <a:spAutoFit/>
          </a:bodyPr>
          <a:lstStyle/>
          <a:p>
            <a:pPr marL="12700" algn="ctr">
              <a:lnSpc>
                <a:spcPct val="100000"/>
              </a:lnSpc>
              <a:spcBef>
                <a:spcPts val="100"/>
              </a:spcBef>
            </a:pPr>
            <a:r>
              <a:rPr lang="en-US" b="1" spc="-5" dirty="0" smtClean="0">
                <a:solidFill>
                  <a:schemeClr val="bg2">
                    <a:lumMod val="10000"/>
                  </a:schemeClr>
                </a:solidFill>
                <a:latin typeface="Times New Roman" panose="02020603050405020304" pitchFamily="18" charset="0"/>
                <a:cs typeface="Times New Roman" panose="02020603050405020304" pitchFamily="18" charset="0"/>
              </a:rPr>
              <a:t> </a:t>
            </a:r>
            <a:r>
              <a:rPr lang="en-US" sz="1600" b="1" spc="-5" dirty="0" smtClean="0">
                <a:solidFill>
                  <a:schemeClr val="bg2">
                    <a:lumMod val="10000"/>
                  </a:schemeClr>
                </a:solidFill>
                <a:latin typeface="Times New Roman" panose="02020603050405020304" pitchFamily="18" charset="0"/>
                <a:cs typeface="Times New Roman" panose="02020603050405020304" pitchFamily="18" charset="0"/>
              </a:rPr>
              <a:t>Tổng thu NSNN trên địa bàn:  23.886,700 </a:t>
            </a:r>
            <a:r>
              <a:rPr lang="en-US" sz="1600" b="1" spc="-5" dirty="0" err="1" smtClean="0">
                <a:solidFill>
                  <a:schemeClr val="bg2">
                    <a:lumMod val="10000"/>
                  </a:schemeClr>
                </a:solidFill>
                <a:latin typeface="Times New Roman" panose="02020603050405020304" pitchFamily="18" charset="0"/>
                <a:cs typeface="Times New Roman" panose="02020603050405020304" pitchFamily="18" charset="0"/>
              </a:rPr>
              <a:t>tỷ</a:t>
            </a:r>
            <a:r>
              <a:rPr lang="en-US" sz="1600" b="1" spc="-5" dirty="0" smtClean="0">
                <a:solidFill>
                  <a:schemeClr val="bg2">
                    <a:lumMod val="10000"/>
                  </a:schemeClr>
                </a:solidFill>
                <a:latin typeface="Times New Roman" panose="02020603050405020304" pitchFamily="18" charset="0"/>
                <a:cs typeface="Times New Roman" panose="02020603050405020304" pitchFamily="18" charset="0"/>
              </a:rPr>
              <a:t> </a:t>
            </a:r>
            <a:r>
              <a:rPr lang="en-US" sz="1600" b="1" spc="-5" dirty="0" err="1" smtClean="0">
                <a:solidFill>
                  <a:schemeClr val="bg2">
                    <a:lumMod val="10000"/>
                  </a:schemeClr>
                </a:solidFill>
                <a:latin typeface="Times New Roman" panose="02020603050405020304" pitchFamily="18" charset="0"/>
                <a:cs typeface="Times New Roman" panose="02020603050405020304" pitchFamily="18" charset="0"/>
              </a:rPr>
              <a:t>đồng</a:t>
            </a:r>
            <a:endParaRPr sz="16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6" name="object 6"/>
          <p:cNvSpPr txBox="1"/>
          <p:nvPr/>
        </p:nvSpPr>
        <p:spPr>
          <a:xfrm>
            <a:off x="143967" y="5890056"/>
            <a:ext cx="1524635" cy="513080"/>
          </a:xfrm>
          <a:prstGeom prst="rect">
            <a:avLst/>
          </a:prstGeom>
        </p:spPr>
        <p:txBody>
          <a:bodyPr vert="horz" wrap="square" lIns="0" tIns="12065" rIns="0" bIns="0" rtlCol="0">
            <a:spAutoFit/>
          </a:bodyPr>
          <a:lstStyle/>
          <a:p>
            <a:pPr marL="186055" marR="5080" indent="-173990">
              <a:lnSpc>
                <a:spcPct val="100000"/>
              </a:lnSpc>
              <a:spcBef>
                <a:spcPts val="95"/>
              </a:spcBef>
            </a:pPr>
            <a:r>
              <a:rPr sz="1600" b="1" spc="-5" dirty="0">
                <a:solidFill>
                  <a:srgbClr val="001F5F"/>
                </a:solidFill>
                <a:latin typeface="Arial"/>
                <a:cs typeface="Arial"/>
              </a:rPr>
              <a:t>Tổng </a:t>
            </a:r>
            <a:r>
              <a:rPr sz="1600" b="1" spc="-10" dirty="0">
                <a:solidFill>
                  <a:srgbClr val="001F5F"/>
                </a:solidFill>
                <a:latin typeface="Arial"/>
                <a:cs typeface="Arial"/>
              </a:rPr>
              <a:t>thu</a:t>
            </a:r>
            <a:r>
              <a:rPr sz="1600" b="1" spc="-55" dirty="0">
                <a:solidFill>
                  <a:srgbClr val="001F5F"/>
                </a:solidFill>
                <a:latin typeface="Arial"/>
                <a:cs typeface="Arial"/>
              </a:rPr>
              <a:t> </a:t>
            </a:r>
            <a:r>
              <a:rPr sz="1600" b="1" spc="-10" dirty="0">
                <a:solidFill>
                  <a:srgbClr val="001F5F"/>
                </a:solidFill>
                <a:latin typeface="Arial"/>
                <a:cs typeface="Arial"/>
              </a:rPr>
              <a:t>NSNN  </a:t>
            </a:r>
            <a:r>
              <a:rPr sz="1600" b="1" spc="-5" dirty="0">
                <a:solidFill>
                  <a:srgbClr val="001F5F"/>
                </a:solidFill>
                <a:latin typeface="Arial"/>
                <a:cs typeface="Arial"/>
              </a:rPr>
              <a:t>trên địa bàn</a:t>
            </a:r>
            <a:endParaRPr sz="1600" dirty="0">
              <a:latin typeface="Arial"/>
              <a:cs typeface="Arial"/>
            </a:endParaRPr>
          </a:p>
        </p:txBody>
      </p:sp>
      <p:sp>
        <p:nvSpPr>
          <p:cNvPr id="7" name="object 7"/>
          <p:cNvSpPr/>
          <p:nvPr/>
        </p:nvSpPr>
        <p:spPr>
          <a:xfrm>
            <a:off x="2328879" y="3417108"/>
            <a:ext cx="1305306" cy="2369154"/>
          </a:xfrm>
          <a:prstGeom prst="rect">
            <a:avLst/>
          </a:prstGeom>
          <a:solidFill>
            <a:schemeClr val="tx2">
              <a:lumMod val="60000"/>
              <a:lumOff val="40000"/>
            </a:schemeClr>
          </a:solidFill>
        </p:spPr>
        <p:style>
          <a:lnRef idx="3">
            <a:schemeClr val="lt1"/>
          </a:lnRef>
          <a:fillRef idx="1">
            <a:schemeClr val="accent4"/>
          </a:fillRef>
          <a:effectRef idx="1">
            <a:schemeClr val="accent4"/>
          </a:effectRef>
          <a:fontRef idx="minor">
            <a:schemeClr val="lt1"/>
          </a:fontRef>
        </p:style>
        <p:txBody>
          <a:bodyPr wrap="square" lIns="0" tIns="0" rIns="0" bIns="0" rtlCol="0"/>
          <a:lstStyle/>
          <a:p>
            <a:endParaRPr dirty="0"/>
          </a:p>
        </p:txBody>
      </p:sp>
      <p:sp>
        <p:nvSpPr>
          <p:cNvPr id="9" name="object 9"/>
          <p:cNvSpPr/>
          <p:nvPr/>
        </p:nvSpPr>
        <p:spPr>
          <a:xfrm>
            <a:off x="2073944" y="3417108"/>
            <a:ext cx="305587" cy="625614"/>
          </a:xfrm>
          <a:prstGeom prst="rect">
            <a:avLst/>
          </a:prstGeom>
          <a:blipFill>
            <a:blip r:embed="rId3" cstate="print"/>
            <a:stretch>
              <a:fillRect/>
            </a:stretch>
          </a:blipFill>
        </p:spPr>
        <p:txBody>
          <a:bodyPr wrap="square" lIns="0" tIns="0" rIns="0" bIns="0" rtlCol="0"/>
          <a:lstStyle/>
          <a:p>
            <a:endParaRPr dirty="0"/>
          </a:p>
        </p:txBody>
      </p:sp>
      <p:sp>
        <p:nvSpPr>
          <p:cNvPr id="13" name="object 13"/>
          <p:cNvSpPr txBox="1"/>
          <p:nvPr/>
        </p:nvSpPr>
        <p:spPr>
          <a:xfrm>
            <a:off x="3894835" y="957453"/>
            <a:ext cx="1497965" cy="299720"/>
          </a:xfrm>
          <a:prstGeom prst="rect">
            <a:avLst/>
          </a:prstGeom>
        </p:spPr>
        <p:txBody>
          <a:bodyPr vert="horz" wrap="square" lIns="0" tIns="12700" rIns="0" bIns="0" rtlCol="0">
            <a:spAutoFit/>
          </a:bodyPr>
          <a:lstStyle/>
          <a:p>
            <a:pPr marL="12700">
              <a:lnSpc>
                <a:spcPct val="100000"/>
              </a:lnSpc>
              <a:spcBef>
                <a:spcPts val="100"/>
              </a:spcBef>
            </a:pPr>
            <a:r>
              <a:rPr sz="1800" i="1" spc="-135" dirty="0">
                <a:latin typeface="Times New Roman" panose="02020603050405020304" pitchFamily="18" charset="0"/>
                <a:cs typeface="Times New Roman" panose="02020603050405020304" pitchFamily="18" charset="0"/>
              </a:rPr>
              <a:t>Đơn </a:t>
            </a:r>
            <a:r>
              <a:rPr sz="1800" i="1" spc="-110" dirty="0">
                <a:latin typeface="Times New Roman" panose="02020603050405020304" pitchFamily="18" charset="0"/>
                <a:cs typeface="Times New Roman" panose="02020603050405020304" pitchFamily="18" charset="0"/>
              </a:rPr>
              <a:t>vị: </a:t>
            </a:r>
            <a:r>
              <a:rPr sz="1800" i="1" spc="-65" dirty="0" smtClean="0">
                <a:latin typeface="Times New Roman" panose="02020603050405020304" pitchFamily="18" charset="0"/>
                <a:cs typeface="Times New Roman" panose="02020603050405020304" pitchFamily="18" charset="0"/>
              </a:rPr>
              <a:t>tỷ</a:t>
            </a:r>
            <a:r>
              <a:rPr lang="en-US" sz="1800" i="1" spc="-65" dirty="0" smtClean="0">
                <a:latin typeface="Times New Roman" panose="02020603050405020304" pitchFamily="18" charset="0"/>
                <a:cs typeface="Times New Roman" panose="02020603050405020304" pitchFamily="18" charset="0"/>
              </a:rPr>
              <a:t> </a:t>
            </a:r>
            <a:r>
              <a:rPr sz="1800" i="1" spc="-140" dirty="0" err="1" smtClean="0">
                <a:latin typeface="Times New Roman" panose="02020603050405020304" pitchFamily="18" charset="0"/>
                <a:cs typeface="Times New Roman" panose="02020603050405020304" pitchFamily="18" charset="0"/>
              </a:rPr>
              <a:t>đồng</a:t>
            </a:r>
            <a:endParaRPr sz="1800" dirty="0">
              <a:latin typeface="Times New Roman" panose="02020603050405020304" pitchFamily="18" charset="0"/>
              <a:cs typeface="Times New Roman" panose="02020603050405020304" pitchFamily="18" charset="0"/>
            </a:endParaRPr>
          </a:p>
        </p:txBody>
      </p:sp>
      <p:sp>
        <p:nvSpPr>
          <p:cNvPr id="15" name="object 15"/>
          <p:cNvSpPr/>
          <p:nvPr/>
        </p:nvSpPr>
        <p:spPr>
          <a:xfrm>
            <a:off x="2334419" y="2792821"/>
            <a:ext cx="1297896" cy="636179"/>
          </a:xfrm>
          <a:prstGeom prst="rect">
            <a:avLst/>
          </a:prstGeom>
          <a:solidFill>
            <a:srgbClr val="FABA86"/>
          </a:solidFill>
          <a:effectLst>
            <a:outerShdw blurRad="63500" sx="102000" sy="102000" algn="ctr" rotWithShape="0">
              <a:prstClr val="black">
                <a:alpha val="40000"/>
              </a:prstClr>
            </a:outerShdw>
          </a:effectLst>
        </p:spPr>
        <p:txBody>
          <a:bodyPr wrap="square" lIns="0" tIns="0" rIns="0" bIns="0" rtlCol="0" anchor="ctr"/>
          <a:lstStyle/>
          <a:p>
            <a:pPr algn="ctr"/>
            <a:r>
              <a:rPr lang="en-US" sz="1200" b="1" dirty="0" err="1" smtClean="0">
                <a:solidFill>
                  <a:srgbClr val="002060"/>
                </a:solidFill>
                <a:latin typeface="Times New Roman" pitchFamily="18" charset="0"/>
                <a:cs typeface="Times New Roman" pitchFamily="18" charset="0"/>
              </a:rPr>
              <a:t>Tiền</a:t>
            </a:r>
            <a:r>
              <a:rPr lang="en-US" sz="1200" b="1" dirty="0" smtClean="0">
                <a:solidFill>
                  <a:srgbClr val="002060"/>
                </a:solidFill>
                <a:latin typeface="Times New Roman" pitchFamily="18" charset="0"/>
                <a:cs typeface="Times New Roman" pitchFamily="18" charset="0"/>
              </a:rPr>
              <a:t> </a:t>
            </a:r>
            <a:r>
              <a:rPr lang="en-US" sz="1200" b="1" dirty="0" err="1">
                <a:solidFill>
                  <a:srgbClr val="002060"/>
                </a:solidFill>
                <a:latin typeface="Times New Roman" pitchFamily="18" charset="0"/>
                <a:cs typeface="Times New Roman" pitchFamily="18" charset="0"/>
              </a:rPr>
              <a:t>đất</a:t>
            </a:r>
            <a:r>
              <a:rPr lang="en-US" sz="1200" b="1" dirty="0">
                <a:solidFill>
                  <a:srgbClr val="002060"/>
                </a:solidFill>
                <a:latin typeface="Times New Roman" pitchFamily="18" charset="0"/>
                <a:cs typeface="Times New Roman" pitchFamily="18" charset="0"/>
              </a:rPr>
              <a:t>: </a:t>
            </a:r>
            <a:r>
              <a:rPr lang="en-US" sz="1200" b="1" dirty="0" smtClean="0">
                <a:solidFill>
                  <a:srgbClr val="002060"/>
                </a:solidFill>
                <a:latin typeface="Times New Roman" pitchFamily="18" charset="0"/>
                <a:cs typeface="Times New Roman" pitchFamily="18" charset="0"/>
              </a:rPr>
              <a:t>2.500</a:t>
            </a:r>
            <a:endParaRPr lang="en-US" sz="1200" b="1" dirty="0">
              <a:solidFill>
                <a:srgbClr val="002060"/>
              </a:solidFill>
              <a:latin typeface="Times New Roman" pitchFamily="18" charset="0"/>
              <a:cs typeface="Times New Roman" pitchFamily="18" charset="0"/>
            </a:endParaRPr>
          </a:p>
        </p:txBody>
      </p:sp>
      <p:sp>
        <p:nvSpPr>
          <p:cNvPr id="17" name="object 17"/>
          <p:cNvSpPr txBox="1"/>
          <p:nvPr/>
        </p:nvSpPr>
        <p:spPr>
          <a:xfrm>
            <a:off x="2399237" y="3641659"/>
            <a:ext cx="1164590" cy="1499770"/>
          </a:xfrm>
          <a:prstGeom prst="rect">
            <a:avLst/>
          </a:prstGeom>
        </p:spPr>
        <p:txBody>
          <a:bodyPr vert="horz" wrap="square" lIns="0" tIns="12065" rIns="0" bIns="0" rtlCol="0">
            <a:spAutoFit/>
          </a:bodyPr>
          <a:lstStyle/>
          <a:p>
            <a:pPr marL="12700" marR="5080" indent="-1270" algn="ctr">
              <a:lnSpc>
                <a:spcPct val="100000"/>
              </a:lnSpc>
              <a:spcBef>
                <a:spcPts val="95"/>
              </a:spcBef>
            </a:pPr>
            <a:r>
              <a:rPr sz="1500" b="1" spc="-150" dirty="0">
                <a:solidFill>
                  <a:schemeClr val="bg2">
                    <a:lumMod val="10000"/>
                  </a:schemeClr>
                </a:solidFill>
                <a:latin typeface="Times New Roman" panose="02020603050405020304" pitchFamily="18" charset="0"/>
                <a:cs typeface="Times New Roman" panose="02020603050405020304" pitchFamily="18" charset="0"/>
              </a:rPr>
              <a:t>Thu </a:t>
            </a:r>
            <a:r>
              <a:rPr sz="1500" b="1" spc="-100" dirty="0" err="1">
                <a:solidFill>
                  <a:schemeClr val="bg2">
                    <a:lumMod val="10000"/>
                  </a:schemeClr>
                </a:solidFill>
                <a:latin typeface="Times New Roman" panose="02020603050405020304" pitchFamily="18" charset="0"/>
                <a:cs typeface="Times New Roman" panose="02020603050405020304" pitchFamily="18" charset="0"/>
              </a:rPr>
              <a:t>nội</a:t>
            </a:r>
            <a:r>
              <a:rPr sz="1500" b="1" spc="-100" dirty="0">
                <a:solidFill>
                  <a:schemeClr val="bg2">
                    <a:lumMod val="10000"/>
                  </a:schemeClr>
                </a:solidFill>
                <a:latin typeface="Times New Roman" panose="02020603050405020304" pitchFamily="18" charset="0"/>
                <a:cs typeface="Times New Roman" panose="02020603050405020304" pitchFamily="18" charset="0"/>
              </a:rPr>
              <a:t> </a:t>
            </a:r>
            <a:r>
              <a:rPr sz="1500" b="1" spc="-65" dirty="0" smtClean="0">
                <a:solidFill>
                  <a:schemeClr val="bg2">
                    <a:lumMod val="10000"/>
                  </a:schemeClr>
                </a:solidFill>
                <a:latin typeface="Times New Roman" panose="02020603050405020304" pitchFamily="18" charset="0"/>
                <a:cs typeface="Times New Roman" panose="02020603050405020304" pitchFamily="18" charset="0"/>
              </a:rPr>
              <a:t>địa</a:t>
            </a:r>
            <a:r>
              <a:rPr lang="en-US" sz="1500" b="1" spc="-65" dirty="0" smtClean="0">
                <a:solidFill>
                  <a:schemeClr val="bg2">
                    <a:lumMod val="10000"/>
                  </a:schemeClr>
                </a:solidFill>
                <a:latin typeface="Times New Roman" panose="02020603050405020304" pitchFamily="18" charset="0"/>
                <a:cs typeface="Times New Roman" panose="02020603050405020304" pitchFamily="18" charset="0"/>
              </a:rPr>
              <a:t> (</a:t>
            </a:r>
            <a:r>
              <a:rPr sz="1500" b="1" spc="-145" dirty="0" err="1" smtClean="0">
                <a:solidFill>
                  <a:schemeClr val="bg2">
                    <a:lumMod val="10000"/>
                  </a:schemeClr>
                </a:solidFill>
                <a:latin typeface="Times New Roman" panose="02020603050405020304" pitchFamily="18" charset="0"/>
                <a:cs typeface="Times New Roman" panose="02020603050405020304" pitchFamily="18" charset="0"/>
              </a:rPr>
              <a:t>không</a:t>
            </a:r>
            <a:r>
              <a:rPr sz="1500" b="1" spc="-145" dirty="0" smtClean="0">
                <a:solidFill>
                  <a:schemeClr val="bg2">
                    <a:lumMod val="10000"/>
                  </a:schemeClr>
                </a:solidFill>
                <a:latin typeface="Times New Roman" panose="02020603050405020304" pitchFamily="18" charset="0"/>
                <a:cs typeface="Times New Roman" panose="02020603050405020304" pitchFamily="18" charset="0"/>
              </a:rPr>
              <a:t> </a:t>
            </a:r>
            <a:r>
              <a:rPr sz="1500" b="1" spc="-135" dirty="0" err="1">
                <a:solidFill>
                  <a:schemeClr val="bg2">
                    <a:lumMod val="10000"/>
                  </a:schemeClr>
                </a:solidFill>
                <a:latin typeface="Times New Roman" panose="02020603050405020304" pitchFamily="18" charset="0"/>
                <a:cs typeface="Times New Roman" panose="02020603050405020304" pitchFamily="18" charset="0"/>
              </a:rPr>
              <a:t>kể</a:t>
            </a:r>
            <a:r>
              <a:rPr sz="1500" b="1" spc="-135" dirty="0">
                <a:solidFill>
                  <a:schemeClr val="bg2">
                    <a:lumMod val="10000"/>
                  </a:schemeClr>
                </a:solidFill>
                <a:latin typeface="Times New Roman" panose="02020603050405020304" pitchFamily="18" charset="0"/>
                <a:cs typeface="Times New Roman" panose="02020603050405020304" pitchFamily="18" charset="0"/>
              </a:rPr>
              <a:t> </a:t>
            </a:r>
            <a:r>
              <a:rPr lang="en-US" sz="1500" b="1" spc="-135" dirty="0" smtClean="0">
                <a:solidFill>
                  <a:schemeClr val="bg2">
                    <a:lumMod val="10000"/>
                  </a:schemeClr>
                </a:solidFill>
                <a:latin typeface="Times New Roman" panose="02020603050405020304" pitchFamily="18" charset="0"/>
                <a:cs typeface="Times New Roman" panose="02020603050405020304" pitchFamily="18" charset="0"/>
              </a:rPr>
              <a:t> </a:t>
            </a:r>
            <a:r>
              <a:rPr sz="1500" b="1" spc="-60" dirty="0" err="1" smtClean="0">
                <a:solidFill>
                  <a:schemeClr val="bg2">
                    <a:lumMod val="10000"/>
                  </a:schemeClr>
                </a:solidFill>
                <a:latin typeface="Times New Roman" panose="02020603050405020304" pitchFamily="18" charset="0"/>
                <a:cs typeface="Times New Roman" panose="02020603050405020304" pitchFamily="18" charset="0"/>
              </a:rPr>
              <a:t>tiền</a:t>
            </a:r>
            <a:r>
              <a:rPr sz="1500" b="1" spc="-60" dirty="0" smtClean="0">
                <a:solidFill>
                  <a:schemeClr val="bg2">
                    <a:lumMod val="10000"/>
                  </a:schemeClr>
                </a:solidFill>
                <a:latin typeface="Times New Roman" panose="02020603050405020304" pitchFamily="18" charset="0"/>
                <a:cs typeface="Times New Roman" panose="02020603050405020304" pitchFamily="18" charset="0"/>
              </a:rPr>
              <a:t>  </a:t>
            </a:r>
            <a:r>
              <a:rPr sz="1500" b="1" spc="-200" dirty="0">
                <a:solidFill>
                  <a:schemeClr val="bg2">
                    <a:lumMod val="10000"/>
                  </a:schemeClr>
                </a:solidFill>
                <a:latin typeface="Times New Roman" panose="02020603050405020304" pitchFamily="18" charset="0"/>
                <a:cs typeface="Times New Roman" panose="02020603050405020304" pitchFamily="18" charset="0"/>
              </a:rPr>
              <a:t>SDĐ </a:t>
            </a:r>
            <a:r>
              <a:rPr sz="1500" b="1" spc="-135" dirty="0">
                <a:solidFill>
                  <a:schemeClr val="bg2">
                    <a:lumMod val="10000"/>
                  </a:schemeClr>
                </a:solidFill>
                <a:latin typeface="Times New Roman" panose="02020603050405020304" pitchFamily="18" charset="0"/>
                <a:cs typeface="Times New Roman" panose="02020603050405020304" pitchFamily="18" charset="0"/>
              </a:rPr>
              <a:t>và</a:t>
            </a:r>
            <a:r>
              <a:rPr sz="1500" b="1" spc="-245" dirty="0">
                <a:solidFill>
                  <a:schemeClr val="bg2">
                    <a:lumMod val="10000"/>
                  </a:schemeClr>
                </a:solidFill>
                <a:latin typeface="Times New Roman" panose="02020603050405020304" pitchFamily="18" charset="0"/>
                <a:cs typeface="Times New Roman" panose="02020603050405020304" pitchFamily="18" charset="0"/>
              </a:rPr>
              <a:t> </a:t>
            </a:r>
            <a:r>
              <a:rPr sz="1500" b="1" spc="-250" dirty="0" smtClean="0">
                <a:solidFill>
                  <a:schemeClr val="bg2">
                    <a:lumMod val="10000"/>
                  </a:schemeClr>
                </a:solidFill>
                <a:latin typeface="Times New Roman" panose="02020603050405020304" pitchFamily="18" charset="0"/>
                <a:cs typeface="Times New Roman" panose="02020603050405020304" pitchFamily="18" charset="0"/>
              </a:rPr>
              <a:t>XSKT</a:t>
            </a:r>
            <a:r>
              <a:rPr lang="en-US" sz="1500" b="1" spc="-110" dirty="0" smtClean="0">
                <a:solidFill>
                  <a:schemeClr val="bg2">
                    <a:lumMod val="10000"/>
                  </a:schemeClr>
                </a:solidFill>
                <a:latin typeface="Times New Roman" panose="02020603050405020304" pitchFamily="18" charset="0"/>
                <a:cs typeface="Times New Roman" panose="02020603050405020304" pitchFamily="18" charset="0"/>
              </a:rPr>
              <a:t>) </a:t>
            </a:r>
            <a:r>
              <a:rPr lang="en-US" sz="2000" b="1" spc="-110" dirty="0" smtClean="0">
                <a:solidFill>
                  <a:schemeClr val="bg2">
                    <a:lumMod val="10000"/>
                  </a:schemeClr>
                </a:solidFill>
                <a:latin typeface="Times New Roman" panose="02020603050405020304" pitchFamily="18" charset="0"/>
                <a:cs typeface="Times New Roman" panose="02020603050405020304" pitchFamily="18" charset="0"/>
              </a:rPr>
              <a:t>12.950</a:t>
            </a:r>
            <a:endParaRPr sz="2000" dirty="0">
              <a:solidFill>
                <a:schemeClr val="bg2">
                  <a:lumMod val="10000"/>
                </a:schemeClr>
              </a:solidFill>
              <a:latin typeface="Times New Roman" panose="02020603050405020304" pitchFamily="18" charset="0"/>
              <a:cs typeface="Times New Roman" panose="02020603050405020304" pitchFamily="18" charset="0"/>
            </a:endParaRPr>
          </a:p>
          <a:p>
            <a:pPr marL="635" algn="ctr">
              <a:lnSpc>
                <a:spcPts val="1914"/>
              </a:lnSpc>
            </a:pPr>
            <a:r>
              <a:rPr lang="en-US" sz="1200" b="1" spc="-80" dirty="0" smtClean="0">
                <a:solidFill>
                  <a:schemeClr val="bg2">
                    <a:lumMod val="10000"/>
                  </a:schemeClr>
                </a:solidFill>
                <a:latin typeface="Times New Roman" panose="02020603050405020304" pitchFamily="18" charset="0"/>
                <a:cs typeface="Times New Roman" panose="02020603050405020304" pitchFamily="18" charset="0"/>
              </a:rPr>
              <a:t>(</a:t>
            </a:r>
            <a:r>
              <a:rPr lang="en-US" sz="1200" b="1" spc="-80" dirty="0" err="1" smtClean="0">
                <a:solidFill>
                  <a:schemeClr val="bg2">
                    <a:lumMod val="10000"/>
                  </a:schemeClr>
                </a:solidFill>
                <a:latin typeface="Times New Roman" panose="02020603050405020304" pitchFamily="18" charset="0"/>
                <a:cs typeface="Times New Roman" panose="02020603050405020304" pitchFamily="18" charset="0"/>
              </a:rPr>
              <a:t>chiếm</a:t>
            </a:r>
            <a:r>
              <a:rPr lang="en-US" sz="1200" b="1" spc="-80" dirty="0" smtClean="0">
                <a:solidFill>
                  <a:schemeClr val="bg2">
                    <a:lumMod val="10000"/>
                  </a:schemeClr>
                </a:solidFill>
                <a:latin typeface="Times New Roman" panose="02020603050405020304" pitchFamily="18" charset="0"/>
                <a:cs typeface="Times New Roman" panose="02020603050405020304" pitchFamily="18" charset="0"/>
              </a:rPr>
              <a:t> </a:t>
            </a:r>
            <a:r>
              <a:rPr lang="en-US" sz="1200" b="1" spc="-80" dirty="0" err="1" smtClean="0">
                <a:solidFill>
                  <a:schemeClr val="bg2">
                    <a:lumMod val="10000"/>
                  </a:schemeClr>
                </a:solidFill>
                <a:latin typeface="Times New Roman" panose="02020603050405020304" pitchFamily="18" charset="0"/>
                <a:cs typeface="Times New Roman" panose="02020603050405020304" pitchFamily="18" charset="0"/>
              </a:rPr>
              <a:t>tỷ</a:t>
            </a:r>
            <a:r>
              <a:rPr lang="en-US" sz="1200" b="1" spc="-80" dirty="0" smtClean="0">
                <a:solidFill>
                  <a:schemeClr val="bg2">
                    <a:lumMod val="10000"/>
                  </a:schemeClr>
                </a:solidFill>
                <a:latin typeface="Times New Roman" panose="02020603050405020304" pitchFamily="18" charset="0"/>
                <a:cs typeface="Times New Roman" panose="02020603050405020304" pitchFamily="18" charset="0"/>
              </a:rPr>
              <a:t> </a:t>
            </a:r>
            <a:r>
              <a:rPr lang="en-US" sz="1200" b="1" spc="-80" dirty="0" err="1" smtClean="0">
                <a:solidFill>
                  <a:schemeClr val="bg2">
                    <a:lumMod val="10000"/>
                  </a:schemeClr>
                </a:solidFill>
                <a:latin typeface="Times New Roman" panose="02020603050405020304" pitchFamily="18" charset="0"/>
                <a:cs typeface="Times New Roman" panose="02020603050405020304" pitchFamily="18" charset="0"/>
              </a:rPr>
              <a:t>trọng</a:t>
            </a:r>
            <a:r>
              <a:rPr lang="en-US" sz="1200" b="1" spc="-80" dirty="0" smtClean="0">
                <a:solidFill>
                  <a:schemeClr val="bg2">
                    <a:lumMod val="10000"/>
                  </a:schemeClr>
                </a:solidFill>
                <a:latin typeface="Times New Roman" panose="02020603050405020304" pitchFamily="18" charset="0"/>
                <a:cs typeface="Times New Roman" panose="02020603050405020304" pitchFamily="18" charset="0"/>
              </a:rPr>
              <a:t> 54% </a:t>
            </a:r>
            <a:r>
              <a:rPr lang="en-US" sz="1200" b="1" spc="-80" dirty="0" err="1" smtClean="0">
                <a:solidFill>
                  <a:schemeClr val="bg2">
                    <a:lumMod val="10000"/>
                  </a:schemeClr>
                </a:solidFill>
                <a:latin typeface="Times New Roman" panose="02020603050405020304" pitchFamily="18" charset="0"/>
                <a:cs typeface="Times New Roman" panose="02020603050405020304" pitchFamily="18" charset="0"/>
              </a:rPr>
              <a:t>tổng</a:t>
            </a:r>
            <a:r>
              <a:rPr lang="en-US" sz="1200" b="1" spc="-80" dirty="0" smtClean="0">
                <a:solidFill>
                  <a:schemeClr val="bg2">
                    <a:lumMod val="10000"/>
                  </a:schemeClr>
                </a:solidFill>
                <a:latin typeface="Times New Roman" panose="02020603050405020304" pitchFamily="18" charset="0"/>
                <a:cs typeface="Times New Roman" panose="02020603050405020304" pitchFamily="18" charset="0"/>
              </a:rPr>
              <a:t> </a:t>
            </a:r>
            <a:r>
              <a:rPr lang="en-US" sz="1200" b="1" spc="-80" dirty="0" err="1" smtClean="0">
                <a:solidFill>
                  <a:schemeClr val="bg2">
                    <a:lumMod val="10000"/>
                  </a:schemeClr>
                </a:solidFill>
                <a:latin typeface="Times New Roman" panose="02020603050405020304" pitchFamily="18" charset="0"/>
                <a:cs typeface="Times New Roman" panose="02020603050405020304" pitchFamily="18" charset="0"/>
              </a:rPr>
              <a:t>thu</a:t>
            </a:r>
            <a:r>
              <a:rPr lang="en-US" sz="1200" b="1" spc="-80" dirty="0" smtClean="0">
                <a:solidFill>
                  <a:schemeClr val="bg2">
                    <a:lumMod val="10000"/>
                  </a:schemeClr>
                </a:solidFill>
                <a:latin typeface="Times New Roman" panose="02020603050405020304" pitchFamily="18" charset="0"/>
                <a:cs typeface="Times New Roman" panose="02020603050405020304" pitchFamily="18" charset="0"/>
              </a:rPr>
              <a:t> NSNN)</a:t>
            </a:r>
            <a:endParaRPr sz="12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26" name="object 26"/>
          <p:cNvSpPr/>
          <p:nvPr/>
        </p:nvSpPr>
        <p:spPr>
          <a:xfrm>
            <a:off x="588543" y="5718952"/>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51" name="object 51"/>
          <p:cNvSpPr txBox="1"/>
          <p:nvPr/>
        </p:nvSpPr>
        <p:spPr>
          <a:xfrm>
            <a:off x="3611452" y="5846721"/>
            <a:ext cx="4968613" cy="649920"/>
          </a:xfrm>
          <a:prstGeom prst="rect">
            <a:avLst/>
          </a:prstGeom>
          <a:ln w="28955">
            <a:solidFill>
              <a:srgbClr val="FF0000"/>
            </a:solidFill>
          </a:ln>
        </p:spPr>
        <p:txBody>
          <a:bodyPr vert="horz" wrap="square" lIns="0" tIns="27939" rIns="0" bIns="0" rtlCol="0">
            <a:spAutoFit/>
          </a:bodyPr>
          <a:lstStyle/>
          <a:p>
            <a:pPr marL="1111885" marR="857885" indent="-247015" algn="ctr">
              <a:lnSpc>
                <a:spcPct val="101099"/>
              </a:lnSpc>
              <a:spcBef>
                <a:spcPts val="219"/>
              </a:spcBef>
            </a:pPr>
            <a:r>
              <a:rPr sz="2000" b="1" i="1" spc="-200" dirty="0">
                <a:solidFill>
                  <a:srgbClr val="001F5F"/>
                </a:solidFill>
                <a:latin typeface="Times New Roman" panose="02020603050405020304" pitchFamily="18" charset="0"/>
                <a:cs typeface="Times New Roman" panose="02020603050405020304" pitchFamily="18" charset="0"/>
              </a:rPr>
              <a:t>NSTW </a:t>
            </a:r>
            <a:r>
              <a:rPr lang="en-US" sz="2000" b="1" i="1" spc="-200" dirty="0" smtClean="0">
                <a:solidFill>
                  <a:srgbClr val="001F5F"/>
                </a:solidFill>
                <a:latin typeface="Times New Roman" panose="02020603050405020304" pitchFamily="18" charset="0"/>
                <a:cs typeface="Times New Roman" panose="02020603050405020304" pitchFamily="18" charset="0"/>
              </a:rPr>
              <a:t> </a:t>
            </a:r>
            <a:r>
              <a:rPr sz="2000" b="1" i="1" spc="-150" dirty="0" err="1" smtClean="0">
                <a:solidFill>
                  <a:srgbClr val="001F5F"/>
                </a:solidFill>
                <a:latin typeface="Times New Roman" panose="02020603050405020304" pitchFamily="18" charset="0"/>
                <a:cs typeface="Times New Roman" panose="02020603050405020304" pitchFamily="18" charset="0"/>
              </a:rPr>
              <a:t>bổ</a:t>
            </a:r>
            <a:r>
              <a:rPr sz="2000" b="1" i="1" spc="-150" dirty="0" smtClean="0">
                <a:solidFill>
                  <a:srgbClr val="001F5F"/>
                </a:solidFill>
                <a:latin typeface="Times New Roman" panose="02020603050405020304" pitchFamily="18" charset="0"/>
                <a:cs typeface="Times New Roman" panose="02020603050405020304" pitchFamily="18" charset="0"/>
              </a:rPr>
              <a:t> </a:t>
            </a:r>
            <a:r>
              <a:rPr lang="en-US" sz="2000" b="1" i="1" spc="-150" dirty="0" smtClean="0">
                <a:solidFill>
                  <a:srgbClr val="001F5F"/>
                </a:solidFill>
                <a:latin typeface="Times New Roman" panose="02020603050405020304" pitchFamily="18" charset="0"/>
                <a:cs typeface="Times New Roman" panose="02020603050405020304" pitchFamily="18" charset="0"/>
              </a:rPr>
              <a:t> </a:t>
            </a:r>
            <a:r>
              <a:rPr sz="2000" b="1" i="1" spc="-190" dirty="0" smtClean="0">
                <a:solidFill>
                  <a:srgbClr val="001F5F"/>
                </a:solidFill>
                <a:latin typeface="Times New Roman" panose="02020603050405020304" pitchFamily="18" charset="0"/>
                <a:cs typeface="Times New Roman" panose="02020603050405020304" pitchFamily="18" charset="0"/>
              </a:rPr>
              <a:t>sung </a:t>
            </a:r>
            <a:r>
              <a:rPr lang="en-US" sz="2000" b="1" i="1" spc="-190" dirty="0" smtClean="0">
                <a:solidFill>
                  <a:srgbClr val="001F5F"/>
                </a:solidFill>
                <a:latin typeface="Times New Roman" panose="02020603050405020304" pitchFamily="18" charset="0"/>
                <a:cs typeface="Times New Roman" panose="02020603050405020304" pitchFamily="18" charset="0"/>
              </a:rPr>
              <a:t> </a:t>
            </a:r>
            <a:r>
              <a:rPr sz="2000" b="1" i="1" spc="-215" dirty="0" smtClean="0">
                <a:solidFill>
                  <a:srgbClr val="001F5F"/>
                </a:solidFill>
                <a:latin typeface="Times New Roman" panose="02020603050405020304" pitchFamily="18" charset="0"/>
                <a:cs typeface="Times New Roman" panose="02020603050405020304" pitchFamily="18" charset="0"/>
              </a:rPr>
              <a:t>có </a:t>
            </a:r>
            <a:r>
              <a:rPr lang="en-US" sz="2000" b="1" i="1" spc="-215" dirty="0" smtClean="0">
                <a:solidFill>
                  <a:srgbClr val="001F5F"/>
                </a:solidFill>
                <a:latin typeface="Times New Roman" panose="02020603050405020304" pitchFamily="18" charset="0"/>
                <a:cs typeface="Times New Roman" panose="02020603050405020304" pitchFamily="18" charset="0"/>
              </a:rPr>
              <a:t> </a:t>
            </a:r>
            <a:r>
              <a:rPr sz="2000" b="1" i="1" spc="-190" dirty="0" err="1" smtClean="0">
                <a:solidFill>
                  <a:srgbClr val="001F5F"/>
                </a:solidFill>
                <a:latin typeface="Times New Roman" panose="02020603050405020304" pitchFamily="18" charset="0"/>
                <a:cs typeface="Times New Roman" panose="02020603050405020304" pitchFamily="18" charset="0"/>
              </a:rPr>
              <a:t>mục</a:t>
            </a:r>
            <a:r>
              <a:rPr sz="2000" b="1" i="1" spc="-190" dirty="0" smtClean="0">
                <a:solidFill>
                  <a:srgbClr val="001F5F"/>
                </a:solidFill>
                <a:latin typeface="Times New Roman" panose="02020603050405020304" pitchFamily="18" charset="0"/>
                <a:cs typeface="Times New Roman" panose="02020603050405020304" pitchFamily="18" charset="0"/>
              </a:rPr>
              <a:t> </a:t>
            </a:r>
            <a:r>
              <a:rPr lang="en-US" sz="2000" b="1" i="1" spc="-190" dirty="0" smtClean="0">
                <a:solidFill>
                  <a:srgbClr val="001F5F"/>
                </a:solidFill>
                <a:latin typeface="Times New Roman" panose="02020603050405020304" pitchFamily="18" charset="0"/>
                <a:cs typeface="Times New Roman" panose="02020603050405020304" pitchFamily="18" charset="0"/>
              </a:rPr>
              <a:t> </a:t>
            </a:r>
            <a:r>
              <a:rPr sz="2000" b="1" i="1" spc="-80" dirty="0" err="1" smtClean="0">
                <a:solidFill>
                  <a:srgbClr val="001F5F"/>
                </a:solidFill>
                <a:latin typeface="Times New Roman" panose="02020603050405020304" pitchFamily="18" charset="0"/>
                <a:cs typeface="Times New Roman" panose="02020603050405020304" pitchFamily="18" charset="0"/>
              </a:rPr>
              <a:t>tiêu</a:t>
            </a:r>
            <a:r>
              <a:rPr sz="2000" b="1" i="1" spc="-80" dirty="0" smtClean="0">
                <a:solidFill>
                  <a:srgbClr val="001F5F"/>
                </a:solidFill>
                <a:latin typeface="Times New Roman" panose="02020603050405020304" pitchFamily="18" charset="0"/>
                <a:cs typeface="Times New Roman" panose="02020603050405020304" pitchFamily="18" charset="0"/>
              </a:rPr>
              <a:t> </a:t>
            </a:r>
            <a:r>
              <a:rPr sz="2000" b="1" i="1" spc="-225" dirty="0" err="1" smtClean="0">
                <a:solidFill>
                  <a:srgbClr val="001F5F"/>
                </a:solidFill>
                <a:latin typeface="Times New Roman" panose="02020603050405020304" pitchFamily="18" charset="0"/>
                <a:cs typeface="Times New Roman" panose="02020603050405020304" pitchFamily="18" charset="0"/>
              </a:rPr>
              <a:t>số</a:t>
            </a:r>
            <a:r>
              <a:rPr lang="en-US" sz="2000" b="1" i="1" spc="-225" dirty="0" smtClean="0">
                <a:solidFill>
                  <a:srgbClr val="001F5F"/>
                </a:solidFill>
                <a:latin typeface="Times New Roman" panose="02020603050405020304" pitchFamily="18" charset="0"/>
                <a:cs typeface="Times New Roman" panose="02020603050405020304" pitchFamily="18" charset="0"/>
              </a:rPr>
              <a:t> </a:t>
            </a:r>
            <a:r>
              <a:rPr sz="2000" b="1" i="1" spc="-225" dirty="0" smtClean="0">
                <a:solidFill>
                  <a:srgbClr val="001F5F"/>
                </a:solidFill>
                <a:latin typeface="Times New Roman" panose="02020603050405020304" pitchFamily="18" charset="0"/>
                <a:cs typeface="Times New Roman" panose="02020603050405020304" pitchFamily="18" charset="0"/>
              </a:rPr>
              <a:t> </a:t>
            </a:r>
            <a:r>
              <a:rPr sz="2000" b="1" i="1" spc="-80" dirty="0" err="1" smtClean="0">
                <a:solidFill>
                  <a:srgbClr val="001F5F"/>
                </a:solidFill>
                <a:latin typeface="Times New Roman" panose="02020603050405020304" pitchFamily="18" charset="0"/>
                <a:cs typeface="Times New Roman" panose="02020603050405020304" pitchFamily="18" charset="0"/>
              </a:rPr>
              <a:t>tiền</a:t>
            </a:r>
            <a:r>
              <a:rPr lang="en-US" sz="2000" b="1" i="1" spc="-80" dirty="0" smtClean="0">
                <a:solidFill>
                  <a:srgbClr val="001F5F"/>
                </a:solidFill>
                <a:latin typeface="Times New Roman" panose="02020603050405020304" pitchFamily="18" charset="0"/>
                <a:cs typeface="Times New Roman" panose="02020603050405020304" pitchFamily="18" charset="0"/>
              </a:rPr>
              <a:t> 3.053,016</a:t>
            </a:r>
            <a:r>
              <a:rPr lang="en-US" sz="2000" b="1" i="1" spc="-75" dirty="0" smtClean="0">
                <a:solidFill>
                  <a:srgbClr val="001F5F"/>
                </a:solidFill>
                <a:latin typeface="Times New Roman" panose="02020603050405020304" pitchFamily="18" charset="0"/>
                <a:cs typeface="Times New Roman" panose="02020603050405020304" pitchFamily="18" charset="0"/>
              </a:rPr>
              <a:t> </a:t>
            </a:r>
            <a:r>
              <a:rPr lang="en-US" sz="2000" b="1" i="1" spc="-210" dirty="0" err="1" smtClean="0">
                <a:solidFill>
                  <a:srgbClr val="001F5F"/>
                </a:solidFill>
                <a:latin typeface="Times New Roman" panose="02020603050405020304" pitchFamily="18" charset="0"/>
                <a:cs typeface="Times New Roman" panose="02020603050405020304" pitchFamily="18" charset="0"/>
              </a:rPr>
              <a:t>t</a:t>
            </a:r>
            <a:r>
              <a:rPr sz="2000" b="1" i="1" spc="-210" dirty="0" err="1" smtClean="0">
                <a:solidFill>
                  <a:srgbClr val="001F5F"/>
                </a:solidFill>
                <a:latin typeface="Times New Roman" panose="02020603050405020304" pitchFamily="18" charset="0"/>
                <a:cs typeface="Times New Roman" panose="02020603050405020304" pitchFamily="18" charset="0"/>
              </a:rPr>
              <a:t>ỷ</a:t>
            </a:r>
            <a:r>
              <a:rPr sz="2000" b="1" i="1" spc="-285" dirty="0" smtClean="0">
                <a:solidFill>
                  <a:srgbClr val="001F5F"/>
                </a:solidFill>
                <a:latin typeface="Times New Roman" panose="02020603050405020304" pitchFamily="18" charset="0"/>
                <a:cs typeface="Times New Roman" panose="02020603050405020304" pitchFamily="18" charset="0"/>
              </a:rPr>
              <a:t> </a:t>
            </a:r>
            <a:r>
              <a:rPr lang="en-US" sz="2000" b="1" i="1" spc="-285" dirty="0" smtClean="0">
                <a:solidFill>
                  <a:srgbClr val="001F5F"/>
                </a:solidFill>
                <a:latin typeface="Times New Roman" panose="02020603050405020304" pitchFamily="18" charset="0"/>
                <a:cs typeface="Times New Roman" panose="02020603050405020304" pitchFamily="18" charset="0"/>
              </a:rPr>
              <a:t> </a:t>
            </a:r>
            <a:r>
              <a:rPr sz="2000" b="1" i="1" spc="-140" dirty="0" err="1" smtClean="0">
                <a:solidFill>
                  <a:srgbClr val="001F5F"/>
                </a:solidFill>
                <a:latin typeface="Times New Roman" panose="02020603050405020304" pitchFamily="18" charset="0"/>
                <a:cs typeface="Times New Roman" panose="02020603050405020304" pitchFamily="18" charset="0"/>
              </a:rPr>
              <a:t>đồng</a:t>
            </a:r>
            <a:endParaRPr sz="2000" dirty="0">
              <a:latin typeface="Times New Roman" panose="02020603050405020304" pitchFamily="18" charset="0"/>
              <a:cs typeface="Times New Roman" panose="02020603050405020304" pitchFamily="18" charset="0"/>
            </a:endParaRPr>
          </a:p>
        </p:txBody>
      </p:sp>
      <p:sp>
        <p:nvSpPr>
          <p:cNvPr id="18" name="object 15"/>
          <p:cNvSpPr/>
          <p:nvPr/>
        </p:nvSpPr>
        <p:spPr>
          <a:xfrm>
            <a:off x="2338000" y="2542803"/>
            <a:ext cx="1305306" cy="238125"/>
          </a:xfrm>
          <a:prstGeom prst="rect">
            <a:avLst/>
          </a:prstGeom>
        </p:spPr>
        <p:style>
          <a:lnRef idx="1">
            <a:schemeClr val="accent2"/>
          </a:lnRef>
          <a:fillRef idx="2">
            <a:schemeClr val="accent2"/>
          </a:fillRef>
          <a:effectRef idx="1">
            <a:schemeClr val="accent2"/>
          </a:effectRef>
          <a:fontRef idx="minor">
            <a:schemeClr val="dk1"/>
          </a:fontRef>
        </p:style>
        <p:txBody>
          <a:bodyPr wrap="square" lIns="0" tIns="0" rIns="0" bIns="0" rtlCol="0" anchor="ctr"/>
          <a:lstStyle/>
          <a:p>
            <a:pPr algn="ctr"/>
            <a:r>
              <a:rPr lang="en-US" sz="1200" b="1" dirty="0" smtClean="0">
                <a:solidFill>
                  <a:srgbClr val="002060"/>
                </a:solidFill>
                <a:latin typeface="Times New Roman" pitchFamily="18" charset="0"/>
                <a:cs typeface="Times New Roman" pitchFamily="18" charset="0"/>
              </a:rPr>
              <a:t>XSKT: 100</a:t>
            </a:r>
            <a:endParaRPr lang="en-US" sz="1200" b="1" dirty="0">
              <a:solidFill>
                <a:srgbClr val="002060"/>
              </a:solidFill>
              <a:latin typeface="Times New Roman" pitchFamily="18" charset="0"/>
              <a:cs typeface="Times New Roman" pitchFamily="18" charset="0"/>
            </a:endParaRPr>
          </a:p>
        </p:txBody>
      </p:sp>
      <p:sp>
        <p:nvSpPr>
          <p:cNvPr id="19" name="object 15"/>
          <p:cNvSpPr/>
          <p:nvPr/>
        </p:nvSpPr>
        <p:spPr>
          <a:xfrm>
            <a:off x="2338000" y="1588419"/>
            <a:ext cx="1305306" cy="954384"/>
          </a:xfrm>
          <a:prstGeom prst="rect">
            <a:avLst/>
          </a:prstGeom>
          <a:solidFill>
            <a:srgbClr val="2C9FA2"/>
          </a:solidFill>
        </p:spPr>
        <p:txBody>
          <a:bodyPr wrap="square" lIns="0" tIns="0" rIns="0" bIns="0" rtlCol="0" anchor="ctr"/>
          <a:lstStyle/>
          <a:p>
            <a:pPr algn="ctr"/>
            <a:r>
              <a:rPr lang="en-US" sz="1200" b="1" dirty="0" smtClean="0">
                <a:solidFill>
                  <a:srgbClr val="002060"/>
                </a:solidFill>
                <a:latin typeface="Times New Roman" pitchFamily="18" charset="0"/>
                <a:cs typeface="Times New Roman" pitchFamily="18" charset="0"/>
              </a:rPr>
              <a:t>Thu XNK: 8.100</a:t>
            </a:r>
            <a:endParaRPr lang="en-US" sz="1200" b="1" dirty="0">
              <a:solidFill>
                <a:srgbClr val="002060"/>
              </a:solidFill>
              <a:latin typeface="Times New Roman" pitchFamily="18" charset="0"/>
              <a:cs typeface="Times New Roman" pitchFamily="18" charset="0"/>
            </a:endParaRPr>
          </a:p>
        </p:txBody>
      </p:sp>
      <p:sp>
        <p:nvSpPr>
          <p:cNvPr id="11" name="Oval 10"/>
          <p:cNvSpPr/>
          <p:nvPr/>
        </p:nvSpPr>
        <p:spPr>
          <a:xfrm>
            <a:off x="5595688" y="1588419"/>
            <a:ext cx="1512168" cy="134689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smtClean="0"/>
              <a:t>DNNN </a:t>
            </a:r>
            <a:r>
              <a:rPr lang="en-US" sz="1400" dirty="0" err="1" smtClean="0"/>
              <a:t>Trung</a:t>
            </a:r>
            <a:r>
              <a:rPr lang="en-US" sz="1400" dirty="0" smtClean="0"/>
              <a:t> </a:t>
            </a:r>
            <a:r>
              <a:rPr lang="en-US" sz="1400" dirty="0" err="1" smtClean="0"/>
              <a:t>ương</a:t>
            </a:r>
            <a:r>
              <a:rPr lang="en-US" sz="1400" dirty="0" smtClean="0"/>
              <a:t>: 7.075</a:t>
            </a:r>
            <a:endParaRPr lang="en-GB" sz="1400" dirty="0"/>
          </a:p>
        </p:txBody>
      </p:sp>
      <p:sp>
        <p:nvSpPr>
          <p:cNvPr id="23" name="Oval 22"/>
          <p:cNvSpPr/>
          <p:nvPr/>
        </p:nvSpPr>
        <p:spPr>
          <a:xfrm>
            <a:off x="6295517" y="2985934"/>
            <a:ext cx="1209780" cy="105697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t>KT </a:t>
            </a:r>
            <a:r>
              <a:rPr lang="en-US" sz="1200" dirty="0" err="1" smtClean="0"/>
              <a:t>ngoài</a:t>
            </a:r>
            <a:r>
              <a:rPr lang="en-US" sz="1200" dirty="0" smtClean="0"/>
              <a:t> </a:t>
            </a:r>
            <a:r>
              <a:rPr lang="en-US" sz="1200" dirty="0" err="1" smtClean="0"/>
              <a:t>quốc</a:t>
            </a:r>
            <a:r>
              <a:rPr lang="en-US" sz="1200" dirty="0" smtClean="0"/>
              <a:t> </a:t>
            </a:r>
            <a:r>
              <a:rPr lang="en-US" sz="1200" dirty="0" err="1" smtClean="0"/>
              <a:t>doanh</a:t>
            </a:r>
            <a:r>
              <a:rPr lang="en-US" sz="1200" dirty="0" smtClean="0"/>
              <a:t>: 3.200</a:t>
            </a:r>
            <a:endParaRPr lang="en-GB" sz="1200" dirty="0"/>
          </a:p>
        </p:txBody>
      </p:sp>
      <p:sp>
        <p:nvSpPr>
          <p:cNvPr id="24" name="Oval 23"/>
          <p:cNvSpPr/>
          <p:nvPr/>
        </p:nvSpPr>
        <p:spPr>
          <a:xfrm>
            <a:off x="4340321" y="2649095"/>
            <a:ext cx="705723" cy="61025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900" dirty="0" smtClean="0"/>
              <a:t>DNNN ĐP: 42</a:t>
            </a:r>
            <a:endParaRPr lang="en-GB" sz="900" dirty="0"/>
          </a:p>
        </p:txBody>
      </p:sp>
      <p:sp>
        <p:nvSpPr>
          <p:cNvPr id="25" name="Oval 24"/>
          <p:cNvSpPr/>
          <p:nvPr/>
        </p:nvSpPr>
        <p:spPr>
          <a:xfrm>
            <a:off x="4988509" y="3861048"/>
            <a:ext cx="792088" cy="72235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000" dirty="0" smtClean="0"/>
              <a:t>DN </a:t>
            </a:r>
            <a:r>
              <a:rPr lang="en-US" sz="1000" dirty="0" err="1" smtClean="0"/>
              <a:t>có</a:t>
            </a:r>
            <a:r>
              <a:rPr lang="en-US" sz="1000" dirty="0" smtClean="0"/>
              <a:t> </a:t>
            </a:r>
            <a:r>
              <a:rPr lang="en-US" sz="1000" dirty="0" err="1" smtClean="0"/>
              <a:t>vốn</a:t>
            </a:r>
            <a:r>
              <a:rPr lang="en-US" sz="1000" dirty="0" smtClean="0"/>
              <a:t> ĐTNN: 566</a:t>
            </a:r>
            <a:endParaRPr lang="en-GB" sz="1000" dirty="0"/>
          </a:p>
        </p:txBody>
      </p:sp>
      <p:sp>
        <p:nvSpPr>
          <p:cNvPr id="27" name="Oval 26"/>
          <p:cNvSpPr/>
          <p:nvPr/>
        </p:nvSpPr>
        <p:spPr>
          <a:xfrm>
            <a:off x="4435162" y="4987185"/>
            <a:ext cx="877876" cy="72235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000" dirty="0" err="1" smtClean="0"/>
              <a:t>Thuế</a:t>
            </a:r>
            <a:r>
              <a:rPr lang="en-US" sz="1000" dirty="0" smtClean="0"/>
              <a:t> TNCN: 500</a:t>
            </a:r>
            <a:endParaRPr lang="en-GB" sz="1000" dirty="0"/>
          </a:p>
        </p:txBody>
      </p:sp>
      <p:sp>
        <p:nvSpPr>
          <p:cNvPr id="28" name="Oval 27"/>
          <p:cNvSpPr/>
          <p:nvPr/>
        </p:nvSpPr>
        <p:spPr>
          <a:xfrm>
            <a:off x="5833442" y="4641612"/>
            <a:ext cx="965507" cy="857336"/>
          </a:xfrm>
          <a:prstGeom prst="ellipse">
            <a:avLst/>
          </a:prstGeom>
        </p:spPr>
        <p:style>
          <a:lnRef idx="1">
            <a:schemeClr val="accent5"/>
          </a:lnRef>
          <a:fillRef idx="1003">
            <a:schemeClr val="lt2"/>
          </a:fillRef>
          <a:effectRef idx="1">
            <a:schemeClr val="accent5"/>
          </a:effectRef>
          <a:fontRef idx="minor">
            <a:schemeClr val="dk1"/>
          </a:fontRef>
        </p:style>
        <p:txBody>
          <a:bodyPr rtlCol="0" anchor="ctr"/>
          <a:lstStyle/>
          <a:p>
            <a:pPr algn="ctr"/>
            <a:r>
              <a:rPr lang="en-US" sz="1000" dirty="0" err="1" smtClean="0"/>
              <a:t>Thuế</a:t>
            </a:r>
            <a:r>
              <a:rPr lang="en-US" sz="1000" dirty="0" smtClean="0"/>
              <a:t> BVMT: 740</a:t>
            </a:r>
            <a:endParaRPr lang="en-GB" sz="1000" dirty="0"/>
          </a:p>
        </p:txBody>
      </p:sp>
      <p:cxnSp>
        <p:nvCxnSpPr>
          <p:cNvPr id="21" name="Straight Arrow Connector 20"/>
          <p:cNvCxnSpPr/>
          <p:nvPr/>
        </p:nvCxnSpPr>
        <p:spPr>
          <a:xfrm flipV="1">
            <a:off x="3643306" y="3131443"/>
            <a:ext cx="791856" cy="10907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1" idx="3"/>
          </p:cNvCxnSpPr>
          <p:nvPr/>
        </p:nvCxnSpPr>
        <p:spPr>
          <a:xfrm flipV="1">
            <a:off x="3643306" y="2738063"/>
            <a:ext cx="2173834" cy="14841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25" idx="2"/>
          </p:cNvCxnSpPr>
          <p:nvPr/>
        </p:nvCxnSpPr>
        <p:spPr>
          <a:xfrm>
            <a:off x="3643306" y="4222226"/>
            <a:ext cx="13452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27" idx="1"/>
          </p:cNvCxnSpPr>
          <p:nvPr/>
        </p:nvCxnSpPr>
        <p:spPr>
          <a:xfrm>
            <a:off x="3643306" y="4222226"/>
            <a:ext cx="920418" cy="8707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endCxn id="28" idx="2"/>
          </p:cNvCxnSpPr>
          <p:nvPr/>
        </p:nvCxnSpPr>
        <p:spPr>
          <a:xfrm>
            <a:off x="3643306" y="4222226"/>
            <a:ext cx="2190136" cy="848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3643306" y="3417496"/>
            <a:ext cx="2672889" cy="8047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p:spPr>
        <p:style>
          <a:lnRef idx="0">
            <a:schemeClr val="accent1"/>
          </a:lnRef>
          <a:fillRef idx="3">
            <a:schemeClr val="accent1"/>
          </a:fillRef>
          <a:effectRef idx="3">
            <a:schemeClr val="accent1"/>
          </a:effectRef>
          <a:fontRef idx="minor">
            <a:schemeClr val="lt1"/>
          </a:fontRef>
        </p:style>
        <p:txBody>
          <a:bodyPr wrap="square" lIns="0" tIns="0" rIns="0" bIns="0" rtlCol="0"/>
          <a:lstStyle/>
          <a:p>
            <a:endParaRPr/>
          </a:p>
        </p:txBody>
      </p:sp>
      <p:sp>
        <p:nvSpPr>
          <p:cNvPr id="3" name="object 3"/>
          <p:cNvSpPr txBox="1"/>
          <p:nvPr/>
        </p:nvSpPr>
        <p:spPr>
          <a:xfrm>
            <a:off x="1708404" y="161036"/>
            <a:ext cx="6536003" cy="320601"/>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rgbClr val="FFFF00"/>
                </a:solidFill>
                <a:latin typeface="Times New Roman" panose="02020603050405020304" pitchFamily="18" charset="0"/>
                <a:cs typeface="Times New Roman" panose="02020603050405020304" pitchFamily="18" charset="0"/>
              </a:rPr>
              <a:t>III. </a:t>
            </a:r>
            <a:r>
              <a:rPr sz="2000" b="1" spc="-160" dirty="0" smtClean="0">
                <a:solidFill>
                  <a:srgbClr val="FFFF00"/>
                </a:solidFill>
                <a:latin typeface="Times New Roman" panose="02020603050405020304" pitchFamily="18" charset="0"/>
                <a:cs typeface="Times New Roman" panose="02020603050405020304" pitchFamily="18" charset="0"/>
              </a:rPr>
              <a:t>DỰ </a:t>
            </a:r>
            <a:r>
              <a:rPr lang="en-US" sz="2000" b="1" spc="-160"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a:t>
            </a:r>
            <a:r>
              <a:rPr lang="en-US" sz="2000" b="1" spc="-215"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 </a:t>
            </a:r>
            <a:r>
              <a:rPr sz="2000" b="1" spc="-190" dirty="0">
                <a:solidFill>
                  <a:srgbClr val="FFFF00"/>
                </a:solidFill>
                <a:latin typeface="Times New Roman" panose="02020603050405020304" pitchFamily="18" charset="0"/>
                <a:cs typeface="Times New Roman" panose="02020603050405020304" pitchFamily="18" charset="0"/>
              </a:rPr>
              <a:t>THU </a:t>
            </a:r>
            <a:r>
              <a:rPr lang="en-US" sz="2000" b="1" spc="-190" dirty="0" smtClean="0">
                <a:solidFill>
                  <a:srgbClr val="FFFF00"/>
                </a:solidFill>
                <a:latin typeface="Times New Roman" panose="02020603050405020304" pitchFamily="18" charset="0"/>
                <a:cs typeface="Times New Roman" panose="02020603050405020304" pitchFamily="18" charset="0"/>
              </a:rPr>
              <a:t> </a:t>
            </a:r>
            <a:r>
              <a:rPr sz="2000" b="1" spc="-254" dirty="0" smtClean="0">
                <a:solidFill>
                  <a:srgbClr val="FFFF00"/>
                </a:solidFill>
                <a:latin typeface="Times New Roman" panose="02020603050405020304" pitchFamily="18" charset="0"/>
                <a:cs typeface="Times New Roman" panose="02020603050405020304" pitchFamily="18" charset="0"/>
              </a:rPr>
              <a:t>CÂN </a:t>
            </a:r>
            <a:r>
              <a:rPr lang="en-US" sz="2000" b="1" spc="-254" dirty="0" smtClean="0">
                <a:solidFill>
                  <a:srgbClr val="FFFF00"/>
                </a:solidFill>
                <a:latin typeface="Times New Roman" panose="02020603050405020304" pitchFamily="18" charset="0"/>
                <a:cs typeface="Times New Roman" panose="02020603050405020304" pitchFamily="18" charset="0"/>
              </a:rPr>
              <a:t> </a:t>
            </a:r>
            <a:r>
              <a:rPr sz="2000" b="1" spc="-130" dirty="0" smtClean="0">
                <a:solidFill>
                  <a:srgbClr val="FFFF00"/>
                </a:solidFill>
                <a:latin typeface="Times New Roman" panose="02020603050405020304" pitchFamily="18" charset="0"/>
                <a:cs typeface="Times New Roman" panose="02020603050405020304" pitchFamily="18" charset="0"/>
              </a:rPr>
              <a:t>ĐỐI </a:t>
            </a:r>
            <a:r>
              <a:rPr lang="en-US" sz="2000" b="1" spc="-130" dirty="0" smtClean="0">
                <a:solidFill>
                  <a:srgbClr val="FFFF00"/>
                </a:solidFill>
                <a:latin typeface="Times New Roman" panose="02020603050405020304" pitchFamily="18" charset="0"/>
                <a:cs typeface="Times New Roman" panose="02020603050405020304" pitchFamily="18" charset="0"/>
              </a:rPr>
              <a:t> </a:t>
            </a:r>
            <a:r>
              <a:rPr sz="2000" b="1" spc="-195" dirty="0" smtClean="0">
                <a:solidFill>
                  <a:srgbClr val="FFFF00"/>
                </a:solidFill>
                <a:latin typeface="Times New Roman" panose="02020603050405020304" pitchFamily="18" charset="0"/>
                <a:cs typeface="Times New Roman" panose="02020603050405020304" pitchFamily="18" charset="0"/>
              </a:rPr>
              <a:t>NGÂN </a:t>
            </a:r>
            <a:r>
              <a:rPr lang="en-US" sz="2000" b="1" spc="-195" dirty="0" smtClean="0">
                <a:solidFill>
                  <a:srgbClr val="FFFF00"/>
                </a:solidFill>
                <a:latin typeface="Times New Roman" panose="02020603050405020304" pitchFamily="18" charset="0"/>
                <a:cs typeface="Times New Roman" panose="02020603050405020304" pitchFamily="18" charset="0"/>
              </a:rPr>
              <a:t> </a:t>
            </a:r>
            <a:r>
              <a:rPr sz="2000" b="1" spc="-315" dirty="0" smtClean="0">
                <a:solidFill>
                  <a:srgbClr val="FFFF00"/>
                </a:solidFill>
                <a:latin typeface="Times New Roman" panose="02020603050405020304" pitchFamily="18" charset="0"/>
                <a:cs typeface="Times New Roman" panose="02020603050405020304" pitchFamily="18" charset="0"/>
              </a:rPr>
              <a:t>SÁCH </a:t>
            </a:r>
            <a:r>
              <a:rPr lang="en-US" sz="2000" b="1" spc="-315" dirty="0" smtClean="0">
                <a:solidFill>
                  <a:srgbClr val="FFFF00"/>
                </a:solidFill>
                <a:latin typeface="Times New Roman" panose="02020603050405020304" pitchFamily="18" charset="0"/>
                <a:cs typeface="Times New Roman" panose="02020603050405020304" pitchFamily="18" charset="0"/>
              </a:rPr>
              <a:t>   </a:t>
            </a:r>
            <a:r>
              <a:rPr sz="2000" b="1" spc="-140" dirty="0" smtClean="0">
                <a:solidFill>
                  <a:srgbClr val="FFFF00"/>
                </a:solidFill>
                <a:latin typeface="Times New Roman" panose="02020603050405020304" pitchFamily="18" charset="0"/>
                <a:cs typeface="Times New Roman" panose="02020603050405020304" pitchFamily="18" charset="0"/>
              </a:rPr>
              <a:t>ĐỊA</a:t>
            </a:r>
            <a:r>
              <a:rPr sz="2000" b="1" spc="-55" dirty="0" smtClean="0">
                <a:solidFill>
                  <a:srgbClr val="FFFF00"/>
                </a:solidFill>
                <a:latin typeface="Times New Roman" panose="02020603050405020304" pitchFamily="18" charset="0"/>
                <a:cs typeface="Times New Roman" panose="02020603050405020304" pitchFamily="18" charset="0"/>
              </a:rPr>
              <a:t> </a:t>
            </a:r>
            <a:r>
              <a:rPr lang="en-US" sz="2000" b="1" spc="-55"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PHƯƠNG</a:t>
            </a:r>
            <a:endParaRPr sz="2000" dirty="0">
              <a:latin typeface="Times New Roman" panose="02020603050405020304" pitchFamily="18" charset="0"/>
              <a:cs typeface="Times New Roman" panose="02020603050405020304" pitchFamily="18" charset="0"/>
            </a:endParaRPr>
          </a:p>
        </p:txBody>
      </p:sp>
      <p:sp>
        <p:nvSpPr>
          <p:cNvPr id="4" name="object 4"/>
          <p:cNvSpPr/>
          <p:nvPr/>
        </p:nvSpPr>
        <p:spPr>
          <a:xfrm>
            <a:off x="1708404" y="2231770"/>
            <a:ext cx="2143506" cy="3402329"/>
          </a:xfrm>
          <a:prstGeom prst="rect">
            <a:avLst/>
          </a:prstGeom>
        </p:spPr>
        <p:style>
          <a:lnRef idx="0">
            <a:schemeClr val="accent3"/>
          </a:lnRef>
          <a:fillRef idx="3">
            <a:schemeClr val="accent3"/>
          </a:fillRef>
          <a:effectRef idx="3">
            <a:schemeClr val="accent3"/>
          </a:effectRef>
          <a:fontRef idx="minor">
            <a:schemeClr val="lt1"/>
          </a:fontRef>
        </p:style>
        <p:txBody>
          <a:bodyPr wrap="square" lIns="0" tIns="0" rIns="0" bIns="0" rtlCol="0"/>
          <a:lstStyle/>
          <a:p>
            <a:endParaRPr/>
          </a:p>
        </p:txBody>
      </p:sp>
      <p:sp>
        <p:nvSpPr>
          <p:cNvPr id="5" name="object 5"/>
          <p:cNvSpPr/>
          <p:nvPr/>
        </p:nvSpPr>
        <p:spPr>
          <a:xfrm>
            <a:off x="4085844" y="3791699"/>
            <a:ext cx="970038" cy="625614"/>
          </a:xfrm>
          <a:prstGeom prst="rect">
            <a:avLst/>
          </a:prstGeom>
          <a:blipFill>
            <a:blip r:embed="rId3" cstate="print"/>
            <a:stretch>
              <a:fillRect/>
            </a:stretch>
          </a:blipFill>
        </p:spPr>
        <p:txBody>
          <a:bodyPr wrap="square" lIns="0" tIns="0" rIns="0" bIns="0" rtlCol="0"/>
          <a:lstStyle/>
          <a:p>
            <a:endParaRPr dirty="0"/>
          </a:p>
        </p:txBody>
      </p:sp>
      <p:sp>
        <p:nvSpPr>
          <p:cNvPr id="6" name="object 6"/>
          <p:cNvSpPr txBox="1"/>
          <p:nvPr/>
        </p:nvSpPr>
        <p:spPr>
          <a:xfrm>
            <a:off x="2123728" y="2762377"/>
            <a:ext cx="1416806" cy="2382704"/>
          </a:xfrm>
          <a:prstGeom prst="rect">
            <a:avLst/>
          </a:prstGeom>
        </p:spPr>
        <p:txBody>
          <a:bodyPr vert="horz" wrap="square" lIns="0" tIns="12700" rIns="0" bIns="0" rtlCol="0">
            <a:spAutoFit/>
          </a:bodyPr>
          <a:lstStyle/>
          <a:p>
            <a:pPr marL="12700" marR="5080" algn="ctr">
              <a:lnSpc>
                <a:spcPct val="100000"/>
              </a:lnSpc>
              <a:spcBef>
                <a:spcPts val="100"/>
              </a:spcBef>
            </a:pPr>
            <a:r>
              <a:rPr sz="2200" dirty="0">
                <a:solidFill>
                  <a:schemeClr val="bg2">
                    <a:lumMod val="10000"/>
                  </a:schemeClr>
                </a:solidFill>
                <a:latin typeface="Times New Roman"/>
                <a:cs typeface="Times New Roman"/>
              </a:rPr>
              <a:t>Tổng</a:t>
            </a:r>
            <a:r>
              <a:rPr sz="2200" spc="-100" dirty="0">
                <a:solidFill>
                  <a:schemeClr val="bg2">
                    <a:lumMod val="10000"/>
                  </a:schemeClr>
                </a:solidFill>
                <a:latin typeface="Times New Roman"/>
                <a:cs typeface="Times New Roman"/>
              </a:rPr>
              <a:t> </a:t>
            </a:r>
            <a:r>
              <a:rPr sz="2200" dirty="0">
                <a:solidFill>
                  <a:schemeClr val="bg2">
                    <a:lumMod val="10000"/>
                  </a:schemeClr>
                </a:solidFill>
                <a:latin typeface="Times New Roman"/>
                <a:cs typeface="Times New Roman"/>
              </a:rPr>
              <a:t>thu  </a:t>
            </a:r>
            <a:r>
              <a:rPr sz="2200" spc="-10" dirty="0">
                <a:solidFill>
                  <a:schemeClr val="bg2">
                    <a:lumMod val="10000"/>
                  </a:schemeClr>
                </a:solidFill>
                <a:latin typeface="Times New Roman"/>
                <a:cs typeface="Times New Roman"/>
              </a:rPr>
              <a:t>NSĐP</a:t>
            </a:r>
            <a:endParaRPr sz="2200" dirty="0">
              <a:solidFill>
                <a:schemeClr val="bg2">
                  <a:lumMod val="10000"/>
                </a:schemeClr>
              </a:solidFill>
              <a:latin typeface="Times New Roman"/>
              <a:cs typeface="Times New Roman"/>
            </a:endParaRPr>
          </a:p>
          <a:p>
            <a:pPr marL="20320" marR="15240" indent="635" algn="ctr">
              <a:lnSpc>
                <a:spcPct val="100000"/>
              </a:lnSpc>
            </a:pPr>
            <a:r>
              <a:rPr sz="2200" spc="-5" dirty="0" err="1">
                <a:solidFill>
                  <a:schemeClr val="bg2">
                    <a:lumMod val="10000"/>
                  </a:schemeClr>
                </a:solidFill>
                <a:latin typeface="Times New Roman"/>
                <a:cs typeface="Times New Roman"/>
              </a:rPr>
              <a:t>được</a:t>
            </a:r>
            <a:r>
              <a:rPr sz="2200" spc="-5" dirty="0">
                <a:solidFill>
                  <a:schemeClr val="bg2">
                    <a:lumMod val="10000"/>
                  </a:schemeClr>
                </a:solidFill>
                <a:latin typeface="Times New Roman"/>
                <a:cs typeface="Times New Roman"/>
              </a:rPr>
              <a:t>  </a:t>
            </a:r>
            <a:r>
              <a:rPr sz="2200" dirty="0" err="1" smtClean="0">
                <a:solidFill>
                  <a:schemeClr val="bg2">
                    <a:lumMod val="10000"/>
                  </a:schemeClr>
                </a:solidFill>
                <a:latin typeface="Times New Roman"/>
                <a:cs typeface="Times New Roman"/>
              </a:rPr>
              <a:t>hưởng</a:t>
            </a:r>
            <a:r>
              <a:rPr sz="2200" dirty="0" smtClean="0">
                <a:solidFill>
                  <a:schemeClr val="bg2">
                    <a:lumMod val="10000"/>
                  </a:schemeClr>
                </a:solidFill>
                <a:latin typeface="Times New Roman"/>
                <a:cs typeface="Times New Roman"/>
              </a:rPr>
              <a:t> </a:t>
            </a:r>
            <a:r>
              <a:rPr sz="2200" dirty="0" err="1">
                <a:solidFill>
                  <a:schemeClr val="bg2">
                    <a:lumMod val="10000"/>
                  </a:schemeClr>
                </a:solidFill>
                <a:latin typeface="Times New Roman"/>
                <a:cs typeface="Times New Roman"/>
              </a:rPr>
              <a:t>theo</a:t>
            </a:r>
            <a:r>
              <a:rPr sz="2200" dirty="0">
                <a:solidFill>
                  <a:schemeClr val="bg2">
                    <a:lumMod val="10000"/>
                  </a:schemeClr>
                </a:solidFill>
                <a:latin typeface="Times New Roman"/>
                <a:cs typeface="Times New Roman"/>
              </a:rPr>
              <a:t> </a:t>
            </a:r>
            <a:r>
              <a:rPr sz="2200" dirty="0" err="1" smtClean="0">
                <a:solidFill>
                  <a:schemeClr val="bg2">
                    <a:lumMod val="10000"/>
                  </a:schemeClr>
                </a:solidFill>
                <a:latin typeface="Times New Roman"/>
                <a:cs typeface="Times New Roman"/>
              </a:rPr>
              <a:t>phân</a:t>
            </a:r>
            <a:r>
              <a:rPr sz="2200" spc="-100" dirty="0" smtClean="0">
                <a:solidFill>
                  <a:schemeClr val="bg2">
                    <a:lumMod val="10000"/>
                  </a:schemeClr>
                </a:solidFill>
                <a:latin typeface="Times New Roman"/>
                <a:cs typeface="Times New Roman"/>
              </a:rPr>
              <a:t> </a:t>
            </a:r>
            <a:r>
              <a:rPr sz="2200" dirty="0" err="1" smtClean="0">
                <a:solidFill>
                  <a:schemeClr val="bg2">
                    <a:lumMod val="10000"/>
                  </a:schemeClr>
                </a:solidFill>
                <a:latin typeface="Times New Roman"/>
                <a:cs typeface="Times New Roman"/>
              </a:rPr>
              <a:t>cấp</a:t>
            </a:r>
            <a:r>
              <a:rPr lang="en-US" sz="2200" dirty="0" smtClean="0">
                <a:solidFill>
                  <a:schemeClr val="bg2">
                    <a:lumMod val="10000"/>
                  </a:schemeClr>
                </a:solidFill>
                <a:latin typeface="Times New Roman"/>
                <a:cs typeface="Times New Roman"/>
              </a:rPr>
              <a:t>: 14.243,118 </a:t>
            </a:r>
            <a:r>
              <a:rPr lang="en-US" sz="2200" dirty="0" err="1" smtClean="0">
                <a:solidFill>
                  <a:schemeClr val="bg2">
                    <a:lumMod val="10000"/>
                  </a:schemeClr>
                </a:solidFill>
                <a:latin typeface="Times New Roman"/>
                <a:cs typeface="Times New Roman"/>
              </a:rPr>
              <a:t>tỷ</a:t>
            </a:r>
            <a:r>
              <a:rPr lang="en-US" sz="2200" dirty="0" smtClean="0">
                <a:solidFill>
                  <a:schemeClr val="bg2">
                    <a:lumMod val="10000"/>
                  </a:schemeClr>
                </a:solidFill>
                <a:latin typeface="Times New Roman"/>
                <a:cs typeface="Times New Roman"/>
              </a:rPr>
              <a:t> </a:t>
            </a:r>
            <a:r>
              <a:rPr lang="en-US" sz="2200" dirty="0" err="1" smtClean="0">
                <a:solidFill>
                  <a:schemeClr val="bg2">
                    <a:lumMod val="10000"/>
                  </a:schemeClr>
                </a:solidFill>
                <a:latin typeface="Times New Roman"/>
                <a:cs typeface="Times New Roman"/>
              </a:rPr>
              <a:t>đồng</a:t>
            </a:r>
            <a:endParaRPr sz="2200" dirty="0">
              <a:solidFill>
                <a:schemeClr val="bg2">
                  <a:lumMod val="10000"/>
                </a:schemeClr>
              </a:solidFill>
              <a:latin typeface="Times New Roman"/>
              <a:cs typeface="Times New Roman"/>
            </a:endParaRPr>
          </a:p>
        </p:txBody>
      </p:sp>
      <p:sp>
        <p:nvSpPr>
          <p:cNvPr id="7" name="object 7"/>
          <p:cNvSpPr/>
          <p:nvPr/>
        </p:nvSpPr>
        <p:spPr>
          <a:xfrm>
            <a:off x="5294603" y="2036470"/>
            <a:ext cx="2630197" cy="1614465"/>
          </a:xfrm>
          <a:prstGeom prst="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ctr" anchorCtr="0"/>
          <a:lstStyle/>
          <a:p>
            <a:pPr marL="363220" marR="353695" algn="ctr">
              <a:lnSpc>
                <a:spcPct val="100000"/>
              </a:lnSpc>
              <a:spcBef>
                <a:spcPts val="105"/>
              </a:spcBef>
            </a:pPr>
            <a:r>
              <a:rPr lang="en-US" b="1" dirty="0" err="1" smtClean="0">
                <a:solidFill>
                  <a:srgbClr val="FFFFFF"/>
                </a:solidFill>
                <a:latin typeface="Times New Roman"/>
                <a:cs typeface="Times New Roman"/>
              </a:rPr>
              <a:t>Cấp</a:t>
            </a:r>
            <a:r>
              <a:rPr lang="en-US" b="1" dirty="0" smtClean="0">
                <a:solidFill>
                  <a:srgbClr val="FFFFFF"/>
                </a:solidFill>
                <a:latin typeface="Times New Roman"/>
                <a:cs typeface="Times New Roman"/>
              </a:rPr>
              <a:t> </a:t>
            </a:r>
            <a:r>
              <a:rPr lang="en-US" b="1" dirty="0" err="1" smtClean="0">
                <a:solidFill>
                  <a:srgbClr val="FFFFFF"/>
                </a:solidFill>
                <a:latin typeface="Times New Roman"/>
                <a:cs typeface="Times New Roman"/>
              </a:rPr>
              <a:t>huyện</a:t>
            </a:r>
            <a:r>
              <a:rPr lang="en-US" b="1" dirty="0" smtClean="0">
                <a:solidFill>
                  <a:srgbClr val="FFFFFF"/>
                </a:solidFill>
                <a:latin typeface="Times New Roman"/>
                <a:cs typeface="Times New Roman"/>
              </a:rPr>
              <a:t> 2.485,261 </a:t>
            </a:r>
            <a:r>
              <a:rPr lang="en-US" b="1" dirty="0" err="1" smtClean="0">
                <a:solidFill>
                  <a:srgbClr val="FFFFFF"/>
                </a:solidFill>
                <a:latin typeface="Times New Roman"/>
                <a:cs typeface="Times New Roman"/>
              </a:rPr>
              <a:t>tỷ</a:t>
            </a:r>
            <a:r>
              <a:rPr lang="en-US" b="1" dirty="0" smtClean="0">
                <a:solidFill>
                  <a:srgbClr val="FFFFFF"/>
                </a:solidFill>
                <a:latin typeface="Times New Roman"/>
                <a:cs typeface="Times New Roman"/>
              </a:rPr>
              <a:t> </a:t>
            </a:r>
            <a:r>
              <a:rPr lang="en-US" b="1" dirty="0" err="1" smtClean="0">
                <a:solidFill>
                  <a:srgbClr val="FFFFFF"/>
                </a:solidFill>
                <a:latin typeface="Times New Roman"/>
                <a:cs typeface="Times New Roman"/>
              </a:rPr>
              <a:t>đồng</a:t>
            </a:r>
            <a:r>
              <a:rPr lang="en-US" b="1" dirty="0" smtClean="0">
                <a:solidFill>
                  <a:srgbClr val="FFFFFF"/>
                </a:solidFill>
                <a:latin typeface="Times New Roman"/>
                <a:cs typeface="Times New Roman"/>
              </a:rPr>
              <a:t> </a:t>
            </a:r>
            <a:r>
              <a:rPr lang="en-US" sz="1600" b="1" spc="-5" dirty="0" smtClean="0">
                <a:solidFill>
                  <a:srgbClr val="FFFFFF"/>
                </a:solidFill>
                <a:latin typeface="Times New Roman"/>
                <a:cs typeface="Times New Roman"/>
              </a:rPr>
              <a:t>(</a:t>
            </a:r>
            <a:r>
              <a:rPr lang="en-US" sz="1600" b="1" spc="-5" dirty="0">
                <a:solidFill>
                  <a:srgbClr val="FFFFFF"/>
                </a:solidFill>
                <a:latin typeface="Times New Roman"/>
                <a:cs typeface="Times New Roman"/>
              </a:rPr>
              <a:t>Tỷ </a:t>
            </a:r>
            <a:r>
              <a:rPr lang="en-US" sz="1600" b="1" spc="-5" dirty="0" err="1">
                <a:solidFill>
                  <a:srgbClr val="FFFFFF"/>
                </a:solidFill>
                <a:latin typeface="Times New Roman"/>
                <a:cs typeface="Times New Roman"/>
              </a:rPr>
              <a:t>trọng</a:t>
            </a:r>
            <a:r>
              <a:rPr lang="en-US" sz="1600" b="1" spc="-55" dirty="0">
                <a:solidFill>
                  <a:srgbClr val="FFFFFF"/>
                </a:solidFill>
                <a:latin typeface="Times New Roman"/>
                <a:cs typeface="Times New Roman"/>
              </a:rPr>
              <a:t> </a:t>
            </a:r>
            <a:r>
              <a:rPr lang="en-US" sz="1600" b="1" spc="-55" dirty="0" smtClean="0">
                <a:solidFill>
                  <a:srgbClr val="FFFFFF"/>
                </a:solidFill>
                <a:latin typeface="Times New Roman"/>
                <a:cs typeface="Times New Roman"/>
              </a:rPr>
              <a:t>17,4</a:t>
            </a:r>
            <a:r>
              <a:rPr lang="en-US" sz="1600" b="1" spc="-5" dirty="0" smtClean="0">
                <a:solidFill>
                  <a:srgbClr val="FFFFFF"/>
                </a:solidFill>
                <a:latin typeface="Times New Roman"/>
                <a:cs typeface="Times New Roman"/>
              </a:rPr>
              <a:t>%)</a:t>
            </a:r>
            <a:endParaRPr lang="en-US" sz="1600" dirty="0">
              <a:latin typeface="Times New Roman"/>
              <a:cs typeface="Times New Roman"/>
            </a:endParaRPr>
          </a:p>
        </p:txBody>
      </p:sp>
      <p:sp>
        <p:nvSpPr>
          <p:cNvPr id="9" name="object 9"/>
          <p:cNvSpPr/>
          <p:nvPr/>
        </p:nvSpPr>
        <p:spPr>
          <a:xfrm>
            <a:off x="5237103" y="3811126"/>
            <a:ext cx="2687697" cy="1913627"/>
          </a:xfrm>
          <a:prstGeom prst="rect">
            <a:avLst/>
          </a:prstGeom>
        </p:spPr>
        <p:style>
          <a:lnRef idx="0">
            <a:schemeClr val="accent6"/>
          </a:lnRef>
          <a:fillRef idx="3">
            <a:schemeClr val="accent6"/>
          </a:fillRef>
          <a:effectRef idx="3">
            <a:schemeClr val="accent6"/>
          </a:effectRef>
          <a:fontRef idx="minor">
            <a:schemeClr val="lt1"/>
          </a:fontRef>
        </p:style>
        <p:txBody>
          <a:bodyPr wrap="square" lIns="0" tIns="0" rIns="0" bIns="0" rtlCol="0"/>
          <a:lstStyle/>
          <a:p>
            <a:pPr marL="143510" marR="5080" indent="-131445" algn="ctr">
              <a:lnSpc>
                <a:spcPct val="100000"/>
              </a:lnSpc>
              <a:spcBef>
                <a:spcPts val="100"/>
              </a:spcBef>
            </a:pPr>
            <a:endParaRPr lang="en-US" b="1" dirty="0" smtClean="0">
              <a:solidFill>
                <a:srgbClr val="FFFFFF"/>
              </a:solidFill>
              <a:latin typeface="Times New Roman"/>
              <a:cs typeface="Times New Roman"/>
            </a:endParaRPr>
          </a:p>
          <a:p>
            <a:pPr marL="143510" marR="5080" indent="-131445" algn="ctr">
              <a:lnSpc>
                <a:spcPct val="100000"/>
              </a:lnSpc>
              <a:spcBef>
                <a:spcPts val="100"/>
              </a:spcBef>
            </a:pPr>
            <a:endParaRPr lang="en-US" b="1" dirty="0">
              <a:solidFill>
                <a:srgbClr val="FFFFFF"/>
              </a:solidFill>
              <a:latin typeface="Times New Roman"/>
              <a:cs typeface="Times New Roman"/>
            </a:endParaRPr>
          </a:p>
          <a:p>
            <a:pPr marL="143510" marR="5080" indent="-131445" algn="ctr">
              <a:lnSpc>
                <a:spcPct val="100000"/>
              </a:lnSpc>
              <a:spcBef>
                <a:spcPts val="100"/>
              </a:spcBef>
            </a:pPr>
            <a:r>
              <a:rPr lang="en-US" b="1" dirty="0" err="1" smtClean="0">
                <a:solidFill>
                  <a:srgbClr val="FFFFFF"/>
                </a:solidFill>
                <a:latin typeface="Times New Roman"/>
                <a:cs typeface="Times New Roman"/>
              </a:rPr>
              <a:t>Cấp</a:t>
            </a:r>
            <a:r>
              <a:rPr lang="en-US" b="1" spc="-155" dirty="0" smtClean="0">
                <a:solidFill>
                  <a:srgbClr val="FFFFFF"/>
                </a:solidFill>
                <a:latin typeface="Times New Roman"/>
                <a:cs typeface="Times New Roman"/>
              </a:rPr>
              <a:t> </a:t>
            </a:r>
            <a:r>
              <a:rPr lang="en-US" b="1" spc="-5" dirty="0" err="1">
                <a:solidFill>
                  <a:srgbClr val="FFFFFF"/>
                </a:solidFill>
                <a:latin typeface="Times New Roman"/>
                <a:cs typeface="Times New Roman"/>
              </a:rPr>
              <a:t>t</a:t>
            </a:r>
            <a:r>
              <a:rPr lang="en-US" b="1" spc="-5" dirty="0" err="1" smtClean="0">
                <a:solidFill>
                  <a:srgbClr val="FFFFFF"/>
                </a:solidFill>
                <a:latin typeface="Times New Roman"/>
                <a:cs typeface="Times New Roman"/>
              </a:rPr>
              <a:t>ỉnh</a:t>
            </a:r>
            <a:r>
              <a:rPr lang="en-US" b="1" spc="-5" dirty="0" smtClean="0">
                <a:solidFill>
                  <a:srgbClr val="FFFFFF"/>
                </a:solidFill>
                <a:latin typeface="Times New Roman"/>
                <a:cs typeface="Times New Roman"/>
              </a:rPr>
              <a:t> 11.757,857 </a:t>
            </a:r>
            <a:r>
              <a:rPr lang="en-US" b="1" spc="-5" dirty="0" err="1" smtClean="0">
                <a:solidFill>
                  <a:srgbClr val="FFFFFF"/>
                </a:solidFill>
                <a:latin typeface="Times New Roman"/>
                <a:cs typeface="Times New Roman"/>
              </a:rPr>
              <a:t>tỷ</a:t>
            </a:r>
            <a:r>
              <a:rPr lang="en-US" b="1" spc="-5" dirty="0" smtClean="0">
                <a:solidFill>
                  <a:srgbClr val="FFFFFF"/>
                </a:solidFill>
                <a:latin typeface="Times New Roman"/>
                <a:cs typeface="Times New Roman"/>
              </a:rPr>
              <a:t> </a:t>
            </a:r>
            <a:r>
              <a:rPr lang="en-US" b="1" spc="-5" dirty="0" err="1" smtClean="0">
                <a:solidFill>
                  <a:srgbClr val="FFFFFF"/>
                </a:solidFill>
                <a:latin typeface="Times New Roman"/>
                <a:cs typeface="Times New Roman"/>
              </a:rPr>
              <a:t>đồng</a:t>
            </a:r>
            <a:r>
              <a:rPr lang="en-US" b="1" spc="-5" dirty="0" smtClean="0">
                <a:solidFill>
                  <a:srgbClr val="FFFFFF"/>
                </a:solidFill>
                <a:latin typeface="Times New Roman"/>
                <a:cs typeface="Times New Roman"/>
              </a:rPr>
              <a:t> </a:t>
            </a:r>
          </a:p>
          <a:p>
            <a:pPr marL="143510" marR="5080" indent="-131445" algn="ctr">
              <a:lnSpc>
                <a:spcPct val="100000"/>
              </a:lnSpc>
              <a:spcBef>
                <a:spcPts val="100"/>
              </a:spcBef>
            </a:pPr>
            <a:r>
              <a:rPr lang="en-US" sz="1600" b="1" dirty="0" smtClean="0">
                <a:solidFill>
                  <a:srgbClr val="FFFFFF"/>
                </a:solidFill>
                <a:latin typeface="Times New Roman"/>
                <a:cs typeface="Times New Roman"/>
              </a:rPr>
              <a:t>(</a:t>
            </a:r>
            <a:r>
              <a:rPr lang="en-US" sz="1600" b="1" dirty="0">
                <a:solidFill>
                  <a:srgbClr val="FFFFFF"/>
                </a:solidFill>
                <a:latin typeface="Times New Roman"/>
                <a:cs typeface="Times New Roman"/>
              </a:rPr>
              <a:t>Tỷ</a:t>
            </a:r>
            <a:r>
              <a:rPr lang="en-US" sz="1600" b="1" spc="-90" dirty="0">
                <a:solidFill>
                  <a:srgbClr val="FFFFFF"/>
                </a:solidFill>
                <a:latin typeface="Times New Roman"/>
                <a:cs typeface="Times New Roman"/>
              </a:rPr>
              <a:t> </a:t>
            </a:r>
            <a:r>
              <a:rPr lang="en-US" sz="1600" b="1" dirty="0" err="1" smtClean="0">
                <a:solidFill>
                  <a:srgbClr val="FFFFFF"/>
                </a:solidFill>
                <a:latin typeface="Times New Roman"/>
                <a:cs typeface="Times New Roman"/>
              </a:rPr>
              <a:t>trọng</a:t>
            </a:r>
            <a:r>
              <a:rPr lang="en-US" sz="1600" b="1" dirty="0">
                <a:solidFill>
                  <a:srgbClr val="FFFFFF"/>
                </a:solidFill>
                <a:latin typeface="Times New Roman"/>
                <a:cs typeface="Times New Roman"/>
              </a:rPr>
              <a:t> </a:t>
            </a:r>
            <a:r>
              <a:rPr lang="en-US" sz="1600" b="1" dirty="0" smtClean="0">
                <a:solidFill>
                  <a:srgbClr val="FFFFFF"/>
                </a:solidFill>
                <a:latin typeface="Times New Roman"/>
                <a:cs typeface="Times New Roman"/>
              </a:rPr>
              <a:t>82,6</a:t>
            </a:r>
            <a:r>
              <a:rPr lang="en-US" sz="1600" b="1" spc="-5" dirty="0" smtClean="0">
                <a:solidFill>
                  <a:srgbClr val="FFFFFF"/>
                </a:solidFill>
                <a:latin typeface="Times New Roman"/>
                <a:cs typeface="Times New Roman"/>
              </a:rPr>
              <a:t>%)</a:t>
            </a:r>
            <a:endParaRPr lang="en-US" sz="1600" dirty="0">
              <a:latin typeface="Times New Roman"/>
              <a:cs typeface="Times New Roman"/>
            </a:endParaRPr>
          </a:p>
        </p:txBody>
      </p:sp>
      <p:sp>
        <p:nvSpPr>
          <p:cNvPr id="10" name="object 10"/>
          <p:cNvSpPr txBox="1"/>
          <p:nvPr/>
        </p:nvSpPr>
        <p:spPr>
          <a:xfrm>
            <a:off x="5765038" y="3932935"/>
            <a:ext cx="1127760" cy="320601"/>
          </a:xfrm>
          <a:prstGeom prst="rect">
            <a:avLst/>
          </a:prstGeom>
        </p:spPr>
        <p:txBody>
          <a:bodyPr vert="horz" wrap="square" lIns="0" tIns="12700" rIns="0" bIns="0" rtlCol="0">
            <a:spAutoFit/>
          </a:bodyPr>
          <a:lstStyle/>
          <a:p>
            <a:pPr marL="143510" marR="5080" indent="-131445">
              <a:lnSpc>
                <a:spcPct val="100000"/>
              </a:lnSpc>
              <a:spcBef>
                <a:spcPts val="100"/>
              </a:spcBef>
            </a:pPr>
            <a:endParaRPr sz="2000" dirty="0">
              <a:latin typeface="Times New Roman"/>
              <a:cs typeface="Times New Roman"/>
            </a:endParaRPr>
          </a:p>
        </p:txBody>
      </p:sp>
      <p:sp>
        <p:nvSpPr>
          <p:cNvPr id="11" name="object 11"/>
          <p:cNvSpPr/>
          <p:nvPr/>
        </p:nvSpPr>
        <p:spPr>
          <a:xfrm>
            <a:off x="540258" y="5724753"/>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2" name="object 12"/>
          <p:cNvSpPr txBox="1">
            <a:spLocks noGrp="1"/>
          </p:cNvSpPr>
          <p:nvPr>
            <p:ph type="title"/>
          </p:nvPr>
        </p:nvSpPr>
        <p:spPr>
          <a:xfrm>
            <a:off x="681634" y="1014425"/>
            <a:ext cx="7926070" cy="751488"/>
          </a:xfrm>
          <a:prstGeom prst="rect">
            <a:avLst/>
          </a:prstGeom>
        </p:spPr>
        <p:txBody>
          <a:bodyPr vert="horz" wrap="square" lIns="0" tIns="12700" rIns="0" bIns="0" rtlCol="0">
            <a:spAutoFit/>
          </a:bodyPr>
          <a:lstStyle/>
          <a:p>
            <a:pPr algn="ctr">
              <a:lnSpc>
                <a:spcPct val="100000"/>
              </a:lnSpc>
              <a:spcBef>
                <a:spcPts val="100"/>
              </a:spcBef>
            </a:pPr>
            <a:r>
              <a:rPr sz="2400" b="0" spc="-5" dirty="0" err="1" smtClean="0">
                <a:solidFill>
                  <a:srgbClr val="000000"/>
                </a:solidFill>
                <a:latin typeface="Times New Roman"/>
                <a:cs typeface="Times New Roman"/>
              </a:rPr>
              <a:t>Không</a:t>
            </a:r>
            <a:r>
              <a:rPr sz="2400" b="0" spc="-5" dirty="0" smtClean="0">
                <a:solidFill>
                  <a:srgbClr val="000000"/>
                </a:solidFill>
                <a:latin typeface="Times New Roman"/>
                <a:cs typeface="Times New Roman"/>
              </a:rPr>
              <a:t> </a:t>
            </a:r>
            <a:r>
              <a:rPr sz="2400" b="0" spc="-5" dirty="0">
                <a:solidFill>
                  <a:srgbClr val="000000"/>
                </a:solidFill>
                <a:latin typeface="Times New Roman"/>
                <a:cs typeface="Times New Roman"/>
              </a:rPr>
              <a:t>kể nguồn </a:t>
            </a:r>
            <a:r>
              <a:rPr sz="2400" b="0" spc="-20" dirty="0">
                <a:solidFill>
                  <a:srgbClr val="000000"/>
                </a:solidFill>
                <a:latin typeface="Times New Roman"/>
                <a:cs typeface="Times New Roman"/>
              </a:rPr>
              <a:t>Trung </a:t>
            </a:r>
            <a:r>
              <a:rPr sz="2400" b="0" dirty="0">
                <a:solidFill>
                  <a:srgbClr val="000000"/>
                </a:solidFill>
                <a:latin typeface="Times New Roman"/>
                <a:cs typeface="Times New Roman"/>
              </a:rPr>
              <a:t>ương </a:t>
            </a:r>
            <a:r>
              <a:rPr sz="2400" b="0" spc="-5" dirty="0">
                <a:solidFill>
                  <a:srgbClr val="000000"/>
                </a:solidFill>
                <a:latin typeface="Times New Roman"/>
                <a:cs typeface="Times New Roman"/>
              </a:rPr>
              <a:t>bổ </a:t>
            </a:r>
            <a:r>
              <a:rPr sz="2400" b="0" dirty="0">
                <a:solidFill>
                  <a:srgbClr val="000000"/>
                </a:solidFill>
                <a:latin typeface="Times New Roman"/>
                <a:cs typeface="Times New Roman"/>
              </a:rPr>
              <a:t>sung có </a:t>
            </a:r>
            <a:r>
              <a:rPr sz="2400" b="0" spc="-10" dirty="0" err="1">
                <a:solidFill>
                  <a:srgbClr val="000000"/>
                </a:solidFill>
                <a:latin typeface="Times New Roman"/>
                <a:cs typeface="Times New Roman"/>
              </a:rPr>
              <a:t>mục</a:t>
            </a:r>
            <a:r>
              <a:rPr sz="2400" b="0" spc="-10" dirty="0">
                <a:solidFill>
                  <a:srgbClr val="000000"/>
                </a:solidFill>
                <a:latin typeface="Times New Roman"/>
                <a:cs typeface="Times New Roman"/>
              </a:rPr>
              <a:t> </a:t>
            </a:r>
            <a:r>
              <a:rPr sz="2400" b="0" dirty="0" err="1" smtClean="0">
                <a:solidFill>
                  <a:srgbClr val="000000"/>
                </a:solidFill>
                <a:latin typeface="Times New Roman"/>
                <a:cs typeface="Times New Roman"/>
              </a:rPr>
              <a:t>tiêu</a:t>
            </a:r>
            <a:r>
              <a:rPr lang="en-US" sz="2400" b="0" dirty="0" smtClean="0">
                <a:solidFill>
                  <a:srgbClr val="000000"/>
                </a:solidFill>
                <a:latin typeface="Times New Roman"/>
                <a:cs typeface="Times New Roman"/>
              </a:rPr>
              <a:t>, </a:t>
            </a:r>
            <a:r>
              <a:rPr lang="vi-VN" sz="2400" b="0" dirty="0">
                <a:solidFill>
                  <a:srgbClr val="000000"/>
                </a:solidFill>
                <a:latin typeface="Times New Roman"/>
                <a:cs typeface="Times New Roman"/>
              </a:rPr>
              <a:t>thì thu cân đối ngân sách địa phương cụ thể như sau:</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22724"/>
            <a:ext cx="8304174" cy="307777"/>
          </a:xfrm>
          <a:solidFill>
            <a:schemeClr val="accent3">
              <a:lumMod val="75000"/>
            </a:schemeClr>
          </a:solidFill>
          <a:ln>
            <a:solidFill>
              <a:schemeClr val="accent1">
                <a:hueOff val="0"/>
                <a:satOff val="0"/>
                <a:lumOff val="0"/>
                <a:alpha val="69000"/>
              </a:schemeClr>
            </a:solidFill>
          </a:ln>
        </p:spPr>
        <p:txBody>
          <a:bodyPr/>
          <a:lstStyle/>
          <a:p>
            <a:r>
              <a:rPr lang="en-US" dirty="0" smtClean="0">
                <a:solidFill>
                  <a:srgbClr val="FFFF00"/>
                </a:solidFill>
              </a:rPr>
              <a:t>     </a:t>
            </a:r>
            <a:r>
              <a:rPr lang="en-US" dirty="0" err="1" smtClean="0">
                <a:solidFill>
                  <a:srgbClr val="FFFF00"/>
                </a:solidFill>
              </a:rPr>
              <a:t>Tổng</a:t>
            </a:r>
            <a:r>
              <a:rPr lang="en-US" dirty="0" smtClean="0">
                <a:solidFill>
                  <a:srgbClr val="FFFF00"/>
                </a:solidFill>
              </a:rPr>
              <a:t> chi </a:t>
            </a:r>
            <a:r>
              <a:rPr lang="en-US" dirty="0" err="1" smtClean="0">
                <a:solidFill>
                  <a:srgbClr val="FFFF00"/>
                </a:solidFill>
              </a:rPr>
              <a:t>ngân</a:t>
            </a:r>
            <a:r>
              <a:rPr lang="en-US" dirty="0" smtClean="0">
                <a:solidFill>
                  <a:srgbClr val="FFFF00"/>
                </a:solidFill>
              </a:rPr>
              <a:t> </a:t>
            </a:r>
            <a:r>
              <a:rPr lang="en-US" dirty="0" err="1" smtClean="0">
                <a:solidFill>
                  <a:srgbClr val="FFFF00"/>
                </a:solidFill>
              </a:rPr>
              <a:t>sách</a:t>
            </a:r>
            <a:r>
              <a:rPr lang="en-US" dirty="0" smtClean="0">
                <a:solidFill>
                  <a:srgbClr val="FFFF00"/>
                </a:solidFill>
              </a:rPr>
              <a:t> </a:t>
            </a:r>
            <a:r>
              <a:rPr lang="en-US" dirty="0" err="1" smtClean="0">
                <a:solidFill>
                  <a:srgbClr val="FFFF00"/>
                </a:solidFill>
              </a:rPr>
              <a:t>địa</a:t>
            </a:r>
            <a:r>
              <a:rPr lang="en-US" dirty="0" smtClean="0">
                <a:solidFill>
                  <a:srgbClr val="FFFF00"/>
                </a:solidFill>
              </a:rPr>
              <a:t> </a:t>
            </a:r>
            <a:r>
              <a:rPr lang="en-US" dirty="0" err="1" smtClean="0">
                <a:solidFill>
                  <a:srgbClr val="FFFF00"/>
                </a:solidFill>
              </a:rPr>
              <a:t>phương</a:t>
            </a:r>
            <a:r>
              <a:rPr lang="en-US" dirty="0" smtClean="0">
                <a:solidFill>
                  <a:srgbClr val="FFFF00"/>
                </a:solidFill>
              </a:rPr>
              <a:t> </a:t>
            </a:r>
            <a:r>
              <a:rPr lang="en-US" dirty="0" err="1" smtClean="0">
                <a:solidFill>
                  <a:srgbClr val="FFFF00"/>
                </a:solidFill>
              </a:rPr>
              <a:t>năm</a:t>
            </a:r>
            <a:r>
              <a:rPr lang="en-US" dirty="0" smtClean="0">
                <a:solidFill>
                  <a:srgbClr val="FFFF00"/>
                </a:solidFill>
              </a:rPr>
              <a:t> 2023 </a:t>
            </a:r>
            <a:r>
              <a:rPr lang="en-US" dirty="0" err="1" smtClean="0">
                <a:solidFill>
                  <a:srgbClr val="FFFF00"/>
                </a:solidFill>
              </a:rPr>
              <a:t>là</a:t>
            </a:r>
            <a:r>
              <a:rPr lang="en-US" dirty="0" smtClean="0">
                <a:solidFill>
                  <a:srgbClr val="FFFF00"/>
                </a:solidFill>
              </a:rPr>
              <a:t> 17.532,834 </a:t>
            </a:r>
            <a:r>
              <a:rPr lang="en-US" dirty="0" err="1" smtClean="0">
                <a:solidFill>
                  <a:srgbClr val="FFFF00"/>
                </a:solidFill>
              </a:rPr>
              <a:t>tỷ</a:t>
            </a:r>
            <a:r>
              <a:rPr lang="en-US" dirty="0" smtClean="0">
                <a:solidFill>
                  <a:srgbClr val="FFFF00"/>
                </a:solidFill>
              </a:rPr>
              <a:t> </a:t>
            </a:r>
            <a:r>
              <a:rPr lang="en-US" dirty="0" err="1" smtClean="0">
                <a:solidFill>
                  <a:srgbClr val="FFFF00"/>
                </a:solidFill>
              </a:rPr>
              <a:t>đồng</a:t>
            </a:r>
            <a:r>
              <a:rPr lang="en-US" dirty="0" smtClean="0">
                <a:solidFill>
                  <a:srgbClr val="FFFF00"/>
                </a:solidFill>
              </a:rPr>
              <a:t>. </a:t>
            </a:r>
            <a:r>
              <a:rPr lang="en-US" dirty="0" err="1" smtClean="0">
                <a:solidFill>
                  <a:srgbClr val="FFFF00"/>
                </a:solidFill>
              </a:rPr>
              <a:t>Trong</a:t>
            </a:r>
            <a:r>
              <a:rPr lang="en-US" dirty="0" smtClean="0">
                <a:solidFill>
                  <a:srgbClr val="FFFF00"/>
                </a:solidFill>
              </a:rPr>
              <a:t> </a:t>
            </a:r>
            <a:r>
              <a:rPr lang="en-US" dirty="0" err="1" smtClean="0">
                <a:solidFill>
                  <a:srgbClr val="FFFF00"/>
                </a:solidFill>
              </a:rPr>
              <a:t>đó</a:t>
            </a:r>
            <a:r>
              <a:rPr lang="en-US" dirty="0" smtClean="0">
                <a:solidFill>
                  <a:srgbClr val="FFFF00"/>
                </a:solidFill>
              </a:rPr>
              <a:t>: </a:t>
            </a:r>
            <a:endParaRPr lang="en-US" dirty="0">
              <a:solidFill>
                <a:srgbClr val="FFFF00"/>
              </a:solidFill>
            </a:endParaRPr>
          </a:p>
        </p:txBody>
      </p:sp>
      <p:sp>
        <p:nvSpPr>
          <p:cNvPr id="5" name="object 2"/>
          <p:cNvSpPr/>
          <p:nvPr/>
        </p:nvSpPr>
        <p:spPr>
          <a:xfrm>
            <a:off x="0" y="0"/>
            <a:ext cx="9141714" cy="750570"/>
          </a:xfrm>
          <a:prstGeom prst="rect">
            <a:avLst/>
          </a:prstGeom>
        </p:spPr>
        <p:style>
          <a:lnRef idx="0">
            <a:schemeClr val="accent5"/>
          </a:lnRef>
          <a:fillRef idx="3">
            <a:schemeClr val="accent5"/>
          </a:fillRef>
          <a:effectRef idx="3">
            <a:schemeClr val="accent5"/>
          </a:effectRef>
          <a:fontRef idx="minor">
            <a:schemeClr val="lt1"/>
          </a:fontRef>
        </p:style>
        <p:txBody>
          <a:bodyPr wrap="square" lIns="0" tIns="0" rIns="0" bIns="0" rtlCol="0"/>
          <a:lstStyle/>
          <a:p>
            <a:pPr marL="12700">
              <a:lnSpc>
                <a:spcPct val="100000"/>
              </a:lnSpc>
              <a:spcBef>
                <a:spcPts val="100"/>
              </a:spcBef>
            </a:pPr>
            <a:r>
              <a:rPr lang="en-US" b="1" spc="-160" dirty="0" smtClean="0">
                <a:solidFill>
                  <a:schemeClr val="bg2">
                    <a:lumMod val="10000"/>
                  </a:schemeClr>
                </a:solidFill>
                <a:latin typeface="Times New Roman" panose="02020603050405020304" pitchFamily="18" charset="0"/>
                <a:cs typeface="Times New Roman" panose="02020603050405020304" pitchFamily="18" charset="0"/>
              </a:rPr>
              <a:t>              </a:t>
            </a:r>
          </a:p>
          <a:p>
            <a:pPr marL="12700">
              <a:lnSpc>
                <a:spcPct val="100000"/>
              </a:lnSpc>
              <a:spcBef>
                <a:spcPts val="100"/>
              </a:spcBef>
            </a:pPr>
            <a:r>
              <a:rPr lang="en-US" b="1" spc="-160" dirty="0">
                <a:solidFill>
                  <a:schemeClr val="bg2">
                    <a:lumMod val="10000"/>
                  </a:schemeClr>
                </a:solidFill>
                <a:latin typeface="Times New Roman" panose="02020603050405020304" pitchFamily="18" charset="0"/>
                <a:cs typeface="Times New Roman" panose="02020603050405020304" pitchFamily="18" charset="0"/>
              </a:rPr>
              <a:t> </a:t>
            </a:r>
            <a:r>
              <a:rPr lang="en-US" b="1" spc="-160" dirty="0" smtClean="0">
                <a:solidFill>
                  <a:schemeClr val="bg2">
                    <a:lumMod val="10000"/>
                  </a:schemeClr>
                </a:solidFill>
                <a:latin typeface="Times New Roman" panose="02020603050405020304" pitchFamily="18" charset="0"/>
                <a:cs typeface="Times New Roman" panose="02020603050405020304" pitchFamily="18" charset="0"/>
              </a:rPr>
              <a:t>                                  </a:t>
            </a:r>
            <a:r>
              <a:rPr lang="vi-VN" sz="2000" b="1" spc="-160" dirty="0" smtClean="0">
                <a:solidFill>
                  <a:schemeClr val="bg2">
                    <a:lumMod val="10000"/>
                  </a:schemeClr>
                </a:solidFill>
                <a:latin typeface="Times New Roman" panose="02020603050405020304" pitchFamily="18" charset="0"/>
                <a:cs typeface="Times New Roman" panose="02020603050405020304" pitchFamily="18" charset="0"/>
              </a:rPr>
              <a:t>IV</a:t>
            </a:r>
            <a:r>
              <a:rPr lang="vi-VN" sz="2000" b="1" spc="-160" dirty="0">
                <a:solidFill>
                  <a:schemeClr val="bg2">
                    <a:lumMod val="10000"/>
                  </a:schemeClr>
                </a:solidFill>
                <a:latin typeface="Times New Roman" panose="02020603050405020304" pitchFamily="18" charset="0"/>
                <a:cs typeface="Times New Roman" panose="02020603050405020304" pitchFamily="18" charset="0"/>
              </a:rPr>
              <a:t>. </a:t>
            </a:r>
            <a:r>
              <a:rPr lang="en-US" sz="2000" b="1" spc="-160" dirty="0" smtClean="0">
                <a:solidFill>
                  <a:schemeClr val="bg2">
                    <a:lumMod val="10000"/>
                  </a:schemeClr>
                </a:solidFill>
                <a:latin typeface="Times New Roman" panose="02020603050405020304" pitchFamily="18" charset="0"/>
                <a:cs typeface="Times New Roman" panose="02020603050405020304" pitchFamily="18" charset="0"/>
              </a:rPr>
              <a:t> </a:t>
            </a:r>
            <a:r>
              <a:rPr lang="vi-VN" sz="2000" b="1" spc="-160" dirty="0" smtClean="0">
                <a:solidFill>
                  <a:schemeClr val="bg2">
                    <a:lumMod val="10000"/>
                  </a:schemeClr>
                </a:solidFill>
                <a:latin typeface="Times New Roman" panose="02020603050405020304" pitchFamily="18" charset="0"/>
                <a:cs typeface="Times New Roman" panose="02020603050405020304" pitchFamily="18" charset="0"/>
              </a:rPr>
              <a:t>DỰ  </a:t>
            </a:r>
            <a:r>
              <a:rPr lang="vi-VN" sz="2000" b="1" spc="-215" dirty="0">
                <a:solidFill>
                  <a:schemeClr val="bg2">
                    <a:lumMod val="10000"/>
                  </a:schemeClr>
                </a:solidFill>
                <a:latin typeface="Times New Roman" panose="02020603050405020304" pitchFamily="18" charset="0"/>
                <a:cs typeface="Times New Roman" panose="02020603050405020304" pitchFamily="18" charset="0"/>
              </a:rPr>
              <a:t>TOÁN  </a:t>
            </a:r>
            <a:r>
              <a:rPr lang="vi-VN" sz="2000" b="1" spc="-200" dirty="0">
                <a:solidFill>
                  <a:schemeClr val="bg2">
                    <a:lumMod val="10000"/>
                  </a:schemeClr>
                </a:solidFill>
                <a:latin typeface="Times New Roman" panose="02020603050405020304" pitchFamily="18" charset="0"/>
                <a:cs typeface="Times New Roman" panose="02020603050405020304" pitchFamily="18" charset="0"/>
              </a:rPr>
              <a:t>CHI  </a:t>
            </a:r>
            <a:r>
              <a:rPr lang="vi-VN" sz="2000" b="1" spc="-240" dirty="0">
                <a:solidFill>
                  <a:schemeClr val="bg2">
                    <a:lumMod val="10000"/>
                  </a:schemeClr>
                </a:solidFill>
                <a:latin typeface="Times New Roman" panose="02020603050405020304" pitchFamily="18" charset="0"/>
                <a:cs typeface="Times New Roman" panose="02020603050405020304" pitchFamily="18" charset="0"/>
              </a:rPr>
              <a:t>NGÂN  SÁCH  ĐỊA  PHƯƠNG</a:t>
            </a:r>
            <a:endParaRPr lang="vi-VN" sz="2000" dirty="0">
              <a:solidFill>
                <a:schemeClr val="bg2">
                  <a:lumMod val="10000"/>
                </a:schemeClr>
              </a:solidFill>
              <a:latin typeface="Times New Roman" panose="02020603050405020304" pitchFamily="18" charset="0"/>
              <a:cs typeface="Times New Roman" panose="02020603050405020304" pitchFamily="18" charset="0"/>
            </a:endParaRPr>
          </a:p>
        </p:txBody>
      </p:sp>
      <p:graphicFrame>
        <p:nvGraphicFramePr>
          <p:cNvPr id="19" name="Diagram 18"/>
          <p:cNvGraphicFramePr/>
          <p:nvPr>
            <p:extLst>
              <p:ext uri="{D42A27DB-BD31-4B8C-83A1-F6EECF244321}">
                <p14:modId xmlns:p14="http://schemas.microsoft.com/office/powerpoint/2010/main" val="4205075169"/>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26609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p:spPr>
        <p:style>
          <a:lnRef idx="0">
            <a:schemeClr val="accent5"/>
          </a:lnRef>
          <a:fillRef idx="3">
            <a:schemeClr val="accent5"/>
          </a:fillRef>
          <a:effectRef idx="3">
            <a:schemeClr val="accent5"/>
          </a:effectRef>
          <a:fontRef idx="minor">
            <a:schemeClr val="lt1"/>
          </a:fontRef>
        </p:style>
        <p:txBody>
          <a:bodyPr wrap="square" lIns="0" tIns="0" rIns="0" bIns="0" rtlCol="0"/>
          <a:lstStyle/>
          <a:p>
            <a:endParaRPr dirty="0">
              <a:latin typeface="Times New Roman" panose="02020603050405020304" pitchFamily="18" charset="0"/>
              <a:cs typeface="Times New Roman" panose="02020603050405020304" pitchFamily="18" charset="0"/>
            </a:endParaRPr>
          </a:p>
        </p:txBody>
      </p:sp>
      <p:sp>
        <p:nvSpPr>
          <p:cNvPr id="3" name="object 3"/>
          <p:cNvSpPr txBox="1"/>
          <p:nvPr/>
        </p:nvSpPr>
        <p:spPr>
          <a:xfrm>
            <a:off x="1219200" y="161036"/>
            <a:ext cx="6881191" cy="320601"/>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chemeClr val="bg2">
                    <a:lumMod val="10000"/>
                  </a:schemeClr>
                </a:solidFill>
                <a:latin typeface="Times New Roman" panose="02020603050405020304" pitchFamily="18" charset="0"/>
                <a:cs typeface="Times New Roman" panose="02020603050405020304" pitchFamily="18" charset="0"/>
              </a:rPr>
              <a:t>IV.  </a:t>
            </a:r>
            <a:r>
              <a:rPr sz="2000" b="1" spc="-160" dirty="0" smtClean="0">
                <a:solidFill>
                  <a:schemeClr val="bg2">
                    <a:lumMod val="10000"/>
                  </a:schemeClr>
                </a:solidFill>
                <a:latin typeface="Times New Roman" panose="02020603050405020304" pitchFamily="18" charset="0"/>
                <a:cs typeface="Times New Roman" panose="02020603050405020304" pitchFamily="18" charset="0"/>
              </a:rPr>
              <a:t>DỰ </a:t>
            </a:r>
            <a:r>
              <a:rPr lang="en-US" sz="2000" b="1" spc="-16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15" dirty="0" smtClean="0">
                <a:solidFill>
                  <a:schemeClr val="bg2">
                    <a:lumMod val="10000"/>
                  </a:schemeClr>
                </a:solidFill>
                <a:latin typeface="Times New Roman" panose="02020603050405020304" pitchFamily="18" charset="0"/>
                <a:cs typeface="Times New Roman" panose="02020603050405020304" pitchFamily="18" charset="0"/>
              </a:rPr>
              <a:t>TOÁN </a:t>
            </a:r>
            <a:r>
              <a:rPr lang="en-US" sz="2000" b="1" spc="-215"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00" dirty="0" smtClean="0">
                <a:solidFill>
                  <a:schemeClr val="bg2">
                    <a:lumMod val="10000"/>
                  </a:schemeClr>
                </a:solidFill>
                <a:latin typeface="Times New Roman" panose="02020603050405020304" pitchFamily="18" charset="0"/>
                <a:cs typeface="Times New Roman" panose="02020603050405020304" pitchFamily="18" charset="0"/>
              </a:rPr>
              <a:t>CHI </a:t>
            </a:r>
            <a:r>
              <a:rPr lang="en-US" sz="2000" b="1" spc="-200" dirty="0" smtClean="0">
                <a:solidFill>
                  <a:schemeClr val="bg2">
                    <a:lumMod val="10000"/>
                  </a:schemeClr>
                </a:solidFill>
                <a:latin typeface="Times New Roman" panose="02020603050405020304" pitchFamily="18" charset="0"/>
                <a:cs typeface="Times New Roman" panose="02020603050405020304" pitchFamily="18" charset="0"/>
              </a:rPr>
              <a:t> </a:t>
            </a:r>
            <a:r>
              <a:rPr sz="2000" b="1" spc="-240" dirty="0" smtClean="0">
                <a:solidFill>
                  <a:schemeClr val="bg2">
                    <a:lumMod val="10000"/>
                  </a:schemeClr>
                </a:solidFill>
                <a:latin typeface="Times New Roman" panose="02020603050405020304" pitchFamily="18" charset="0"/>
                <a:cs typeface="Times New Roman" panose="02020603050405020304" pitchFamily="18" charset="0"/>
              </a:rPr>
              <a:t>N</a:t>
            </a:r>
            <a:r>
              <a:rPr lang="en-US" sz="2000" b="1" spc="-240" dirty="0" smtClean="0">
                <a:solidFill>
                  <a:schemeClr val="bg2">
                    <a:lumMod val="10000"/>
                  </a:schemeClr>
                </a:solidFill>
                <a:latin typeface="Times New Roman" panose="02020603050405020304" pitchFamily="18" charset="0"/>
                <a:cs typeface="Times New Roman" panose="02020603050405020304" pitchFamily="18" charset="0"/>
              </a:rPr>
              <a:t>GÂN  SÁCH  ĐỊA  PHƯƠNG</a:t>
            </a:r>
            <a:endParaRPr sz="20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4" name="object 4"/>
          <p:cNvSpPr txBox="1">
            <a:spLocks noGrp="1"/>
          </p:cNvSpPr>
          <p:nvPr>
            <p:ph type="title"/>
          </p:nvPr>
        </p:nvSpPr>
        <p:spPr>
          <a:xfrm>
            <a:off x="293146" y="1124744"/>
            <a:ext cx="8557708" cy="489878"/>
          </a:xfrm>
          <a:prstGeom prst="rect">
            <a:avLst/>
          </a:prstGeom>
          <a:ln w="25907">
            <a:solidFill>
              <a:srgbClr val="C0504D"/>
            </a:solidFill>
          </a:ln>
        </p:spPr>
        <p:txBody>
          <a:bodyPr vert="horz" wrap="square" lIns="0" tIns="149860" rIns="0" bIns="0" rtlCol="0">
            <a:spAutoFit/>
          </a:bodyPr>
          <a:lstStyle/>
          <a:p>
            <a:pPr marL="90170" marR="81280">
              <a:lnSpc>
                <a:spcPct val="100000"/>
              </a:lnSpc>
              <a:spcBef>
                <a:spcPts val="1180"/>
              </a:spcBef>
            </a:pPr>
            <a:r>
              <a:rPr lang="en-US" sz="2200" spc="-5" dirty="0" smtClean="0">
                <a:solidFill>
                  <a:srgbClr val="000000"/>
                </a:solidFill>
                <a:latin typeface="Times New Roman"/>
                <a:cs typeface="Times New Roman"/>
              </a:rPr>
              <a:t>1. </a:t>
            </a:r>
            <a:r>
              <a:rPr sz="2200" spc="-5" dirty="0" smtClean="0">
                <a:solidFill>
                  <a:srgbClr val="000000"/>
                </a:solidFill>
                <a:latin typeface="Times New Roman"/>
                <a:cs typeface="Times New Roman"/>
              </a:rPr>
              <a:t>Chi </a:t>
            </a:r>
            <a:r>
              <a:rPr sz="2200" spc="-5" dirty="0">
                <a:solidFill>
                  <a:srgbClr val="000000"/>
                </a:solidFill>
                <a:latin typeface="Times New Roman"/>
                <a:cs typeface="Times New Roman"/>
              </a:rPr>
              <a:t>đầu tư phát </a:t>
            </a:r>
            <a:r>
              <a:rPr sz="2200" dirty="0">
                <a:solidFill>
                  <a:srgbClr val="000000"/>
                </a:solidFill>
                <a:latin typeface="Times New Roman"/>
                <a:cs typeface="Times New Roman"/>
              </a:rPr>
              <a:t>triển: </a:t>
            </a:r>
            <a:r>
              <a:rPr lang="en-US" sz="2200" dirty="0" smtClean="0">
                <a:solidFill>
                  <a:srgbClr val="FF0000"/>
                </a:solidFill>
                <a:latin typeface="Times New Roman"/>
                <a:cs typeface="Times New Roman"/>
              </a:rPr>
              <a:t>4.566,782 </a:t>
            </a:r>
            <a:r>
              <a:rPr sz="2200" spc="-5" dirty="0" err="1" smtClean="0">
                <a:solidFill>
                  <a:srgbClr val="FF0000"/>
                </a:solidFill>
                <a:latin typeface="Times New Roman"/>
                <a:cs typeface="Times New Roman"/>
              </a:rPr>
              <a:t>tỷ</a:t>
            </a:r>
            <a:r>
              <a:rPr sz="2200" spc="-5" dirty="0" smtClean="0">
                <a:solidFill>
                  <a:srgbClr val="FF0000"/>
                </a:solidFill>
                <a:latin typeface="Times New Roman"/>
                <a:cs typeface="Times New Roman"/>
              </a:rPr>
              <a:t> </a:t>
            </a:r>
            <a:r>
              <a:rPr sz="2200" spc="-5" dirty="0" err="1" smtClean="0">
                <a:solidFill>
                  <a:srgbClr val="FF0000"/>
                </a:solidFill>
                <a:latin typeface="Times New Roman"/>
                <a:cs typeface="Times New Roman"/>
              </a:rPr>
              <a:t>đồng</a:t>
            </a:r>
            <a:r>
              <a:rPr sz="2200" b="0" spc="-5" dirty="0" smtClean="0">
                <a:solidFill>
                  <a:srgbClr val="000000"/>
                </a:solidFill>
                <a:latin typeface="Times New Roman"/>
                <a:cs typeface="Times New Roman"/>
              </a:rPr>
              <a:t>,</a:t>
            </a:r>
            <a:r>
              <a:rPr sz="2200" b="0" spc="135" dirty="0" smtClean="0">
                <a:solidFill>
                  <a:srgbClr val="000000"/>
                </a:solidFill>
                <a:latin typeface="Times New Roman"/>
                <a:cs typeface="Times New Roman"/>
              </a:rPr>
              <a:t> </a:t>
            </a:r>
            <a:r>
              <a:rPr sz="2200" b="0" spc="-5" dirty="0">
                <a:solidFill>
                  <a:srgbClr val="000000"/>
                </a:solidFill>
                <a:latin typeface="Times New Roman"/>
                <a:cs typeface="Times New Roman"/>
              </a:rPr>
              <a:t>gồm:</a:t>
            </a:r>
            <a:endParaRPr sz="2200" dirty="0">
              <a:latin typeface="Times New Roman"/>
              <a:cs typeface="Times New Roman"/>
            </a:endParaRPr>
          </a:p>
        </p:txBody>
      </p:sp>
      <p:sp>
        <p:nvSpPr>
          <p:cNvPr id="5" name="object 5"/>
          <p:cNvSpPr/>
          <p:nvPr/>
        </p:nvSpPr>
        <p:spPr>
          <a:xfrm>
            <a:off x="395536" y="2564904"/>
            <a:ext cx="8352928" cy="3402852"/>
          </a:xfrm>
          <a:custGeom>
            <a:avLst/>
            <a:gdLst/>
            <a:ahLst/>
            <a:cxnLst/>
            <a:rect l="l" t="t" r="r" b="b"/>
            <a:pathLst>
              <a:path w="8651875" h="4572000">
                <a:moveTo>
                  <a:pt x="0" y="762000"/>
                </a:moveTo>
                <a:lnTo>
                  <a:pt x="1499" y="713805"/>
                </a:lnTo>
                <a:lnTo>
                  <a:pt x="5937" y="666409"/>
                </a:lnTo>
                <a:lnTo>
                  <a:pt x="13224" y="619898"/>
                </a:lnTo>
                <a:lnTo>
                  <a:pt x="23272" y="574363"/>
                </a:lnTo>
                <a:lnTo>
                  <a:pt x="35991" y="529893"/>
                </a:lnTo>
                <a:lnTo>
                  <a:pt x="51291" y="486577"/>
                </a:lnTo>
                <a:lnTo>
                  <a:pt x="69084" y="444504"/>
                </a:lnTo>
                <a:lnTo>
                  <a:pt x="89280" y="403763"/>
                </a:lnTo>
                <a:lnTo>
                  <a:pt x="111791" y="364444"/>
                </a:lnTo>
                <a:lnTo>
                  <a:pt x="136526" y="326636"/>
                </a:lnTo>
                <a:lnTo>
                  <a:pt x="163396" y="290429"/>
                </a:lnTo>
                <a:lnTo>
                  <a:pt x="192313" y="255910"/>
                </a:lnTo>
                <a:lnTo>
                  <a:pt x="223186" y="223170"/>
                </a:lnTo>
                <a:lnTo>
                  <a:pt x="255927" y="192298"/>
                </a:lnTo>
                <a:lnTo>
                  <a:pt x="290447" y="163383"/>
                </a:lnTo>
                <a:lnTo>
                  <a:pt x="326656" y="136514"/>
                </a:lnTo>
                <a:lnTo>
                  <a:pt x="364465" y="111781"/>
                </a:lnTo>
                <a:lnTo>
                  <a:pt x="403784" y="89272"/>
                </a:lnTo>
                <a:lnTo>
                  <a:pt x="444525" y="69078"/>
                </a:lnTo>
                <a:lnTo>
                  <a:pt x="486598" y="51286"/>
                </a:lnTo>
                <a:lnTo>
                  <a:pt x="529914" y="35987"/>
                </a:lnTo>
                <a:lnTo>
                  <a:pt x="574383" y="23269"/>
                </a:lnTo>
                <a:lnTo>
                  <a:pt x="619917" y="13223"/>
                </a:lnTo>
                <a:lnTo>
                  <a:pt x="666426" y="5936"/>
                </a:lnTo>
                <a:lnTo>
                  <a:pt x="713821" y="1498"/>
                </a:lnTo>
                <a:lnTo>
                  <a:pt x="762012" y="0"/>
                </a:lnTo>
                <a:lnTo>
                  <a:pt x="7889748" y="0"/>
                </a:lnTo>
                <a:lnTo>
                  <a:pt x="7937942" y="1498"/>
                </a:lnTo>
                <a:lnTo>
                  <a:pt x="7985338" y="5936"/>
                </a:lnTo>
                <a:lnTo>
                  <a:pt x="8031849" y="13223"/>
                </a:lnTo>
                <a:lnTo>
                  <a:pt x="8077384" y="23269"/>
                </a:lnTo>
                <a:lnTo>
                  <a:pt x="8121854" y="35987"/>
                </a:lnTo>
                <a:lnTo>
                  <a:pt x="8165170" y="51286"/>
                </a:lnTo>
                <a:lnTo>
                  <a:pt x="8207243" y="69078"/>
                </a:lnTo>
                <a:lnTo>
                  <a:pt x="8247984" y="89272"/>
                </a:lnTo>
                <a:lnTo>
                  <a:pt x="8287303" y="111781"/>
                </a:lnTo>
                <a:lnTo>
                  <a:pt x="8325111" y="136514"/>
                </a:lnTo>
                <a:lnTo>
                  <a:pt x="8361318" y="163383"/>
                </a:lnTo>
                <a:lnTo>
                  <a:pt x="8395837" y="192298"/>
                </a:lnTo>
                <a:lnTo>
                  <a:pt x="8428577" y="223170"/>
                </a:lnTo>
                <a:lnTo>
                  <a:pt x="8459449" y="255910"/>
                </a:lnTo>
                <a:lnTo>
                  <a:pt x="8488364" y="290429"/>
                </a:lnTo>
                <a:lnTo>
                  <a:pt x="8515233" y="326636"/>
                </a:lnTo>
                <a:lnTo>
                  <a:pt x="8539966" y="364444"/>
                </a:lnTo>
                <a:lnTo>
                  <a:pt x="8562475" y="403763"/>
                </a:lnTo>
                <a:lnTo>
                  <a:pt x="8582669" y="444504"/>
                </a:lnTo>
                <a:lnTo>
                  <a:pt x="8600461" y="486577"/>
                </a:lnTo>
                <a:lnTo>
                  <a:pt x="8615760" y="529893"/>
                </a:lnTo>
                <a:lnTo>
                  <a:pt x="8628478" y="574363"/>
                </a:lnTo>
                <a:lnTo>
                  <a:pt x="8638524" y="619898"/>
                </a:lnTo>
                <a:lnTo>
                  <a:pt x="8645811" y="666409"/>
                </a:lnTo>
                <a:lnTo>
                  <a:pt x="8650249" y="713805"/>
                </a:lnTo>
                <a:lnTo>
                  <a:pt x="8651748" y="762000"/>
                </a:lnTo>
                <a:lnTo>
                  <a:pt x="8651748" y="3809987"/>
                </a:lnTo>
                <a:lnTo>
                  <a:pt x="8650249" y="3858177"/>
                </a:lnTo>
                <a:lnTo>
                  <a:pt x="8645811" y="3905570"/>
                </a:lnTo>
                <a:lnTo>
                  <a:pt x="8638524" y="3952078"/>
                </a:lnTo>
                <a:lnTo>
                  <a:pt x="8628478" y="3997612"/>
                </a:lnTo>
                <a:lnTo>
                  <a:pt x="8615760" y="4042080"/>
                </a:lnTo>
                <a:lnTo>
                  <a:pt x="8600461" y="4085396"/>
                </a:lnTo>
                <a:lnTo>
                  <a:pt x="8582669" y="4127469"/>
                </a:lnTo>
                <a:lnTo>
                  <a:pt x="8562475" y="4168209"/>
                </a:lnTo>
                <a:lnTo>
                  <a:pt x="8539966" y="4207529"/>
                </a:lnTo>
                <a:lnTo>
                  <a:pt x="8515233" y="4245338"/>
                </a:lnTo>
                <a:lnTo>
                  <a:pt x="8488364" y="4281547"/>
                </a:lnTo>
                <a:lnTo>
                  <a:pt x="8459449" y="4316067"/>
                </a:lnTo>
                <a:lnTo>
                  <a:pt x="8428577" y="4348808"/>
                </a:lnTo>
                <a:lnTo>
                  <a:pt x="8395837" y="4379682"/>
                </a:lnTo>
                <a:lnTo>
                  <a:pt x="8361318" y="4408599"/>
                </a:lnTo>
                <a:lnTo>
                  <a:pt x="8325111" y="4435470"/>
                </a:lnTo>
                <a:lnTo>
                  <a:pt x="8287303" y="4460205"/>
                </a:lnTo>
                <a:lnTo>
                  <a:pt x="8247984" y="4482716"/>
                </a:lnTo>
                <a:lnTo>
                  <a:pt x="8207243" y="4502913"/>
                </a:lnTo>
                <a:lnTo>
                  <a:pt x="8165170" y="4520706"/>
                </a:lnTo>
                <a:lnTo>
                  <a:pt x="8121854" y="4536007"/>
                </a:lnTo>
                <a:lnTo>
                  <a:pt x="8077384" y="4548726"/>
                </a:lnTo>
                <a:lnTo>
                  <a:pt x="8031849" y="4558774"/>
                </a:lnTo>
                <a:lnTo>
                  <a:pt x="7985338" y="4566062"/>
                </a:lnTo>
                <a:lnTo>
                  <a:pt x="7937942" y="4570500"/>
                </a:lnTo>
                <a:lnTo>
                  <a:pt x="7889748" y="4572000"/>
                </a:lnTo>
                <a:lnTo>
                  <a:pt x="762012" y="4572000"/>
                </a:lnTo>
                <a:lnTo>
                  <a:pt x="713821" y="4570500"/>
                </a:lnTo>
                <a:lnTo>
                  <a:pt x="666426" y="4566062"/>
                </a:lnTo>
                <a:lnTo>
                  <a:pt x="619917" y="4558774"/>
                </a:lnTo>
                <a:lnTo>
                  <a:pt x="574383" y="4548726"/>
                </a:lnTo>
                <a:lnTo>
                  <a:pt x="529914" y="4536007"/>
                </a:lnTo>
                <a:lnTo>
                  <a:pt x="486598" y="4520706"/>
                </a:lnTo>
                <a:lnTo>
                  <a:pt x="444525" y="4502913"/>
                </a:lnTo>
                <a:lnTo>
                  <a:pt x="403784" y="4482716"/>
                </a:lnTo>
                <a:lnTo>
                  <a:pt x="364465" y="4460205"/>
                </a:lnTo>
                <a:lnTo>
                  <a:pt x="326656" y="4435470"/>
                </a:lnTo>
                <a:lnTo>
                  <a:pt x="290447" y="4408599"/>
                </a:lnTo>
                <a:lnTo>
                  <a:pt x="255927" y="4379682"/>
                </a:lnTo>
                <a:lnTo>
                  <a:pt x="223186" y="4348808"/>
                </a:lnTo>
                <a:lnTo>
                  <a:pt x="192313" y="4316067"/>
                </a:lnTo>
                <a:lnTo>
                  <a:pt x="163396" y="4281547"/>
                </a:lnTo>
                <a:lnTo>
                  <a:pt x="136526" y="4245338"/>
                </a:lnTo>
                <a:lnTo>
                  <a:pt x="111791" y="4207529"/>
                </a:lnTo>
                <a:lnTo>
                  <a:pt x="89280" y="4168209"/>
                </a:lnTo>
                <a:lnTo>
                  <a:pt x="69084" y="4127469"/>
                </a:lnTo>
                <a:lnTo>
                  <a:pt x="51291" y="4085396"/>
                </a:lnTo>
                <a:lnTo>
                  <a:pt x="35991" y="4042080"/>
                </a:lnTo>
                <a:lnTo>
                  <a:pt x="23272" y="3997612"/>
                </a:lnTo>
                <a:lnTo>
                  <a:pt x="13224" y="3952078"/>
                </a:lnTo>
                <a:lnTo>
                  <a:pt x="5937" y="3905570"/>
                </a:lnTo>
                <a:lnTo>
                  <a:pt x="1499" y="3858177"/>
                </a:lnTo>
                <a:lnTo>
                  <a:pt x="0" y="3809987"/>
                </a:lnTo>
                <a:lnTo>
                  <a:pt x="0" y="762000"/>
                </a:lnTo>
                <a:close/>
              </a:path>
            </a:pathLst>
          </a:custGeom>
          <a:ln/>
        </p:spPr>
        <p:style>
          <a:lnRef idx="1">
            <a:schemeClr val="accent5"/>
          </a:lnRef>
          <a:fillRef idx="2">
            <a:schemeClr val="accent5"/>
          </a:fillRef>
          <a:effectRef idx="1">
            <a:schemeClr val="accent5"/>
          </a:effectRef>
          <a:fontRef idx="minor">
            <a:schemeClr val="dk1"/>
          </a:fontRef>
        </p:style>
        <p:txBody>
          <a:bodyPr wrap="square" lIns="0" tIns="0" rIns="0" bIns="0" rtlCol="0"/>
          <a:lstStyle/>
          <a:p>
            <a:endParaRPr/>
          </a:p>
        </p:txBody>
      </p:sp>
      <p:sp>
        <p:nvSpPr>
          <p:cNvPr id="6" name="object 6"/>
          <p:cNvSpPr txBox="1"/>
          <p:nvPr/>
        </p:nvSpPr>
        <p:spPr>
          <a:xfrm>
            <a:off x="683568" y="3028491"/>
            <a:ext cx="7776864" cy="2475678"/>
          </a:xfrm>
          <a:prstGeom prst="rect">
            <a:avLst/>
          </a:prstGeom>
        </p:spPr>
        <p:txBody>
          <a:bodyPr vert="horz" wrap="square" lIns="0" tIns="13335" rIns="0" bIns="0" rtlCol="0">
            <a:spAutoFit/>
          </a:bodyPr>
          <a:lstStyle/>
          <a:p>
            <a:pPr marL="12700">
              <a:lnSpc>
                <a:spcPct val="100000"/>
              </a:lnSpc>
              <a:spcBef>
                <a:spcPts val="105"/>
              </a:spcBef>
            </a:pPr>
            <a:r>
              <a:rPr lang="en-US" sz="2000" dirty="0" smtClean="0">
                <a:latin typeface="Times New Roman"/>
                <a:cs typeface="Times New Roman"/>
              </a:rPr>
              <a:t>a)</a:t>
            </a:r>
            <a:r>
              <a:rPr sz="2000" dirty="0" smtClean="0">
                <a:latin typeface="Times New Roman"/>
                <a:cs typeface="Times New Roman"/>
              </a:rPr>
              <a:t> </a:t>
            </a:r>
            <a:r>
              <a:rPr sz="2000" dirty="0">
                <a:latin typeface="Times New Roman"/>
                <a:cs typeface="Times New Roman"/>
              </a:rPr>
              <a:t>Chi đầu </a:t>
            </a:r>
            <a:r>
              <a:rPr sz="2000" spc="-5" dirty="0">
                <a:latin typeface="Times New Roman"/>
                <a:cs typeface="Times New Roman"/>
              </a:rPr>
              <a:t>tư </a:t>
            </a:r>
            <a:r>
              <a:rPr sz="2000" dirty="0">
                <a:latin typeface="Times New Roman"/>
                <a:cs typeface="Times New Roman"/>
              </a:rPr>
              <a:t>cho </a:t>
            </a:r>
            <a:r>
              <a:rPr sz="2000" spc="-5" dirty="0">
                <a:latin typeface="Times New Roman"/>
                <a:cs typeface="Times New Roman"/>
              </a:rPr>
              <a:t>các </a:t>
            </a:r>
            <a:r>
              <a:rPr sz="2000" dirty="0" err="1">
                <a:latin typeface="Times New Roman"/>
                <a:cs typeface="Times New Roman"/>
              </a:rPr>
              <a:t>dự</a:t>
            </a:r>
            <a:r>
              <a:rPr sz="2000" dirty="0">
                <a:latin typeface="Times New Roman"/>
                <a:cs typeface="Times New Roman"/>
              </a:rPr>
              <a:t> án</a:t>
            </a:r>
            <a:r>
              <a:rPr sz="2000" dirty="0">
                <a:solidFill>
                  <a:srgbClr val="7030A0"/>
                </a:solidFill>
                <a:latin typeface="Times New Roman"/>
                <a:cs typeface="Times New Roman"/>
              </a:rPr>
              <a:t>: </a:t>
            </a:r>
            <a:r>
              <a:rPr lang="en-US" sz="2000" b="1" dirty="0" smtClean="0">
                <a:solidFill>
                  <a:srgbClr val="7030A0"/>
                </a:solidFill>
                <a:latin typeface="Times New Roman"/>
                <a:cs typeface="Times New Roman"/>
              </a:rPr>
              <a:t>4.423,462</a:t>
            </a:r>
            <a:r>
              <a:rPr sz="2000" b="1" dirty="0" smtClean="0">
                <a:solidFill>
                  <a:srgbClr val="7030A0"/>
                </a:solidFill>
                <a:latin typeface="Times New Roman"/>
                <a:cs typeface="Times New Roman"/>
              </a:rPr>
              <a:t> </a:t>
            </a:r>
            <a:r>
              <a:rPr sz="2000" b="1" dirty="0">
                <a:solidFill>
                  <a:srgbClr val="7030A0"/>
                </a:solidFill>
                <a:latin typeface="Times New Roman"/>
                <a:cs typeface="Times New Roman"/>
              </a:rPr>
              <a:t>tỷ</a:t>
            </a:r>
            <a:r>
              <a:rPr sz="2000" b="1" spc="-100" dirty="0">
                <a:solidFill>
                  <a:srgbClr val="7030A0"/>
                </a:solidFill>
                <a:latin typeface="Times New Roman"/>
                <a:cs typeface="Times New Roman"/>
              </a:rPr>
              <a:t> </a:t>
            </a:r>
            <a:r>
              <a:rPr sz="2000" b="1" dirty="0">
                <a:solidFill>
                  <a:srgbClr val="7030A0"/>
                </a:solidFill>
                <a:latin typeface="Times New Roman"/>
                <a:cs typeface="Times New Roman"/>
              </a:rPr>
              <a:t>đồng:</a:t>
            </a:r>
            <a:endParaRPr sz="2000" dirty="0">
              <a:solidFill>
                <a:srgbClr val="7030A0"/>
              </a:solidFill>
              <a:latin typeface="Times New Roman"/>
              <a:cs typeface="Times New Roman"/>
            </a:endParaRPr>
          </a:p>
          <a:p>
            <a:pPr marL="12700" marR="6350">
              <a:lnSpc>
                <a:spcPct val="100000"/>
              </a:lnSpc>
              <a:buChar char="-"/>
              <a:tabLst>
                <a:tab pos="170180" algn="l"/>
              </a:tabLst>
            </a:pPr>
            <a:r>
              <a:rPr lang="en-US" sz="2000" spc="-5" dirty="0" smtClean="0">
                <a:latin typeface="Times New Roman"/>
                <a:cs typeface="Times New Roman"/>
              </a:rPr>
              <a:t> </a:t>
            </a:r>
            <a:r>
              <a:rPr sz="2000" spc="-5" dirty="0" smtClean="0">
                <a:latin typeface="Times New Roman"/>
                <a:cs typeface="Times New Roman"/>
              </a:rPr>
              <a:t>Chi </a:t>
            </a:r>
            <a:r>
              <a:rPr lang="en-US" sz="2000" spc="-5" dirty="0" smtClean="0">
                <a:latin typeface="Times New Roman"/>
                <a:cs typeface="Times New Roman"/>
              </a:rPr>
              <a:t>đầu tư XDCB </a:t>
            </a:r>
            <a:r>
              <a:rPr lang="en-US" sz="2000" spc="-5" dirty="0" err="1" smtClean="0">
                <a:latin typeface="Times New Roman"/>
                <a:cs typeface="Times New Roman"/>
              </a:rPr>
              <a:t>vốn</a:t>
            </a:r>
            <a:r>
              <a:rPr lang="en-US" sz="2000" spc="-5" dirty="0" smtClean="0">
                <a:latin typeface="Times New Roman"/>
                <a:cs typeface="Times New Roman"/>
              </a:rPr>
              <a:t> trong </a:t>
            </a:r>
            <a:r>
              <a:rPr lang="en-US" sz="2000" spc="-5" dirty="0" err="1" smtClean="0">
                <a:latin typeface="Times New Roman"/>
                <a:cs typeface="Times New Roman"/>
              </a:rPr>
              <a:t>nước</a:t>
            </a:r>
            <a:r>
              <a:rPr sz="2000" dirty="0" smtClean="0">
                <a:latin typeface="Times New Roman"/>
                <a:cs typeface="Times New Roman"/>
              </a:rPr>
              <a:t>: </a:t>
            </a:r>
            <a:r>
              <a:rPr lang="en-US" sz="2000" b="1" dirty="0" smtClean="0">
                <a:solidFill>
                  <a:srgbClr val="7030A0"/>
                </a:solidFill>
                <a:latin typeface="Times New Roman"/>
                <a:cs typeface="Times New Roman"/>
              </a:rPr>
              <a:t>1.553,762</a:t>
            </a:r>
            <a:r>
              <a:rPr sz="2000" b="1" dirty="0" smtClean="0">
                <a:solidFill>
                  <a:srgbClr val="7030A0"/>
                </a:solidFill>
                <a:latin typeface="Times New Roman"/>
                <a:cs typeface="Times New Roman"/>
              </a:rPr>
              <a:t> </a:t>
            </a:r>
            <a:r>
              <a:rPr sz="2000" b="1" spc="-5" dirty="0" err="1">
                <a:solidFill>
                  <a:srgbClr val="7030A0"/>
                </a:solidFill>
                <a:latin typeface="Times New Roman"/>
                <a:cs typeface="Times New Roman"/>
              </a:rPr>
              <a:t>tỷ</a:t>
            </a:r>
            <a:r>
              <a:rPr sz="2000" b="1" spc="-5" dirty="0">
                <a:solidFill>
                  <a:srgbClr val="7030A0"/>
                </a:solidFill>
                <a:latin typeface="Times New Roman"/>
                <a:cs typeface="Times New Roman"/>
              </a:rPr>
              <a:t> </a:t>
            </a:r>
            <a:r>
              <a:rPr sz="2000" b="1" spc="-5" dirty="0" err="1" smtClean="0">
                <a:solidFill>
                  <a:srgbClr val="7030A0"/>
                </a:solidFill>
                <a:latin typeface="Times New Roman"/>
                <a:cs typeface="Times New Roman"/>
              </a:rPr>
              <a:t>đồng</a:t>
            </a:r>
            <a:endParaRPr lang="en-US" sz="2000" i="1" dirty="0" smtClean="0">
              <a:solidFill>
                <a:srgbClr val="7030A0"/>
              </a:solidFill>
              <a:latin typeface="Times New Roman"/>
              <a:cs typeface="Times New Roman"/>
            </a:endParaRPr>
          </a:p>
          <a:p>
            <a:pPr marL="12700" marR="6350">
              <a:lnSpc>
                <a:spcPct val="100000"/>
              </a:lnSpc>
              <a:tabLst>
                <a:tab pos="170180" algn="l"/>
              </a:tabLst>
            </a:pPr>
            <a:r>
              <a:rPr lang="en-US" sz="2000" spc="-5" dirty="0" smtClean="0">
                <a:latin typeface="Times New Roman"/>
                <a:cs typeface="Times New Roman"/>
              </a:rPr>
              <a:t>- </a:t>
            </a:r>
            <a:r>
              <a:rPr lang="vi-VN" sz="2000" spc="-5" dirty="0" smtClean="0">
                <a:latin typeface="Times New Roman"/>
                <a:cs typeface="Times New Roman"/>
              </a:rPr>
              <a:t>Chi </a:t>
            </a:r>
            <a:r>
              <a:rPr lang="vi-VN" sz="2000" spc="-5" dirty="0">
                <a:latin typeface="Times New Roman"/>
                <a:cs typeface="Times New Roman"/>
              </a:rPr>
              <a:t>từ nguồn thu từ sắp xếp lại, </a:t>
            </a:r>
            <a:endParaRPr lang="en-US" sz="2000" spc="-5" dirty="0" smtClean="0">
              <a:latin typeface="Times New Roman"/>
              <a:cs typeface="Times New Roman"/>
            </a:endParaRPr>
          </a:p>
          <a:p>
            <a:pPr marL="12700" marR="6350">
              <a:lnSpc>
                <a:spcPct val="100000"/>
              </a:lnSpc>
              <a:tabLst>
                <a:tab pos="170180" algn="l"/>
              </a:tabLst>
            </a:pPr>
            <a:r>
              <a:rPr lang="vi-VN" sz="2000" spc="-5" dirty="0" smtClean="0">
                <a:latin typeface="Times New Roman"/>
                <a:cs typeface="Times New Roman"/>
              </a:rPr>
              <a:t>xử lý </a:t>
            </a:r>
            <a:r>
              <a:rPr lang="vi-VN" sz="2000" spc="-5" dirty="0">
                <a:latin typeface="Times New Roman"/>
                <a:cs typeface="Times New Roman"/>
              </a:rPr>
              <a:t>nhà, đất thuộc sở hữu nhà </a:t>
            </a:r>
            <a:r>
              <a:rPr lang="vi-VN" sz="2000" spc="-5" dirty="0" smtClean="0">
                <a:latin typeface="Times New Roman"/>
                <a:cs typeface="Times New Roman"/>
              </a:rPr>
              <a:t>nước</a:t>
            </a:r>
            <a:r>
              <a:rPr lang="en-US" sz="2000" spc="-5" dirty="0" smtClean="0">
                <a:latin typeface="Times New Roman"/>
                <a:cs typeface="Times New Roman"/>
              </a:rPr>
              <a:t>: </a:t>
            </a:r>
            <a:r>
              <a:rPr lang="en-US" sz="2000" b="1" spc="-5" dirty="0" smtClean="0">
                <a:solidFill>
                  <a:srgbClr val="7030A0"/>
                </a:solidFill>
                <a:latin typeface="Times New Roman"/>
                <a:cs typeface="Times New Roman"/>
              </a:rPr>
              <a:t>130 </a:t>
            </a:r>
            <a:r>
              <a:rPr lang="vi-VN" sz="2000" b="1" spc="-5" dirty="0" smtClean="0">
                <a:solidFill>
                  <a:srgbClr val="7030A0"/>
                </a:solidFill>
                <a:latin typeface="Times New Roman"/>
                <a:cs typeface="Times New Roman"/>
              </a:rPr>
              <a:t>tỷ </a:t>
            </a:r>
            <a:r>
              <a:rPr lang="vi-VN" sz="2000" b="1" spc="-5" dirty="0">
                <a:solidFill>
                  <a:srgbClr val="7030A0"/>
                </a:solidFill>
                <a:latin typeface="Times New Roman"/>
                <a:cs typeface="Times New Roman"/>
              </a:rPr>
              <a:t>đồng</a:t>
            </a:r>
            <a:endParaRPr lang="en-US" sz="2000" spc="-5" dirty="0">
              <a:latin typeface="Times New Roman"/>
              <a:cs typeface="Times New Roman"/>
            </a:endParaRPr>
          </a:p>
          <a:p>
            <a:pPr marL="12700" marR="6350">
              <a:lnSpc>
                <a:spcPct val="100000"/>
              </a:lnSpc>
              <a:buChar char="-"/>
              <a:tabLst>
                <a:tab pos="170180" algn="l"/>
              </a:tabLst>
            </a:pPr>
            <a:r>
              <a:rPr lang="en-US" sz="2000" i="1" dirty="0">
                <a:latin typeface="Times New Roman"/>
                <a:cs typeface="Times New Roman"/>
              </a:rPr>
              <a:t> </a:t>
            </a:r>
            <a:r>
              <a:rPr lang="en-US" sz="2000" dirty="0" smtClean="0">
                <a:latin typeface="Times New Roman"/>
                <a:cs typeface="Times New Roman"/>
              </a:rPr>
              <a:t>Chi </a:t>
            </a:r>
            <a:r>
              <a:rPr lang="en-US" sz="2000" dirty="0" err="1" smtClean="0">
                <a:latin typeface="Times New Roman"/>
                <a:cs typeface="Times New Roman"/>
              </a:rPr>
              <a:t>từ</a:t>
            </a:r>
            <a:r>
              <a:rPr lang="en-US" sz="2000" dirty="0" smtClean="0">
                <a:latin typeface="Times New Roman"/>
                <a:cs typeface="Times New Roman"/>
              </a:rPr>
              <a:t> </a:t>
            </a:r>
            <a:r>
              <a:rPr lang="en-US" sz="2000" dirty="0" err="1" smtClean="0">
                <a:latin typeface="Times New Roman"/>
                <a:cs typeface="Times New Roman"/>
              </a:rPr>
              <a:t>nguồn</a:t>
            </a:r>
            <a:r>
              <a:rPr lang="en-US" sz="2000" dirty="0" smtClean="0">
                <a:latin typeface="Times New Roman"/>
                <a:cs typeface="Times New Roman"/>
              </a:rPr>
              <a:t> thu </a:t>
            </a:r>
            <a:r>
              <a:rPr lang="en-US" sz="2000" dirty="0" err="1" smtClean="0">
                <a:latin typeface="Times New Roman"/>
                <a:cs typeface="Times New Roman"/>
              </a:rPr>
              <a:t>sử</a:t>
            </a:r>
            <a:r>
              <a:rPr lang="en-US" sz="2000" dirty="0" smtClean="0">
                <a:latin typeface="Times New Roman"/>
                <a:cs typeface="Times New Roman"/>
              </a:rPr>
              <a:t> </a:t>
            </a:r>
            <a:r>
              <a:rPr lang="en-US" sz="2000" dirty="0" err="1" smtClean="0">
                <a:latin typeface="Times New Roman"/>
                <a:cs typeface="Times New Roman"/>
              </a:rPr>
              <a:t>dụng</a:t>
            </a:r>
            <a:r>
              <a:rPr lang="en-US" sz="2000" dirty="0" smtClean="0">
                <a:latin typeface="Times New Roman"/>
                <a:cs typeface="Times New Roman"/>
              </a:rPr>
              <a:t> </a:t>
            </a:r>
            <a:r>
              <a:rPr lang="en-US" sz="2000" dirty="0" err="1" smtClean="0">
                <a:latin typeface="Times New Roman"/>
                <a:cs typeface="Times New Roman"/>
              </a:rPr>
              <a:t>đất</a:t>
            </a:r>
            <a:r>
              <a:rPr lang="en-US" sz="2000" dirty="0" smtClean="0">
                <a:latin typeface="Times New Roman"/>
                <a:cs typeface="Times New Roman"/>
              </a:rPr>
              <a:t>: </a:t>
            </a:r>
            <a:r>
              <a:rPr lang="en-US" sz="2000" b="1" dirty="0" smtClean="0">
                <a:solidFill>
                  <a:srgbClr val="7030A0"/>
                </a:solidFill>
                <a:latin typeface="Times New Roman"/>
                <a:cs typeface="Times New Roman"/>
              </a:rPr>
              <a:t>2.403 tỷ </a:t>
            </a:r>
            <a:r>
              <a:rPr lang="en-US" sz="2000" b="1" dirty="0" err="1" smtClean="0">
                <a:solidFill>
                  <a:srgbClr val="7030A0"/>
                </a:solidFill>
                <a:latin typeface="Times New Roman"/>
                <a:cs typeface="Times New Roman"/>
              </a:rPr>
              <a:t>đồng</a:t>
            </a:r>
            <a:endParaRPr sz="2000" b="1" dirty="0">
              <a:solidFill>
                <a:srgbClr val="7030A0"/>
              </a:solidFill>
              <a:latin typeface="Times New Roman"/>
              <a:cs typeface="Times New Roman"/>
            </a:endParaRPr>
          </a:p>
          <a:p>
            <a:pPr marL="161925" indent="-149225">
              <a:lnSpc>
                <a:spcPct val="100000"/>
              </a:lnSpc>
              <a:buChar char="-"/>
              <a:tabLst>
                <a:tab pos="162560" algn="l"/>
              </a:tabLst>
            </a:pPr>
            <a:r>
              <a:rPr sz="2000" dirty="0">
                <a:latin typeface="Times New Roman"/>
                <a:cs typeface="Times New Roman"/>
              </a:rPr>
              <a:t>Chi </a:t>
            </a:r>
            <a:r>
              <a:rPr sz="2000" spc="-5" dirty="0">
                <a:latin typeface="Times New Roman"/>
                <a:cs typeface="Times New Roman"/>
              </a:rPr>
              <a:t>từ nguồn thu xổ </a:t>
            </a:r>
            <a:r>
              <a:rPr sz="2000" spc="-10" dirty="0">
                <a:latin typeface="Times New Roman"/>
                <a:cs typeface="Times New Roman"/>
              </a:rPr>
              <a:t>số </a:t>
            </a:r>
            <a:r>
              <a:rPr sz="2000" spc="-5" dirty="0">
                <a:latin typeface="Times New Roman"/>
                <a:cs typeface="Times New Roman"/>
              </a:rPr>
              <a:t>kiến thiết: </a:t>
            </a:r>
            <a:r>
              <a:rPr lang="en-US" sz="2000" b="1" dirty="0" smtClean="0">
                <a:solidFill>
                  <a:srgbClr val="7030A0"/>
                </a:solidFill>
                <a:latin typeface="Times New Roman"/>
                <a:cs typeface="Times New Roman"/>
              </a:rPr>
              <a:t>100</a:t>
            </a:r>
            <a:r>
              <a:rPr sz="2000" b="1" dirty="0" smtClean="0">
                <a:solidFill>
                  <a:srgbClr val="7030A0"/>
                </a:solidFill>
                <a:latin typeface="Times New Roman"/>
                <a:cs typeface="Times New Roman"/>
              </a:rPr>
              <a:t> </a:t>
            </a:r>
            <a:r>
              <a:rPr sz="2000" b="1" spc="-5" dirty="0">
                <a:solidFill>
                  <a:srgbClr val="7030A0"/>
                </a:solidFill>
                <a:latin typeface="Times New Roman"/>
                <a:cs typeface="Times New Roman"/>
              </a:rPr>
              <a:t>tỷ </a:t>
            </a:r>
            <a:r>
              <a:rPr sz="2000" b="1" spc="-5" dirty="0" err="1" smtClean="0">
                <a:solidFill>
                  <a:srgbClr val="7030A0"/>
                </a:solidFill>
                <a:latin typeface="Times New Roman"/>
                <a:cs typeface="Times New Roman"/>
              </a:rPr>
              <a:t>đồng</a:t>
            </a:r>
            <a:endParaRPr lang="en-US" sz="2000" b="1" spc="-5" dirty="0" smtClean="0">
              <a:solidFill>
                <a:srgbClr val="7030A0"/>
              </a:solidFill>
              <a:latin typeface="Times New Roman"/>
              <a:cs typeface="Times New Roman"/>
            </a:endParaRPr>
          </a:p>
          <a:p>
            <a:pPr marL="161925" indent="-149225">
              <a:lnSpc>
                <a:spcPct val="100000"/>
              </a:lnSpc>
              <a:buChar char="-"/>
              <a:tabLst>
                <a:tab pos="162560" algn="l"/>
              </a:tabLst>
            </a:pPr>
            <a:r>
              <a:rPr sz="2000" dirty="0" smtClean="0">
                <a:latin typeface="Times New Roman"/>
                <a:cs typeface="Times New Roman"/>
              </a:rPr>
              <a:t>Chi </a:t>
            </a:r>
            <a:r>
              <a:rPr lang="en-US" sz="2000" dirty="0" err="1" smtClean="0">
                <a:latin typeface="Times New Roman"/>
                <a:cs typeface="Times New Roman"/>
              </a:rPr>
              <a:t>từ</a:t>
            </a:r>
            <a:r>
              <a:rPr lang="en-US" sz="2000" dirty="0" smtClean="0">
                <a:latin typeface="Times New Roman"/>
                <a:cs typeface="Times New Roman"/>
              </a:rPr>
              <a:t> </a:t>
            </a:r>
            <a:r>
              <a:rPr lang="en-US" sz="2000" dirty="0" err="1" smtClean="0">
                <a:latin typeface="Times New Roman"/>
                <a:cs typeface="Times New Roman"/>
              </a:rPr>
              <a:t>nguồn</a:t>
            </a:r>
            <a:r>
              <a:rPr lang="en-US" sz="2000" dirty="0" smtClean="0">
                <a:latin typeface="Times New Roman"/>
                <a:cs typeface="Times New Roman"/>
              </a:rPr>
              <a:t> </a:t>
            </a:r>
            <a:r>
              <a:rPr lang="en-US" sz="2000" dirty="0" err="1" smtClean="0">
                <a:latin typeface="Times New Roman"/>
                <a:cs typeface="Times New Roman"/>
              </a:rPr>
              <a:t>bội</a:t>
            </a:r>
            <a:r>
              <a:rPr lang="en-US" sz="2000" dirty="0" smtClean="0">
                <a:latin typeface="Times New Roman"/>
                <a:cs typeface="Times New Roman"/>
              </a:rPr>
              <a:t> chi: 236,7</a:t>
            </a:r>
            <a:r>
              <a:rPr lang="en-US" sz="2000" dirty="0" smtClean="0">
                <a:solidFill>
                  <a:srgbClr val="7030A0"/>
                </a:solidFill>
                <a:latin typeface="Times New Roman"/>
                <a:cs typeface="Times New Roman"/>
              </a:rPr>
              <a:t> </a:t>
            </a:r>
            <a:r>
              <a:rPr sz="2000" b="1" dirty="0" smtClean="0">
                <a:solidFill>
                  <a:srgbClr val="7030A0"/>
                </a:solidFill>
                <a:latin typeface="Times New Roman"/>
                <a:cs typeface="Times New Roman"/>
              </a:rPr>
              <a:t>tỷ</a:t>
            </a:r>
            <a:r>
              <a:rPr sz="2000" b="1" spc="-235" dirty="0" smtClean="0">
                <a:solidFill>
                  <a:srgbClr val="7030A0"/>
                </a:solidFill>
                <a:latin typeface="Times New Roman"/>
                <a:cs typeface="Times New Roman"/>
              </a:rPr>
              <a:t> </a:t>
            </a:r>
            <a:r>
              <a:rPr sz="2000" b="1" spc="-5" dirty="0">
                <a:solidFill>
                  <a:srgbClr val="7030A0"/>
                </a:solidFill>
                <a:latin typeface="Times New Roman"/>
                <a:cs typeface="Times New Roman"/>
              </a:rPr>
              <a:t>đồng</a:t>
            </a:r>
            <a:endParaRPr sz="2000" dirty="0">
              <a:solidFill>
                <a:srgbClr val="7030A0"/>
              </a:solidFill>
              <a:latin typeface="Times New Roman"/>
              <a:cs typeface="Times New Roman"/>
            </a:endParaRPr>
          </a:p>
          <a:p>
            <a:pPr marL="12700">
              <a:lnSpc>
                <a:spcPct val="100000"/>
              </a:lnSpc>
              <a:tabLst>
                <a:tab pos="205104" algn="l"/>
              </a:tabLst>
            </a:pPr>
            <a:r>
              <a:rPr lang="en-US" sz="2000" spc="-5" dirty="0" smtClean="0">
                <a:latin typeface="Times New Roman"/>
                <a:cs typeface="Times New Roman"/>
              </a:rPr>
              <a:t>b) Chi </a:t>
            </a:r>
            <a:r>
              <a:rPr lang="en-US" sz="2000" spc="-5" dirty="0" err="1" smtClean="0">
                <a:latin typeface="Times New Roman"/>
                <a:cs typeface="Times New Roman"/>
              </a:rPr>
              <a:t>đầu</a:t>
            </a:r>
            <a:r>
              <a:rPr lang="en-US" sz="2000" spc="-5" dirty="0" smtClean="0">
                <a:latin typeface="Times New Roman"/>
                <a:cs typeface="Times New Roman"/>
              </a:rPr>
              <a:t> </a:t>
            </a:r>
            <a:r>
              <a:rPr lang="en-US" sz="2000" spc="-5" dirty="0" err="1" smtClean="0">
                <a:latin typeface="Times New Roman"/>
                <a:cs typeface="Times New Roman"/>
              </a:rPr>
              <a:t>tư</a:t>
            </a:r>
            <a:r>
              <a:rPr lang="en-US" sz="2000" spc="-5" dirty="0" smtClean="0">
                <a:latin typeface="Times New Roman"/>
                <a:cs typeface="Times New Roman"/>
              </a:rPr>
              <a:t> </a:t>
            </a:r>
            <a:r>
              <a:rPr lang="en-US" sz="2000" spc="-5" dirty="0" err="1" smtClean="0">
                <a:latin typeface="Times New Roman"/>
                <a:cs typeface="Times New Roman"/>
              </a:rPr>
              <a:t>phát</a:t>
            </a:r>
            <a:r>
              <a:rPr lang="en-US" sz="2000" spc="-5" dirty="0" smtClean="0">
                <a:latin typeface="Times New Roman"/>
                <a:cs typeface="Times New Roman"/>
              </a:rPr>
              <a:t> </a:t>
            </a:r>
            <a:r>
              <a:rPr lang="en-US" sz="2000" spc="-5" dirty="0" err="1" smtClean="0">
                <a:latin typeface="Times New Roman"/>
                <a:cs typeface="Times New Roman"/>
              </a:rPr>
              <a:t>triển</a:t>
            </a:r>
            <a:r>
              <a:rPr lang="en-US" sz="2000" spc="-5" dirty="0" smtClean="0">
                <a:latin typeface="Times New Roman"/>
                <a:cs typeface="Times New Roman"/>
              </a:rPr>
              <a:t> </a:t>
            </a:r>
            <a:r>
              <a:rPr lang="en-US" sz="2000" spc="-5" dirty="0" err="1" smtClean="0">
                <a:latin typeface="Times New Roman"/>
                <a:cs typeface="Times New Roman"/>
              </a:rPr>
              <a:t>khác</a:t>
            </a:r>
            <a:r>
              <a:rPr lang="en-US" sz="2000" spc="-5" dirty="0" smtClean="0">
                <a:latin typeface="Times New Roman"/>
                <a:cs typeface="Times New Roman"/>
              </a:rPr>
              <a:t>: 136</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sz="2000" b="1" dirty="0">
              <a:solidFill>
                <a:srgbClr val="7030A0"/>
              </a:solidFill>
              <a:latin typeface="Times New Roman"/>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object 2"/>
          <p:cNvSpPr/>
          <p:nvPr/>
        </p:nvSpPr>
        <p:spPr>
          <a:xfrm>
            <a:off x="0" y="0"/>
            <a:ext cx="9141714" cy="734568"/>
          </a:xfrm>
          <a:prstGeom prst="rect">
            <a:avLst/>
          </a:prstGeom>
        </p:spPr>
        <p:style>
          <a:lnRef idx="0">
            <a:schemeClr val="accent5"/>
          </a:lnRef>
          <a:fillRef idx="3">
            <a:schemeClr val="accent5"/>
          </a:fillRef>
          <a:effectRef idx="3">
            <a:schemeClr val="accent5"/>
          </a:effectRef>
          <a:fontRef idx="minor">
            <a:schemeClr val="lt1"/>
          </a:fontRef>
        </p:style>
        <p:txBody>
          <a:bodyPr wrap="square" lIns="0" tIns="0" rIns="0" bIns="0" rtlCol="0"/>
          <a:lstStyle/>
          <a:p>
            <a:endParaRPr/>
          </a:p>
        </p:txBody>
      </p:sp>
      <p:sp>
        <p:nvSpPr>
          <p:cNvPr id="5" name="object 3"/>
          <p:cNvSpPr txBox="1">
            <a:spLocks/>
          </p:cNvSpPr>
          <p:nvPr/>
        </p:nvSpPr>
        <p:spPr>
          <a:xfrm>
            <a:off x="838200" y="228079"/>
            <a:ext cx="7858631" cy="320601"/>
          </a:xfrm>
          <a:prstGeom prst="rect">
            <a:avLst/>
          </a:prstGeom>
        </p:spPr>
        <p:txBody>
          <a:bodyPr vert="horz" wrap="square" lIns="0" tIns="12700" rIns="0" bIns="0" rtlCol="0">
            <a:spAutoFit/>
          </a:bodyPr>
          <a:lstStyle>
            <a:lvl1pPr>
              <a:defRPr sz="2000" b="1" i="0">
                <a:solidFill>
                  <a:srgbClr val="FFFF00"/>
                </a:solidFill>
                <a:latin typeface="Arial"/>
                <a:ea typeface="+mj-ea"/>
                <a:cs typeface="Arial"/>
              </a:defRPr>
            </a:lvl1pPr>
          </a:lstStyle>
          <a:p>
            <a:pPr marL="14604">
              <a:spcBef>
                <a:spcPts val="100"/>
              </a:spcBef>
            </a:pPr>
            <a:r>
              <a:rPr lang="vi-VN" spc="-160" dirty="0" smtClean="0">
                <a:solidFill>
                  <a:schemeClr val="tx1"/>
                </a:solidFill>
                <a:latin typeface="Times New Roman" panose="02020603050405020304" pitchFamily="18" charset="0"/>
                <a:cs typeface="Times New Roman" panose="02020603050405020304" pitchFamily="18" charset="0"/>
              </a:rPr>
              <a:t>IV. DỰ  </a:t>
            </a:r>
            <a:r>
              <a:rPr lang="vi-VN" spc="-215" dirty="0" smtClean="0">
                <a:solidFill>
                  <a:schemeClr val="tx1"/>
                </a:solidFill>
                <a:latin typeface="Times New Roman" panose="02020603050405020304" pitchFamily="18" charset="0"/>
                <a:cs typeface="Times New Roman" panose="02020603050405020304" pitchFamily="18" charset="0"/>
              </a:rPr>
              <a:t>TOÁN  </a:t>
            </a:r>
            <a:r>
              <a:rPr lang="vi-VN" spc="-200" dirty="0" smtClean="0">
                <a:solidFill>
                  <a:schemeClr val="tx1"/>
                </a:solidFill>
                <a:latin typeface="Times New Roman" panose="02020603050405020304" pitchFamily="18" charset="0"/>
                <a:cs typeface="Times New Roman" panose="02020603050405020304" pitchFamily="18" charset="0"/>
              </a:rPr>
              <a:t>CHI </a:t>
            </a:r>
            <a:r>
              <a:rPr lang="en-US" spc="-200" dirty="0" smtClean="0">
                <a:solidFill>
                  <a:schemeClr val="tx1"/>
                </a:solidFill>
                <a:latin typeface="Times New Roman" panose="02020603050405020304" pitchFamily="18" charset="0"/>
                <a:cs typeface="Times New Roman" panose="02020603050405020304" pitchFamily="18" charset="0"/>
              </a:rPr>
              <a:t> </a:t>
            </a:r>
            <a:r>
              <a:rPr lang="vi-VN" spc="-240" dirty="0" smtClean="0">
                <a:solidFill>
                  <a:schemeClr val="bg2">
                    <a:lumMod val="10000"/>
                  </a:schemeClr>
                </a:solidFill>
                <a:latin typeface="Times New Roman" panose="02020603050405020304" pitchFamily="18" charset="0"/>
                <a:cs typeface="Times New Roman" panose="02020603050405020304" pitchFamily="18" charset="0"/>
              </a:rPr>
              <a:t>NGÂN  SÁCH  ĐỊA  PHƯƠNG</a:t>
            </a:r>
            <a:endParaRPr lang="vi-VN" spc="-215" dirty="0">
              <a:solidFill>
                <a:schemeClr val="tx1"/>
              </a:solidFill>
              <a:latin typeface="Times New Roman" panose="02020603050405020304" pitchFamily="18" charset="0"/>
              <a:cs typeface="Times New Roman" panose="02020603050405020304" pitchFamily="18" charset="0"/>
            </a:endParaRPr>
          </a:p>
        </p:txBody>
      </p:sp>
      <p:sp>
        <p:nvSpPr>
          <p:cNvPr id="6" name="object 28"/>
          <p:cNvSpPr txBox="1"/>
          <p:nvPr/>
        </p:nvSpPr>
        <p:spPr>
          <a:xfrm>
            <a:off x="683568" y="873053"/>
            <a:ext cx="7920880" cy="346249"/>
          </a:xfrm>
          <a:prstGeom prst="rect">
            <a:avLst/>
          </a:prstGeom>
          <a:ln/>
        </p:spPr>
        <p:style>
          <a:lnRef idx="2">
            <a:schemeClr val="accent3"/>
          </a:lnRef>
          <a:fillRef idx="1">
            <a:schemeClr val="lt1"/>
          </a:fillRef>
          <a:effectRef idx="0">
            <a:schemeClr val="accent3"/>
          </a:effectRef>
          <a:fontRef idx="minor">
            <a:schemeClr val="dk1"/>
          </a:fontRef>
        </p:style>
        <p:txBody>
          <a:bodyPr vert="horz" wrap="square" lIns="0" tIns="38100" rIns="0" bIns="0" rtlCol="0">
            <a:spAutoFit/>
          </a:bodyPr>
          <a:lstStyle/>
          <a:p>
            <a:pPr marL="91440" marR="82550">
              <a:lnSpc>
                <a:spcPct val="100000"/>
              </a:lnSpc>
              <a:spcBef>
                <a:spcPts val="300"/>
              </a:spcBef>
            </a:pPr>
            <a:r>
              <a:rPr lang="en-US" sz="2000" b="1" dirty="0" smtClean="0">
                <a:latin typeface="Times New Roman"/>
                <a:cs typeface="Times New Roman"/>
              </a:rPr>
              <a:t>2. </a:t>
            </a:r>
            <a:r>
              <a:rPr sz="2000" b="1" dirty="0" smtClean="0">
                <a:latin typeface="Times New Roman"/>
                <a:cs typeface="Times New Roman"/>
              </a:rPr>
              <a:t>Chi </a:t>
            </a:r>
            <a:r>
              <a:rPr sz="2000" b="1" dirty="0">
                <a:latin typeface="Times New Roman"/>
                <a:cs typeface="Times New Roman"/>
              </a:rPr>
              <a:t>thường </a:t>
            </a:r>
            <a:r>
              <a:rPr sz="2000" b="1" spc="-5" dirty="0">
                <a:latin typeface="Times New Roman"/>
                <a:cs typeface="Times New Roman"/>
              </a:rPr>
              <a:t>xuyên: </a:t>
            </a:r>
            <a:r>
              <a:rPr lang="en-US" sz="2000" b="1" spc="-5" dirty="0" smtClean="0">
                <a:solidFill>
                  <a:srgbClr val="FF0000"/>
                </a:solidFill>
                <a:latin typeface="Times New Roman"/>
                <a:cs typeface="Times New Roman"/>
              </a:rPr>
              <a:t>9.423,782 </a:t>
            </a:r>
            <a:r>
              <a:rPr sz="2000" b="1" spc="-10" dirty="0" err="1" smtClean="0">
                <a:solidFill>
                  <a:srgbClr val="FF0000"/>
                </a:solidFill>
                <a:latin typeface="Times New Roman"/>
                <a:cs typeface="Times New Roman"/>
              </a:rPr>
              <a:t>tỷ</a:t>
            </a:r>
            <a:r>
              <a:rPr sz="2000" b="1" spc="-10" dirty="0" smtClean="0">
                <a:solidFill>
                  <a:srgbClr val="FF0000"/>
                </a:solidFill>
                <a:latin typeface="Times New Roman"/>
                <a:cs typeface="Times New Roman"/>
              </a:rPr>
              <a:t> </a:t>
            </a:r>
            <a:r>
              <a:rPr sz="2000" b="1" spc="-5" dirty="0" err="1" smtClean="0">
                <a:solidFill>
                  <a:srgbClr val="FF0000"/>
                </a:solidFill>
                <a:latin typeface="Times New Roman"/>
                <a:cs typeface="Times New Roman"/>
              </a:rPr>
              <a:t>đồng</a:t>
            </a:r>
            <a:r>
              <a:rPr sz="2000" dirty="0" smtClean="0">
                <a:latin typeface="Times New Roman"/>
                <a:cs typeface="Times New Roman"/>
              </a:rPr>
              <a:t>.</a:t>
            </a:r>
            <a:r>
              <a:rPr lang="en-US" sz="2000" dirty="0" smtClean="0">
                <a:latin typeface="Times New Roman"/>
                <a:cs typeface="Times New Roman"/>
              </a:rPr>
              <a:t> </a:t>
            </a:r>
            <a:r>
              <a:rPr lang="en-US" sz="2000" dirty="0" err="1" smtClean="0">
                <a:latin typeface="Times New Roman"/>
                <a:cs typeface="Times New Roman"/>
              </a:rPr>
              <a:t>Trong</a:t>
            </a:r>
            <a:r>
              <a:rPr lang="en-US" sz="2000" dirty="0" smtClean="0">
                <a:latin typeface="Times New Roman"/>
                <a:cs typeface="Times New Roman"/>
              </a:rPr>
              <a:t> </a:t>
            </a:r>
            <a:r>
              <a:rPr lang="en-US" sz="2000" dirty="0" err="1" smtClean="0">
                <a:latin typeface="Times New Roman"/>
                <a:cs typeface="Times New Roman"/>
              </a:rPr>
              <a:t>đó</a:t>
            </a:r>
            <a:r>
              <a:rPr lang="en-US" sz="2000" dirty="0" smtClean="0">
                <a:latin typeface="Times New Roman"/>
                <a:cs typeface="Times New Roman"/>
              </a:rPr>
              <a:t>:</a:t>
            </a:r>
            <a:endParaRPr sz="2000" dirty="0">
              <a:latin typeface="Times New Roman"/>
              <a:cs typeface="Times New Roman"/>
            </a:endParaRPr>
          </a:p>
        </p:txBody>
      </p:sp>
      <p:sp>
        <p:nvSpPr>
          <p:cNvPr id="11" name="Plaque 10"/>
          <p:cNvSpPr/>
          <p:nvPr/>
        </p:nvSpPr>
        <p:spPr>
          <a:xfrm>
            <a:off x="1040978" y="1916832"/>
            <a:ext cx="7112421" cy="4032448"/>
          </a:xfrm>
          <a:prstGeom prst="plaque">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Times New Roman" pitchFamily="18" charset="0"/>
                <a:cs typeface="Times New Roman" pitchFamily="18" charset="0"/>
              </a:rPr>
              <a:t>- </a:t>
            </a:r>
            <a:r>
              <a:rPr lang="vi-VN" sz="2000" dirty="0" smtClean="0">
                <a:solidFill>
                  <a:schemeClr val="tx1"/>
                </a:solidFill>
                <a:latin typeface="Times New Roman" pitchFamily="18" charset="0"/>
                <a:cs typeface="Times New Roman" pitchFamily="18" charset="0"/>
              </a:rPr>
              <a:t>Chi </a:t>
            </a:r>
            <a:r>
              <a:rPr lang="vi-VN" sz="2000" dirty="0">
                <a:solidFill>
                  <a:schemeClr val="tx1"/>
                </a:solidFill>
                <a:latin typeface="Times New Roman" pitchFamily="18" charset="0"/>
                <a:cs typeface="Times New Roman" pitchFamily="18" charset="0"/>
              </a:rPr>
              <a:t>giáo dục - đào tạo và dạy </a:t>
            </a:r>
            <a:r>
              <a:rPr lang="vi-VN" sz="2000" dirty="0" smtClean="0">
                <a:solidFill>
                  <a:schemeClr val="tx1"/>
                </a:solidFill>
                <a:latin typeface="Times New Roman" pitchFamily="18" charset="0"/>
                <a:cs typeface="Times New Roman" pitchFamily="18" charset="0"/>
              </a:rPr>
              <a:t>nghề</a:t>
            </a:r>
            <a:r>
              <a:rPr lang="en-US" sz="2000" dirty="0" smtClean="0">
                <a:solidFill>
                  <a:schemeClr val="tx1"/>
                </a:solidFill>
                <a:latin typeface="Times New Roman" pitchFamily="18" charset="0"/>
                <a:cs typeface="Times New Roman" pitchFamily="18" charset="0"/>
              </a:rPr>
              <a:t>: 3.621,786 </a:t>
            </a:r>
            <a:r>
              <a:rPr lang="en-US" sz="2000" dirty="0" err="1" smtClean="0">
                <a:solidFill>
                  <a:schemeClr val="tx1"/>
                </a:solidFill>
                <a:latin typeface="Times New Roman" pitchFamily="18" charset="0"/>
                <a:cs typeface="Times New Roman" pitchFamily="18" charset="0"/>
              </a:rPr>
              <a:t>tỷ</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đồng</a:t>
            </a:r>
            <a:endParaRPr lang="en-US" sz="2000" dirty="0" smtClean="0">
              <a:solidFill>
                <a:schemeClr val="tx1"/>
              </a:solidFill>
              <a:latin typeface="Times New Roman" pitchFamily="18" charset="0"/>
              <a:cs typeface="Times New Roman" pitchFamily="18" charset="0"/>
            </a:endParaRPr>
          </a:p>
          <a:p>
            <a:r>
              <a:rPr lang="en-US" sz="2000" dirty="0" smtClean="0">
                <a:solidFill>
                  <a:schemeClr val="tx1"/>
                </a:solidFill>
                <a:latin typeface="Times New Roman" pitchFamily="18" charset="0"/>
                <a:cs typeface="Times New Roman" pitchFamily="18" charset="0"/>
              </a:rPr>
              <a:t>- Chi </a:t>
            </a:r>
            <a:r>
              <a:rPr lang="en-US" sz="2000" dirty="0" err="1">
                <a:solidFill>
                  <a:schemeClr val="tx1"/>
                </a:solidFill>
                <a:latin typeface="Times New Roman" pitchFamily="18" charset="0"/>
                <a:cs typeface="Times New Roman" pitchFamily="18" charset="0"/>
              </a:rPr>
              <a:t>khoa</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học</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và</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công</a:t>
            </a:r>
            <a:r>
              <a:rPr lang="en-US" sz="2000" dirty="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nghệ</a:t>
            </a:r>
            <a:r>
              <a:rPr lang="en-US" sz="2000" dirty="0" smtClean="0">
                <a:solidFill>
                  <a:schemeClr val="tx1"/>
                </a:solidFill>
                <a:latin typeface="Times New Roman" pitchFamily="18" charset="0"/>
                <a:cs typeface="Times New Roman" pitchFamily="18" charset="0"/>
              </a:rPr>
              <a:t>: 28,733 </a:t>
            </a:r>
            <a:r>
              <a:rPr lang="en-US" sz="2000" dirty="0" err="1" smtClean="0">
                <a:solidFill>
                  <a:schemeClr val="tx1"/>
                </a:solidFill>
                <a:latin typeface="Times New Roman" pitchFamily="18" charset="0"/>
                <a:cs typeface="Times New Roman" pitchFamily="18" charset="0"/>
              </a:rPr>
              <a:t>tỷ</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đồng</a:t>
            </a:r>
            <a:endParaRPr lang="en-US" sz="2000" dirty="0" smtClean="0">
              <a:solidFill>
                <a:schemeClr val="tx1"/>
              </a:solidFill>
              <a:latin typeface="Times New Roman" pitchFamily="18" charset="0"/>
              <a:cs typeface="Times New Roman" pitchFamily="18" charset="0"/>
            </a:endParaRPr>
          </a:p>
          <a:p>
            <a:r>
              <a:rPr lang="en-US" sz="2000" dirty="0" smtClean="0">
                <a:solidFill>
                  <a:schemeClr val="tx1"/>
                </a:solidFill>
                <a:latin typeface="Times New Roman" pitchFamily="18" charset="0"/>
                <a:cs typeface="Times New Roman" pitchFamily="18" charset="0"/>
              </a:rPr>
              <a:t>- </a:t>
            </a:r>
            <a:r>
              <a:rPr lang="vi-VN" sz="2000" dirty="0" smtClean="0">
                <a:solidFill>
                  <a:schemeClr val="tx1"/>
                </a:solidFill>
                <a:latin typeface="Times New Roman" pitchFamily="18" charset="0"/>
                <a:cs typeface="Times New Roman" pitchFamily="18" charset="0"/>
              </a:rPr>
              <a:t>Chi </a:t>
            </a:r>
            <a:r>
              <a:rPr lang="vi-VN" sz="2000" dirty="0">
                <a:solidFill>
                  <a:schemeClr val="tx1"/>
                </a:solidFill>
                <a:latin typeface="Times New Roman" pitchFamily="18" charset="0"/>
                <a:cs typeface="Times New Roman" pitchFamily="18" charset="0"/>
              </a:rPr>
              <a:t>y tế, dân số và gia </a:t>
            </a:r>
            <a:r>
              <a:rPr lang="vi-VN" sz="2000" dirty="0" smtClean="0">
                <a:solidFill>
                  <a:schemeClr val="tx1"/>
                </a:solidFill>
                <a:latin typeface="Times New Roman" pitchFamily="18" charset="0"/>
                <a:cs typeface="Times New Roman" pitchFamily="18" charset="0"/>
              </a:rPr>
              <a:t>đình</a:t>
            </a:r>
            <a:r>
              <a:rPr lang="en-US" sz="2000" dirty="0" smtClean="0">
                <a:solidFill>
                  <a:schemeClr val="tx1"/>
                </a:solidFill>
                <a:latin typeface="Times New Roman" pitchFamily="18" charset="0"/>
                <a:cs typeface="Times New Roman" pitchFamily="18" charset="0"/>
              </a:rPr>
              <a:t>: 871,919 </a:t>
            </a:r>
            <a:r>
              <a:rPr lang="en-US" sz="2000" dirty="0" err="1" smtClean="0">
                <a:solidFill>
                  <a:schemeClr val="tx1"/>
                </a:solidFill>
                <a:latin typeface="Times New Roman" pitchFamily="18" charset="0"/>
                <a:cs typeface="Times New Roman" pitchFamily="18" charset="0"/>
              </a:rPr>
              <a:t>tỷ</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đồng</a:t>
            </a:r>
            <a:endParaRPr lang="en-US" sz="2000" dirty="0" smtClean="0">
              <a:solidFill>
                <a:schemeClr val="tx1"/>
              </a:solidFill>
              <a:latin typeface="Times New Roman" pitchFamily="18" charset="0"/>
              <a:cs typeface="Times New Roman" pitchFamily="18" charset="0"/>
            </a:endParaRPr>
          </a:p>
          <a:p>
            <a:r>
              <a:rPr lang="en-US" sz="2000" dirty="0" smtClean="0">
                <a:solidFill>
                  <a:schemeClr val="tx1"/>
                </a:solidFill>
                <a:latin typeface="Times New Roman" pitchFamily="18" charset="0"/>
                <a:cs typeface="Times New Roman" pitchFamily="18" charset="0"/>
              </a:rPr>
              <a:t>- </a:t>
            </a:r>
            <a:r>
              <a:rPr lang="vi-VN" sz="2000" dirty="0" smtClean="0">
                <a:solidFill>
                  <a:schemeClr val="tx1"/>
                </a:solidFill>
                <a:latin typeface="Times New Roman" pitchFamily="18" charset="0"/>
                <a:cs typeface="Times New Roman" pitchFamily="18" charset="0"/>
              </a:rPr>
              <a:t>Chi </a:t>
            </a:r>
            <a:r>
              <a:rPr lang="vi-VN" sz="2000" dirty="0">
                <a:solidFill>
                  <a:schemeClr val="tx1"/>
                </a:solidFill>
                <a:latin typeface="Times New Roman" pitchFamily="18" charset="0"/>
                <a:cs typeface="Times New Roman" pitchFamily="18" charset="0"/>
              </a:rPr>
              <a:t>văn hóa thông tin, thể dục thể </a:t>
            </a:r>
            <a:r>
              <a:rPr lang="vi-VN" sz="2000" dirty="0" smtClean="0">
                <a:solidFill>
                  <a:schemeClr val="tx1"/>
                </a:solidFill>
                <a:latin typeface="Times New Roman" pitchFamily="18" charset="0"/>
                <a:cs typeface="Times New Roman" pitchFamily="18" charset="0"/>
              </a:rPr>
              <a:t>thao</a:t>
            </a:r>
            <a:r>
              <a:rPr lang="en-US" sz="2000" dirty="0" smtClean="0">
                <a:solidFill>
                  <a:schemeClr val="tx1"/>
                </a:solidFill>
                <a:latin typeface="Times New Roman" pitchFamily="18" charset="0"/>
                <a:cs typeface="Times New Roman" pitchFamily="18" charset="0"/>
              </a:rPr>
              <a:t>: 156,344 </a:t>
            </a:r>
            <a:r>
              <a:rPr lang="en-US" sz="2000" dirty="0" err="1" smtClean="0">
                <a:solidFill>
                  <a:schemeClr val="tx1"/>
                </a:solidFill>
                <a:latin typeface="Times New Roman" pitchFamily="18" charset="0"/>
                <a:cs typeface="Times New Roman" pitchFamily="18" charset="0"/>
              </a:rPr>
              <a:t>tỷ</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đồng</a:t>
            </a:r>
            <a:endParaRPr lang="en-US" sz="2000" dirty="0" smtClean="0">
              <a:solidFill>
                <a:schemeClr val="tx1"/>
              </a:solidFill>
              <a:latin typeface="Times New Roman" pitchFamily="18" charset="0"/>
              <a:cs typeface="Times New Roman" pitchFamily="18" charset="0"/>
            </a:endParaRPr>
          </a:p>
          <a:p>
            <a:r>
              <a:rPr lang="en-US" sz="2000" dirty="0" smtClean="0">
                <a:solidFill>
                  <a:schemeClr val="tx1"/>
                </a:solidFill>
                <a:latin typeface="Times New Roman" pitchFamily="18" charset="0"/>
                <a:cs typeface="Times New Roman" pitchFamily="18" charset="0"/>
              </a:rPr>
              <a:t>- Chi </a:t>
            </a:r>
            <a:r>
              <a:rPr lang="en-US" sz="2000" dirty="0" err="1">
                <a:solidFill>
                  <a:schemeClr val="tx1"/>
                </a:solidFill>
                <a:latin typeface="Times New Roman" pitchFamily="18" charset="0"/>
                <a:cs typeface="Times New Roman" pitchFamily="18" charset="0"/>
              </a:rPr>
              <a:t>phát</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thanh</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truyền</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hình</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thông</a:t>
            </a:r>
            <a:r>
              <a:rPr lang="en-US" sz="2000" dirty="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tấn</a:t>
            </a:r>
            <a:r>
              <a:rPr lang="en-US" sz="2000" dirty="0" smtClean="0">
                <a:solidFill>
                  <a:schemeClr val="tx1"/>
                </a:solidFill>
                <a:latin typeface="Times New Roman" pitchFamily="18" charset="0"/>
                <a:cs typeface="Times New Roman" pitchFamily="18" charset="0"/>
              </a:rPr>
              <a:t>: 39,398 </a:t>
            </a:r>
            <a:r>
              <a:rPr lang="en-US" sz="2000" dirty="0" err="1" smtClean="0">
                <a:solidFill>
                  <a:schemeClr val="tx1"/>
                </a:solidFill>
                <a:latin typeface="Times New Roman" pitchFamily="18" charset="0"/>
                <a:cs typeface="Times New Roman" pitchFamily="18" charset="0"/>
              </a:rPr>
              <a:t>tỷ</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đồng</a:t>
            </a:r>
            <a:endParaRPr lang="en-US" sz="2000" dirty="0" smtClean="0">
              <a:solidFill>
                <a:schemeClr val="tx1"/>
              </a:solidFill>
              <a:latin typeface="Times New Roman" pitchFamily="18" charset="0"/>
              <a:cs typeface="Times New Roman" pitchFamily="18" charset="0"/>
            </a:endParaRPr>
          </a:p>
          <a:p>
            <a:r>
              <a:rPr lang="en-US" sz="2000" dirty="0" smtClean="0">
                <a:solidFill>
                  <a:schemeClr val="tx1"/>
                </a:solidFill>
                <a:latin typeface="Times New Roman" pitchFamily="18" charset="0"/>
                <a:cs typeface="Times New Roman" pitchFamily="18" charset="0"/>
              </a:rPr>
              <a:t>- </a:t>
            </a:r>
            <a:r>
              <a:rPr lang="vi-VN" sz="2000" dirty="0" smtClean="0">
                <a:solidFill>
                  <a:schemeClr val="tx1"/>
                </a:solidFill>
                <a:latin typeface="Times New Roman" pitchFamily="18" charset="0"/>
                <a:cs typeface="Times New Roman" pitchFamily="18" charset="0"/>
              </a:rPr>
              <a:t>Chi </a:t>
            </a:r>
            <a:r>
              <a:rPr lang="vi-VN" sz="2000" dirty="0">
                <a:solidFill>
                  <a:schemeClr val="tx1"/>
                </a:solidFill>
                <a:latin typeface="Times New Roman" pitchFamily="18" charset="0"/>
                <a:cs typeface="Times New Roman" pitchFamily="18" charset="0"/>
              </a:rPr>
              <a:t>bảo vệ môi </a:t>
            </a:r>
            <a:r>
              <a:rPr lang="vi-VN" sz="2000" dirty="0" smtClean="0">
                <a:solidFill>
                  <a:schemeClr val="tx1"/>
                </a:solidFill>
                <a:latin typeface="Times New Roman" pitchFamily="18" charset="0"/>
                <a:cs typeface="Times New Roman" pitchFamily="18" charset="0"/>
              </a:rPr>
              <a:t>trường</a:t>
            </a:r>
            <a:r>
              <a:rPr lang="en-US" sz="2000" dirty="0" smtClean="0">
                <a:solidFill>
                  <a:schemeClr val="tx1"/>
                </a:solidFill>
                <a:latin typeface="Times New Roman" pitchFamily="18" charset="0"/>
                <a:cs typeface="Times New Roman" pitchFamily="18" charset="0"/>
              </a:rPr>
              <a:t>: 202,539 </a:t>
            </a:r>
            <a:r>
              <a:rPr lang="en-US" sz="2000" dirty="0" err="1" smtClean="0">
                <a:solidFill>
                  <a:schemeClr val="tx1"/>
                </a:solidFill>
                <a:latin typeface="Times New Roman" pitchFamily="18" charset="0"/>
                <a:cs typeface="Times New Roman" pitchFamily="18" charset="0"/>
              </a:rPr>
              <a:t>tỷ</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đồng</a:t>
            </a:r>
            <a:endParaRPr lang="en-US" sz="2000" dirty="0" smtClean="0">
              <a:solidFill>
                <a:schemeClr val="tx1"/>
              </a:solidFill>
              <a:latin typeface="Times New Roman" pitchFamily="18" charset="0"/>
              <a:cs typeface="Times New Roman" pitchFamily="18" charset="0"/>
            </a:endParaRPr>
          </a:p>
          <a:p>
            <a:r>
              <a:rPr lang="en-US" sz="2000" dirty="0" smtClean="0">
                <a:solidFill>
                  <a:schemeClr val="tx1"/>
                </a:solidFill>
                <a:latin typeface="Times New Roman" pitchFamily="18" charset="0"/>
                <a:cs typeface="Times New Roman" pitchFamily="18" charset="0"/>
              </a:rPr>
              <a:t>- </a:t>
            </a:r>
            <a:r>
              <a:rPr lang="vi-VN" sz="2000" dirty="0" smtClean="0">
                <a:solidFill>
                  <a:schemeClr val="tx1"/>
                </a:solidFill>
                <a:latin typeface="Times New Roman" pitchFamily="18" charset="0"/>
                <a:cs typeface="Times New Roman" pitchFamily="18" charset="0"/>
              </a:rPr>
              <a:t>Chi </a:t>
            </a:r>
            <a:r>
              <a:rPr lang="vi-VN" sz="2000" dirty="0">
                <a:solidFill>
                  <a:schemeClr val="tx1"/>
                </a:solidFill>
                <a:latin typeface="Times New Roman" pitchFamily="18" charset="0"/>
                <a:cs typeface="Times New Roman" pitchFamily="18" charset="0"/>
              </a:rPr>
              <a:t>các hoạt động kinh </a:t>
            </a:r>
            <a:r>
              <a:rPr lang="vi-VN" sz="2000" dirty="0" smtClean="0">
                <a:solidFill>
                  <a:schemeClr val="tx1"/>
                </a:solidFill>
                <a:latin typeface="Times New Roman" pitchFamily="18" charset="0"/>
                <a:cs typeface="Times New Roman" pitchFamily="18" charset="0"/>
              </a:rPr>
              <a:t>tế</a:t>
            </a:r>
            <a:r>
              <a:rPr lang="en-US" sz="2000" dirty="0" smtClean="0">
                <a:solidFill>
                  <a:schemeClr val="tx1"/>
                </a:solidFill>
                <a:latin typeface="Times New Roman" pitchFamily="18" charset="0"/>
                <a:cs typeface="Times New Roman" pitchFamily="18" charset="0"/>
              </a:rPr>
              <a:t>: 1.766,540 </a:t>
            </a:r>
            <a:r>
              <a:rPr lang="en-US" sz="2000" dirty="0" err="1" smtClean="0">
                <a:solidFill>
                  <a:schemeClr val="tx1"/>
                </a:solidFill>
                <a:latin typeface="Times New Roman" pitchFamily="18" charset="0"/>
                <a:cs typeface="Times New Roman" pitchFamily="18" charset="0"/>
              </a:rPr>
              <a:t>tỷ</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đồng</a:t>
            </a:r>
            <a:endParaRPr lang="en-US" sz="2000" dirty="0" smtClean="0">
              <a:solidFill>
                <a:schemeClr val="tx1"/>
              </a:solidFill>
              <a:latin typeface="Times New Roman" pitchFamily="18" charset="0"/>
              <a:cs typeface="Times New Roman" pitchFamily="18" charset="0"/>
            </a:endParaRPr>
          </a:p>
          <a:p>
            <a:r>
              <a:rPr lang="en-US" sz="2000" dirty="0" smtClean="0">
                <a:solidFill>
                  <a:schemeClr val="tx1"/>
                </a:solidFill>
                <a:latin typeface="Times New Roman" pitchFamily="18" charset="0"/>
                <a:cs typeface="Times New Roman" pitchFamily="18" charset="0"/>
              </a:rPr>
              <a:t>- </a:t>
            </a:r>
            <a:r>
              <a:rPr lang="vi-VN" sz="2000" dirty="0" smtClean="0">
                <a:solidFill>
                  <a:schemeClr val="tx1"/>
                </a:solidFill>
                <a:latin typeface="Times New Roman" pitchFamily="18" charset="0"/>
                <a:cs typeface="Times New Roman" pitchFamily="18" charset="0"/>
              </a:rPr>
              <a:t>Chi </a:t>
            </a:r>
            <a:r>
              <a:rPr lang="vi-VN" sz="2000" dirty="0">
                <a:solidFill>
                  <a:schemeClr val="tx1"/>
                </a:solidFill>
                <a:latin typeface="Times New Roman" pitchFamily="18" charset="0"/>
                <a:cs typeface="Times New Roman" pitchFamily="18" charset="0"/>
              </a:rPr>
              <a:t>hoạt động của cơ quan </a:t>
            </a:r>
            <a:r>
              <a:rPr lang="vi-VN" sz="2000" dirty="0" smtClean="0">
                <a:solidFill>
                  <a:schemeClr val="tx1"/>
                </a:solidFill>
                <a:latin typeface="Times New Roman" pitchFamily="18" charset="0"/>
                <a:cs typeface="Times New Roman" pitchFamily="18" charset="0"/>
              </a:rPr>
              <a:t>quản lý nhà nước, </a:t>
            </a:r>
            <a:r>
              <a:rPr lang="vi-VN" sz="2000" dirty="0">
                <a:solidFill>
                  <a:schemeClr val="tx1"/>
                </a:solidFill>
                <a:latin typeface="Times New Roman" pitchFamily="18" charset="0"/>
                <a:cs typeface="Times New Roman" pitchFamily="18" charset="0"/>
              </a:rPr>
              <a:t>đảng, </a:t>
            </a:r>
            <a:r>
              <a:rPr lang="vi-VN" sz="2000" dirty="0" smtClean="0">
                <a:solidFill>
                  <a:schemeClr val="tx1"/>
                </a:solidFill>
                <a:latin typeface="Times New Roman" pitchFamily="18" charset="0"/>
                <a:cs typeface="Times New Roman" pitchFamily="18" charset="0"/>
              </a:rPr>
              <a:t>đoàn thể</a:t>
            </a:r>
            <a:r>
              <a:rPr lang="en-US" sz="2000" dirty="0" smtClean="0">
                <a:solidFill>
                  <a:schemeClr val="tx1"/>
                </a:solidFill>
                <a:latin typeface="Times New Roman" pitchFamily="18" charset="0"/>
                <a:cs typeface="Times New Roman" pitchFamily="18" charset="0"/>
              </a:rPr>
              <a:t>:  1.573,101 </a:t>
            </a:r>
            <a:r>
              <a:rPr lang="en-US" sz="2000" dirty="0" err="1" smtClean="0">
                <a:solidFill>
                  <a:schemeClr val="tx1"/>
                </a:solidFill>
                <a:latin typeface="Times New Roman" pitchFamily="18" charset="0"/>
                <a:cs typeface="Times New Roman" pitchFamily="18" charset="0"/>
              </a:rPr>
              <a:t>tỷ</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đồng</a:t>
            </a:r>
            <a:endParaRPr lang="en-US" sz="2000" dirty="0" smtClean="0">
              <a:solidFill>
                <a:schemeClr val="tx1"/>
              </a:solidFill>
              <a:latin typeface="Times New Roman" pitchFamily="18" charset="0"/>
              <a:cs typeface="Times New Roman" pitchFamily="18" charset="0"/>
            </a:endParaRPr>
          </a:p>
          <a:p>
            <a:pPr marL="342900" indent="-342900">
              <a:buFontTx/>
              <a:buChar char="-"/>
            </a:pPr>
            <a:r>
              <a:rPr lang="vi-VN" sz="2000" dirty="0" smtClean="0">
                <a:solidFill>
                  <a:schemeClr val="tx1"/>
                </a:solidFill>
                <a:latin typeface="Times New Roman" pitchFamily="18" charset="0"/>
                <a:cs typeface="Times New Roman" pitchFamily="18" charset="0"/>
              </a:rPr>
              <a:t>Chi </a:t>
            </a:r>
            <a:r>
              <a:rPr lang="vi-VN" sz="2000" dirty="0">
                <a:solidFill>
                  <a:schemeClr val="tx1"/>
                </a:solidFill>
                <a:latin typeface="Times New Roman" pitchFamily="18" charset="0"/>
                <a:cs typeface="Times New Roman" pitchFamily="18" charset="0"/>
              </a:rPr>
              <a:t>bảo đảm xã </a:t>
            </a:r>
            <a:r>
              <a:rPr lang="vi-VN" sz="2000" dirty="0" smtClean="0">
                <a:solidFill>
                  <a:schemeClr val="tx1"/>
                </a:solidFill>
                <a:latin typeface="Times New Roman" pitchFamily="18" charset="0"/>
                <a:cs typeface="Times New Roman" pitchFamily="18" charset="0"/>
              </a:rPr>
              <a:t>hội</a:t>
            </a:r>
            <a:r>
              <a:rPr lang="en-US" sz="2000" dirty="0" smtClean="0">
                <a:solidFill>
                  <a:schemeClr val="tx1"/>
                </a:solidFill>
                <a:latin typeface="Times New Roman" pitchFamily="18" charset="0"/>
                <a:cs typeface="Times New Roman" pitchFamily="18" charset="0"/>
              </a:rPr>
              <a:t>: 782,394 </a:t>
            </a:r>
            <a:r>
              <a:rPr lang="en-US" sz="2000" dirty="0" err="1" smtClean="0">
                <a:solidFill>
                  <a:schemeClr val="tx1"/>
                </a:solidFill>
                <a:latin typeface="Times New Roman" pitchFamily="18" charset="0"/>
                <a:cs typeface="Times New Roman" pitchFamily="18" charset="0"/>
              </a:rPr>
              <a:t>tỷ</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đồng</a:t>
            </a:r>
            <a:endParaRPr lang="en-US" sz="20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764592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object 4"/>
          <p:cNvSpPr/>
          <p:nvPr/>
        </p:nvSpPr>
        <p:spPr>
          <a:xfrm>
            <a:off x="0" y="0"/>
            <a:ext cx="9141714" cy="764704"/>
          </a:xfrm>
          <a:prstGeom prst="rect">
            <a:avLst/>
          </a:prstGeom>
        </p:spPr>
        <p:style>
          <a:lnRef idx="0">
            <a:schemeClr val="accent3"/>
          </a:lnRef>
          <a:fillRef idx="3">
            <a:schemeClr val="accent3"/>
          </a:fillRef>
          <a:effectRef idx="3">
            <a:schemeClr val="accent3"/>
          </a:effectRef>
          <a:fontRef idx="minor">
            <a:schemeClr val="lt1"/>
          </a:fontRef>
        </p:style>
        <p:txBody>
          <a:bodyPr wrap="square" lIns="0" tIns="0" rIns="0" bIns="0" rtlCol="0" anchor="ctr"/>
          <a:lstStyle/>
          <a:p>
            <a:pPr algn="ctr"/>
            <a:r>
              <a:rPr lang="nl-NL" sz="2000" b="1" dirty="0" smtClean="0">
                <a:solidFill>
                  <a:srgbClr val="FF0000"/>
                </a:solidFill>
                <a:latin typeface="Times New Roman" pitchFamily="18" charset="0"/>
                <a:cs typeface="Times New Roman" pitchFamily="18" charset="0"/>
              </a:rPr>
              <a:t>V. BỔ </a:t>
            </a:r>
            <a:r>
              <a:rPr lang="nl-NL" sz="2000" b="1" dirty="0">
                <a:solidFill>
                  <a:srgbClr val="FF0000"/>
                </a:solidFill>
                <a:latin typeface="Times New Roman" pitchFamily="18" charset="0"/>
                <a:cs typeface="Times New Roman" pitchFamily="18" charset="0"/>
              </a:rPr>
              <a:t>SUNG CHO NGÂN SÁCH </a:t>
            </a:r>
            <a:r>
              <a:rPr lang="nl-NL" sz="2000" b="1" dirty="0" smtClean="0">
                <a:solidFill>
                  <a:srgbClr val="FF0000"/>
                </a:solidFill>
                <a:latin typeface="Times New Roman" pitchFamily="18" charset="0"/>
                <a:cs typeface="Times New Roman" pitchFamily="18" charset="0"/>
              </a:rPr>
              <a:t>CẤP HUYỆN</a:t>
            </a:r>
            <a:endParaRPr sz="2000" dirty="0">
              <a:solidFill>
                <a:srgbClr val="FF0000"/>
              </a:solidFill>
              <a:latin typeface="Times New Roman" pitchFamily="18" charset="0"/>
              <a:cs typeface="Times New Roman" pitchFamily="18" charset="0"/>
            </a:endParaRPr>
          </a:p>
        </p:txBody>
      </p:sp>
      <p:sp>
        <p:nvSpPr>
          <p:cNvPr id="5" name="Rectangle 4"/>
          <p:cNvSpPr/>
          <p:nvPr/>
        </p:nvSpPr>
        <p:spPr>
          <a:xfrm>
            <a:off x="1420208" y="1298620"/>
            <a:ext cx="6337300" cy="6858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 name="TextBox 5"/>
          <p:cNvSpPr txBox="1"/>
          <p:nvPr/>
        </p:nvSpPr>
        <p:spPr>
          <a:xfrm>
            <a:off x="2819400" y="1388350"/>
            <a:ext cx="3948673" cy="461665"/>
          </a:xfrm>
          <a:prstGeom prst="rect">
            <a:avLst/>
          </a:prstGeom>
          <a:noFill/>
        </p:spPr>
        <p:txBody>
          <a:bodyPr wrap="square" rtlCol="0">
            <a:spAutoFit/>
          </a:bodyPr>
          <a:lstStyle/>
          <a:p>
            <a:pPr algn="ctr"/>
            <a:r>
              <a:rPr lang="en-US" sz="2400" b="1" dirty="0" smtClean="0">
                <a:solidFill>
                  <a:schemeClr val="accent6">
                    <a:lumMod val="50000"/>
                  </a:schemeClr>
                </a:solidFill>
                <a:latin typeface="Times New Roman" panose="02020603050405020304" pitchFamily="18" charset="0"/>
                <a:cs typeface="Times New Roman" panose="02020603050405020304" pitchFamily="18" charset="0"/>
              </a:rPr>
              <a:t>4.730,366 </a:t>
            </a:r>
            <a:r>
              <a:rPr lang="en-US" sz="2400" b="1" dirty="0" err="1" smtClean="0">
                <a:solidFill>
                  <a:schemeClr val="accent6">
                    <a:lumMod val="50000"/>
                  </a:schemeClr>
                </a:solidFill>
                <a:latin typeface="Times New Roman" panose="02020603050405020304" pitchFamily="18" charset="0"/>
                <a:cs typeface="Times New Roman" panose="02020603050405020304" pitchFamily="18" charset="0"/>
              </a:rPr>
              <a:t>tỷ</a:t>
            </a:r>
            <a:r>
              <a:rPr lang="en-US" sz="2400" b="1"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2400" b="1" dirty="0" err="1" smtClean="0">
                <a:solidFill>
                  <a:schemeClr val="accent6">
                    <a:lumMod val="50000"/>
                  </a:schemeClr>
                </a:solidFill>
                <a:latin typeface="Times New Roman" panose="02020603050405020304" pitchFamily="18" charset="0"/>
                <a:cs typeface="Times New Roman" panose="02020603050405020304" pitchFamily="18" charset="0"/>
              </a:rPr>
              <a:t>đồng</a:t>
            </a:r>
            <a:endParaRPr lang="en-US" sz="24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7" name="Rectangle 6"/>
          <p:cNvSpPr/>
          <p:nvPr/>
        </p:nvSpPr>
        <p:spPr>
          <a:xfrm>
            <a:off x="1432908" y="2695620"/>
            <a:ext cx="3224983"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8" name="Flowchart: Manual Operation 7"/>
          <p:cNvSpPr/>
          <p:nvPr/>
        </p:nvSpPr>
        <p:spPr>
          <a:xfrm>
            <a:off x="1478115" y="4919980"/>
            <a:ext cx="3179776" cy="1066800"/>
          </a:xfrm>
          <a:prstGeom prst="flowChartManualOperation">
            <a:avLst/>
          </a:prstGeom>
          <a:solidFill>
            <a:schemeClr val="accent3">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024547" y="5146769"/>
            <a:ext cx="2159000" cy="400110"/>
          </a:xfrm>
          <a:prstGeom prst="rect">
            <a:avLst/>
          </a:prstGeom>
          <a:noFill/>
        </p:spPr>
        <p:txBody>
          <a:bodyPr wrap="square" rtlCol="0">
            <a:spAutoFit/>
          </a:bodyPr>
          <a:lstStyle/>
          <a:p>
            <a:pPr algn="ctr">
              <a:lnSpc>
                <a:spcPts val="2400"/>
              </a:lnSpc>
            </a:pPr>
            <a:r>
              <a:rPr lang="en-US" sz="1600" b="1" dirty="0">
                <a:solidFill>
                  <a:srgbClr val="002060"/>
                </a:solidFill>
                <a:latin typeface="Arial" pitchFamily="34" charset="0"/>
                <a:cs typeface="Arial" pitchFamily="34" charset="0"/>
              </a:rPr>
              <a:t>BỔ SUNG CÂN ĐỐI</a:t>
            </a:r>
          </a:p>
        </p:txBody>
      </p:sp>
      <p:sp>
        <p:nvSpPr>
          <p:cNvPr id="10" name="Flowchart: Manual Operation 9"/>
          <p:cNvSpPr/>
          <p:nvPr/>
        </p:nvSpPr>
        <p:spPr>
          <a:xfrm>
            <a:off x="4793737" y="4941694"/>
            <a:ext cx="2978664" cy="1066800"/>
          </a:xfrm>
          <a:prstGeom prst="flowChartManualOperation">
            <a:avLst/>
          </a:prstGeom>
          <a:solidFill>
            <a:schemeClr val="accent6">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endParaRPr>
          </a:p>
        </p:txBody>
      </p:sp>
      <p:sp>
        <p:nvSpPr>
          <p:cNvPr id="11" name="TextBox 10"/>
          <p:cNvSpPr txBox="1"/>
          <p:nvPr/>
        </p:nvSpPr>
        <p:spPr>
          <a:xfrm>
            <a:off x="5441643" y="5121151"/>
            <a:ext cx="1682801" cy="707886"/>
          </a:xfrm>
          <a:prstGeom prst="rect">
            <a:avLst/>
          </a:prstGeom>
          <a:noFill/>
        </p:spPr>
        <p:txBody>
          <a:bodyPr wrap="square" rtlCol="0">
            <a:spAutoFit/>
          </a:bodyPr>
          <a:lstStyle/>
          <a:p>
            <a:pPr algn="ctr">
              <a:lnSpc>
                <a:spcPts val="2400"/>
              </a:lnSpc>
            </a:pPr>
            <a:r>
              <a:rPr lang="en-US" sz="1600" b="1" dirty="0">
                <a:solidFill>
                  <a:srgbClr val="002060"/>
                </a:solidFill>
                <a:latin typeface="Arial" pitchFamily="34" charset="0"/>
                <a:cs typeface="Arial" pitchFamily="34" charset="0"/>
              </a:rPr>
              <a:t>BỔ SUNG </a:t>
            </a:r>
          </a:p>
          <a:p>
            <a:pPr algn="ctr">
              <a:lnSpc>
                <a:spcPts val="2400"/>
              </a:lnSpc>
            </a:pPr>
            <a:r>
              <a:rPr lang="en-US" sz="1600" b="1" dirty="0">
                <a:solidFill>
                  <a:srgbClr val="002060"/>
                </a:solidFill>
                <a:latin typeface="Arial" pitchFamily="34" charset="0"/>
                <a:cs typeface="Arial" pitchFamily="34" charset="0"/>
              </a:rPr>
              <a:t>CÓ MỤC TIÊU</a:t>
            </a:r>
          </a:p>
        </p:txBody>
      </p:sp>
      <p:sp>
        <p:nvSpPr>
          <p:cNvPr id="12" name="Down Arrow 11"/>
          <p:cNvSpPr/>
          <p:nvPr/>
        </p:nvSpPr>
        <p:spPr>
          <a:xfrm>
            <a:off x="2915816" y="2083665"/>
            <a:ext cx="182880" cy="518602"/>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657891" y="2701255"/>
            <a:ext cx="3099617" cy="6858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4" name="Down Arrow 13"/>
          <p:cNvSpPr/>
          <p:nvPr/>
        </p:nvSpPr>
        <p:spPr>
          <a:xfrm>
            <a:off x="6117312" y="2106506"/>
            <a:ext cx="182880" cy="518602"/>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992524" y="2812016"/>
            <a:ext cx="2665367" cy="430887"/>
          </a:xfrm>
          <a:prstGeom prst="rect">
            <a:avLst/>
          </a:prstGeom>
          <a:noFill/>
        </p:spPr>
        <p:txBody>
          <a:bodyPr wrap="square" rtlCol="0">
            <a:spAutoFit/>
          </a:bodyPr>
          <a:lstStyle/>
          <a:p>
            <a:pPr algn="ctr"/>
            <a:r>
              <a:rPr lang="nl-NL" sz="2200" b="1" dirty="0" smtClean="0">
                <a:solidFill>
                  <a:srgbClr val="0070C0"/>
                </a:solidFill>
                <a:latin typeface="Times New Roman" pitchFamily="18" charset="0"/>
                <a:cs typeface="Times New Roman" pitchFamily="18" charset="0"/>
              </a:rPr>
              <a:t>4.280,852 tỷ đồng</a:t>
            </a:r>
            <a:endParaRPr lang="en-US" sz="2200" b="1" dirty="0">
              <a:solidFill>
                <a:srgbClr val="0070C0"/>
              </a:solidFill>
              <a:latin typeface="Times New Roman" pitchFamily="18" charset="0"/>
              <a:cs typeface="Times New Roman" pitchFamily="18" charset="0"/>
            </a:endParaRPr>
          </a:p>
        </p:txBody>
      </p:sp>
      <p:sp>
        <p:nvSpPr>
          <p:cNvPr id="16" name="TextBox 15"/>
          <p:cNvSpPr txBox="1"/>
          <p:nvPr/>
        </p:nvSpPr>
        <p:spPr>
          <a:xfrm>
            <a:off x="4657891" y="2810012"/>
            <a:ext cx="3099617" cy="430887"/>
          </a:xfrm>
          <a:prstGeom prst="rect">
            <a:avLst/>
          </a:prstGeom>
          <a:noFill/>
        </p:spPr>
        <p:txBody>
          <a:bodyPr wrap="square" rtlCol="0">
            <a:spAutoFit/>
          </a:bodyPr>
          <a:lstStyle/>
          <a:p>
            <a:pPr algn="ctr"/>
            <a:r>
              <a:rPr lang="en-US" sz="2200" b="1" dirty="0" smtClean="0">
                <a:solidFill>
                  <a:schemeClr val="accent2">
                    <a:lumMod val="75000"/>
                  </a:schemeClr>
                </a:solidFill>
                <a:latin typeface="Times New Roman" pitchFamily="18" charset="0"/>
                <a:cs typeface="Times New Roman" pitchFamily="18" charset="0"/>
              </a:rPr>
              <a:t>449,513 </a:t>
            </a:r>
            <a:r>
              <a:rPr lang="en-US" sz="2200" b="1" dirty="0" err="1" smtClean="0">
                <a:solidFill>
                  <a:schemeClr val="accent2">
                    <a:lumMod val="75000"/>
                  </a:schemeClr>
                </a:solidFill>
                <a:latin typeface="Times New Roman" pitchFamily="18" charset="0"/>
                <a:cs typeface="Times New Roman" pitchFamily="18" charset="0"/>
              </a:rPr>
              <a:t>tỷ</a:t>
            </a:r>
            <a:r>
              <a:rPr lang="en-US" sz="2200" b="1" dirty="0" smtClean="0">
                <a:solidFill>
                  <a:schemeClr val="accent2">
                    <a:lumMod val="75000"/>
                  </a:schemeClr>
                </a:solidFill>
                <a:latin typeface="Times New Roman" pitchFamily="18" charset="0"/>
                <a:cs typeface="Times New Roman" pitchFamily="18" charset="0"/>
              </a:rPr>
              <a:t> </a:t>
            </a:r>
            <a:r>
              <a:rPr lang="en-US" sz="2200" b="1" dirty="0" err="1" smtClean="0">
                <a:solidFill>
                  <a:schemeClr val="accent2">
                    <a:lumMod val="75000"/>
                  </a:schemeClr>
                </a:solidFill>
                <a:latin typeface="Times New Roman" pitchFamily="18" charset="0"/>
                <a:cs typeface="Times New Roman" pitchFamily="18" charset="0"/>
              </a:rPr>
              <a:t>đồng</a:t>
            </a:r>
            <a:endParaRPr lang="en-US" sz="2200" b="1" dirty="0">
              <a:solidFill>
                <a:schemeClr val="accent2">
                  <a:lumMod val="75000"/>
                </a:schemeClr>
              </a:solidFill>
              <a:latin typeface="Times New Roman" pitchFamily="18" charset="0"/>
              <a:cs typeface="Times New Roman" pitchFamily="18" charset="0"/>
            </a:endParaRPr>
          </a:p>
        </p:txBody>
      </p:sp>
      <p:cxnSp>
        <p:nvCxnSpPr>
          <p:cNvPr id="17" name="Straight Arrow Connector 16"/>
          <p:cNvCxnSpPr/>
          <p:nvPr/>
        </p:nvCxnSpPr>
        <p:spPr>
          <a:xfrm>
            <a:off x="3059832" y="3533820"/>
            <a:ext cx="8171" cy="1263332"/>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228184" y="3520172"/>
            <a:ext cx="1" cy="127698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24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0" y="0"/>
            <a:ext cx="9141714" cy="764704"/>
          </a:xfrm>
          <a:prstGeom prst="rect">
            <a:avLst/>
          </a:prstGeom>
        </p:spPr>
        <p:style>
          <a:lnRef idx="1">
            <a:schemeClr val="accent6"/>
          </a:lnRef>
          <a:fillRef idx="2">
            <a:schemeClr val="accent6"/>
          </a:fillRef>
          <a:effectRef idx="1">
            <a:schemeClr val="accent6"/>
          </a:effectRef>
          <a:fontRef idx="minor">
            <a:schemeClr val="dk1"/>
          </a:fontRef>
        </p:style>
        <p:txBody>
          <a:bodyPr wrap="square" lIns="0" tIns="0" rIns="0" bIns="0" rtlCol="0" anchor="ctr"/>
          <a:lstStyle/>
          <a:p>
            <a:pPr algn="ctr"/>
            <a:r>
              <a:rPr lang="nl-NL" sz="2000" b="1" dirty="0" smtClean="0">
                <a:solidFill>
                  <a:schemeClr val="tx1"/>
                </a:solidFill>
                <a:latin typeface="Times New Roman" pitchFamily="18" charset="0"/>
                <a:cs typeface="Times New Roman" pitchFamily="18" charset="0"/>
              </a:rPr>
              <a:t>VI. </a:t>
            </a:r>
            <a:r>
              <a:rPr lang="vi-VN" sz="2000" b="1" dirty="0">
                <a:solidFill>
                  <a:schemeClr val="tx1"/>
                </a:solidFill>
                <a:latin typeface="Times New Roman" pitchFamily="18" charset="0"/>
                <a:cs typeface="Times New Roman" pitchFamily="18" charset="0"/>
              </a:rPr>
              <a:t>CHI TỪ NGUỒN TRUNG ƯƠNG BỔ SUNG CÓ MỤC TIÊU</a:t>
            </a:r>
            <a:endParaRPr sz="2000" dirty="0">
              <a:solidFill>
                <a:schemeClr val="tx1"/>
              </a:solidFill>
              <a:latin typeface="Times New Roman" pitchFamily="18" charset="0"/>
              <a:cs typeface="Times New Roman" pitchFamily="18" charset="0"/>
            </a:endParaRPr>
          </a:p>
        </p:txBody>
      </p:sp>
      <p:graphicFrame>
        <p:nvGraphicFramePr>
          <p:cNvPr id="8" name="Diagram 7"/>
          <p:cNvGraphicFramePr/>
          <p:nvPr>
            <p:extLst>
              <p:ext uri="{D42A27DB-BD31-4B8C-83A1-F6EECF244321}">
                <p14:modId xmlns:p14="http://schemas.microsoft.com/office/powerpoint/2010/main" val="1055596009"/>
              </p:ext>
            </p:extLst>
          </p:nvPr>
        </p:nvGraphicFramePr>
        <p:xfrm>
          <a:off x="683568" y="1628800"/>
          <a:ext cx="7704856"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971600" y="980728"/>
            <a:ext cx="1656184" cy="369332"/>
          </a:xfrm>
          <a:prstGeom prst="rect">
            <a:avLst/>
          </a:prstGeom>
          <a:noFill/>
        </p:spPr>
        <p:txBody>
          <a:bodyPr wrap="square" rtlCol="0">
            <a:spAutoFit/>
          </a:bodyPr>
          <a:lstStyle/>
          <a:p>
            <a:r>
              <a:rPr lang="en-US" b="1" i="1" dirty="0" err="1" smtClean="0">
                <a:latin typeface="Times New Roman" pitchFamily="18" charset="0"/>
                <a:cs typeface="Times New Roman" pitchFamily="18" charset="0"/>
              </a:rPr>
              <a:t>Đơn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vị</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tỷ</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đồng</a:t>
            </a:r>
            <a:endParaRPr lang="en-GB" b="1" i="1" dirty="0">
              <a:latin typeface="Times New Roman" pitchFamily="18" charset="0"/>
              <a:cs typeface="Times New Roman" pitchFamily="18" charset="0"/>
            </a:endParaRPr>
          </a:p>
        </p:txBody>
      </p:sp>
      <p:sp>
        <p:nvSpPr>
          <p:cNvPr id="10" name="TextBox 9"/>
          <p:cNvSpPr txBox="1"/>
          <p:nvPr/>
        </p:nvSpPr>
        <p:spPr>
          <a:xfrm>
            <a:off x="808001" y="1916832"/>
            <a:ext cx="1656184" cy="954107"/>
          </a:xfrm>
          <a:prstGeom prst="rect">
            <a:avLst/>
          </a:prstGeom>
          <a:noFill/>
          <a:ln>
            <a:solidFill>
              <a:srgbClr val="C00000"/>
            </a:solidFill>
          </a:ln>
          <a:effectLst>
            <a:glow rad="63500">
              <a:schemeClr val="accent2">
                <a:satMod val="175000"/>
                <a:alpha val="40000"/>
              </a:schemeClr>
            </a:glow>
          </a:effectLst>
        </p:spPr>
        <p:txBody>
          <a:bodyPr wrap="square" rtlCol="0">
            <a:spAutoFit/>
          </a:bodyPr>
          <a:lstStyle/>
          <a:p>
            <a:r>
              <a:rPr lang="en-US" sz="1400" dirty="0" smtClean="0">
                <a:latin typeface="+mj-lt"/>
              </a:rPr>
              <a:t>- </a:t>
            </a:r>
            <a:r>
              <a:rPr lang="vi-VN" sz="1400" dirty="0" smtClean="0">
                <a:latin typeface="+mj-lt"/>
              </a:rPr>
              <a:t>Vốn </a:t>
            </a:r>
            <a:r>
              <a:rPr lang="vi-VN" sz="1400" dirty="0">
                <a:latin typeface="+mj-lt"/>
              </a:rPr>
              <a:t>nước ngoài: </a:t>
            </a:r>
            <a:r>
              <a:rPr lang="en-US" sz="1400" b="1" dirty="0" smtClean="0">
                <a:latin typeface="Times New Roman" pitchFamily="18" charset="0"/>
                <a:cs typeface="Times New Roman" pitchFamily="18" charset="0"/>
              </a:rPr>
              <a:t>30,762 </a:t>
            </a:r>
            <a:r>
              <a:rPr lang="en-US" sz="1400" dirty="0" err="1" smtClean="0">
                <a:latin typeface="Times New Roman" pitchFamily="18" charset="0"/>
                <a:cs typeface="Times New Roman" pitchFamily="18" charset="0"/>
              </a:rPr>
              <a:t>tỷ</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đồng</a:t>
            </a:r>
            <a:endParaRPr lang="vi-VN" sz="1400" dirty="0">
              <a:latin typeface="Times New Roman" pitchFamily="18" charset="0"/>
              <a:cs typeface="Times New Roman" pitchFamily="18" charset="0"/>
            </a:endParaRPr>
          </a:p>
          <a:p>
            <a:r>
              <a:rPr lang="vi-VN" sz="1400" dirty="0">
                <a:latin typeface="Times New Roman" pitchFamily="18" charset="0"/>
                <a:cs typeface="Times New Roman" pitchFamily="18" charset="0"/>
              </a:rPr>
              <a:t>- Vốn trong nước:  </a:t>
            </a:r>
            <a:r>
              <a:rPr lang="en-US" sz="1400" b="1" dirty="0" smtClean="0">
                <a:latin typeface="Times New Roman" pitchFamily="18" charset="0"/>
                <a:cs typeface="Times New Roman" pitchFamily="18" charset="0"/>
              </a:rPr>
              <a:t>2.390,873</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tỷ</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đồng</a:t>
            </a:r>
            <a:endParaRPr lang="vi-VN" sz="1400" dirty="0">
              <a:latin typeface="Times New Roman" pitchFamily="18" charset="0"/>
              <a:cs typeface="Times New Roman" pitchFamily="18" charset="0"/>
            </a:endParaRPr>
          </a:p>
        </p:txBody>
      </p:sp>
      <p:sp>
        <p:nvSpPr>
          <p:cNvPr id="11" name="TextBox 10"/>
          <p:cNvSpPr txBox="1"/>
          <p:nvPr/>
        </p:nvSpPr>
        <p:spPr>
          <a:xfrm>
            <a:off x="827584" y="4725144"/>
            <a:ext cx="1656184" cy="523220"/>
          </a:xfrm>
          <a:prstGeom prst="rect">
            <a:avLst/>
          </a:prstGeom>
          <a:noFill/>
          <a:ln>
            <a:solidFill>
              <a:srgbClr val="F3D88D"/>
            </a:solidFill>
          </a:ln>
          <a:effectLst>
            <a:glow rad="63500">
              <a:schemeClr val="accent6">
                <a:satMod val="175000"/>
                <a:alpha val="40000"/>
              </a:schemeClr>
            </a:glow>
          </a:effectLst>
        </p:spPr>
        <p:txBody>
          <a:bodyPr wrap="square" rtlCol="0">
            <a:spAutoFit/>
          </a:bodyPr>
          <a:lstStyle/>
          <a:p>
            <a:r>
              <a:rPr lang="vi-VN" sz="1400" dirty="0" smtClean="0">
                <a:latin typeface="Times New Roman" pitchFamily="18" charset="0"/>
                <a:cs typeface="Times New Roman" pitchFamily="18" charset="0"/>
              </a:rPr>
              <a:t>Vốn </a:t>
            </a:r>
            <a:r>
              <a:rPr lang="vi-VN" sz="1400" dirty="0">
                <a:latin typeface="Times New Roman" pitchFamily="18" charset="0"/>
                <a:cs typeface="Times New Roman" pitchFamily="18" charset="0"/>
              </a:rPr>
              <a:t>trong nước:  </a:t>
            </a:r>
            <a:r>
              <a:rPr lang="en-US" sz="1400" dirty="0" smtClean="0">
                <a:latin typeface="Times New Roman" pitchFamily="18" charset="0"/>
                <a:cs typeface="Times New Roman" pitchFamily="18" charset="0"/>
              </a:rPr>
              <a:t>631,381 </a:t>
            </a:r>
            <a:r>
              <a:rPr lang="en-US" sz="1400" dirty="0" err="1" smtClean="0">
                <a:latin typeface="Times New Roman" pitchFamily="18" charset="0"/>
                <a:cs typeface="Times New Roman" pitchFamily="18" charset="0"/>
              </a:rPr>
              <a:t>tỷ</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đồng</a:t>
            </a:r>
            <a:endParaRPr lang="vi-VN" sz="1400" dirty="0">
              <a:latin typeface="Times New Roman" pitchFamily="18" charset="0"/>
              <a:cs typeface="Times New Roman" pitchFamily="18" charset="0"/>
            </a:endParaRPr>
          </a:p>
        </p:txBody>
      </p:sp>
      <p:cxnSp>
        <p:nvCxnSpPr>
          <p:cNvPr id="13" name="Straight Arrow Connector 12"/>
          <p:cNvCxnSpPr/>
          <p:nvPr/>
        </p:nvCxnSpPr>
        <p:spPr>
          <a:xfrm flipH="1" flipV="1">
            <a:off x="2555776" y="2393885"/>
            <a:ext cx="432048" cy="990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2584376" y="5143691"/>
            <a:ext cx="475456" cy="585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3215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1995</TotalTime>
  <Words>1305</Words>
  <Application>Microsoft Office PowerPoint</Application>
  <PresentationFormat>On-screen Show (4:3)</PresentationFormat>
  <Paragraphs>112</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  UBND TỈNH QUẢNG NGÃI</vt:lpstr>
      <vt:lpstr>I. TỔNG THỂ VỀ NGÂN SÁCH NHÀ NƯỚC NĂM 2023 </vt:lpstr>
      <vt:lpstr>PowerPoint Presentation</vt:lpstr>
      <vt:lpstr>Không kể nguồn Trung ương bổ sung có mục tiêu, thì thu cân đối ngân sách địa phương cụ thể như sau:</vt:lpstr>
      <vt:lpstr>PowerPoint Presentation</vt:lpstr>
      <vt:lpstr>1. Chi đầu tư phát triển: 4.566,782 tỷ đồng, gồm:</vt:lpstr>
      <vt:lpstr>PowerPoint Presentation</vt:lpstr>
      <vt:lpstr>PowerPoint Presentation</vt:lpstr>
      <vt:lpstr>PowerPoint Presentation</vt:lpstr>
      <vt:lpstr>- Kế hoạch vay lại từ nguồn Chính phủ vay ngoài nước để thực hiện các dự án đầu tư, số tiền 236,7 tỷ đồng.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nguyenthihonglien</cp:lastModifiedBy>
  <cp:revision>343</cp:revision>
  <cp:lastPrinted>2023-01-19T08:29:53Z</cp:lastPrinted>
  <dcterms:created xsi:type="dcterms:W3CDTF">2019-11-28T03:11:21Z</dcterms:created>
  <dcterms:modified xsi:type="dcterms:W3CDTF">2023-01-19T08:31:21Z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2018-12-14T00:00:00Z</vt:filetime>
  </property>
  <property fmtid="{D5CDD505-2E9C-101B-9397-08002B2CF9AE}" pid="3" name="Creator">
    <vt:lpwstr>Microsoft® PowerPoint® for Office 365</vt:lpwstr>
  </property>
  <property fmtid="{D5CDD505-2E9C-101B-9397-08002B2CF9AE}" pid="4" name="LastSaved">
    <vt:filetime>2019-11-28T00:00:00Z</vt:filetime>
  </property>
</Properties>
</file>