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8" r:id="rId3"/>
    <p:sldId id="259" r:id="rId4"/>
    <p:sldId id="260" r:id="rId5"/>
    <p:sldId id="261" r:id="rId6"/>
    <p:sldId id="262" r:id="rId7"/>
    <p:sldId id="263" r:id="rId8"/>
    <p:sldId id="264" r:id="rId9"/>
    <p:sldId id="271" r:id="rId10"/>
    <p:sldId id="265" r:id="rId11"/>
    <p:sldId id="272" r:id="rId12"/>
    <p:sldId id="273" r:id="rId13"/>
    <p:sldId id="266" r:id="rId14"/>
    <p:sldId id="274" r:id="rId15"/>
    <p:sldId id="270"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380"/>
    <a:srgbClr val="F15D59"/>
    <a:srgbClr val="F3D88D"/>
    <a:srgbClr val="FABA86"/>
    <a:srgbClr val="CCFFCC"/>
    <a:srgbClr val="CCFFFF"/>
    <a:srgbClr val="CCECFF"/>
    <a:srgbClr val="2C9FA2"/>
    <a:srgbClr val="2096AE"/>
    <a:srgbClr val="44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100" d="100"/>
          <a:sy n="100" d="100"/>
        </p:scale>
        <p:origin x="-294" y="-16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C072EA-D328-4526-8EDA-B80AAC4301D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51A8236-38B2-4D08-BD68-B711509CC9C3}">
      <dgm:prSet phldrT="[Text]" custT="1"/>
      <dgm:spPr>
        <a:solidFill>
          <a:schemeClr val="accent6">
            <a:lumMod val="60000"/>
            <a:lumOff val="40000"/>
          </a:schemeClr>
        </a:solidFill>
      </dgm:spPr>
      <dgm:t>
        <a:bodyPr/>
        <a:lstStyle/>
        <a:p>
          <a:r>
            <a:rPr lang="pt-BR" sz="1400" dirty="0" smtClean="0">
              <a:solidFill>
                <a:schemeClr val="tx1"/>
              </a:solidFill>
            </a:rPr>
            <a:t>Năm 2021, t</a:t>
          </a:r>
          <a:r>
            <a:rPr lang="en-US" sz="1400" dirty="0" smtClean="0">
              <a:solidFill>
                <a:schemeClr val="tx1"/>
              </a:solidFill>
            </a:rPr>
            <a:t>iếp tục giữ ổn định tỷ lệ phần trăm (%) phân chia, cơ chế điều tiết một số khoản thu đã được Quốc hội quyết định trong giai đoạn 2017-2020 theo Nghị quyết số 122/2020/QH14 của Quốc hội về kéo dài thời kỳ ổn định ngân sách 2017-2020</a:t>
          </a:r>
          <a:endParaRPr lang="en-US" sz="1400" dirty="0">
            <a:solidFill>
              <a:schemeClr val="tx1"/>
            </a:solidFill>
          </a:endParaRPr>
        </a:p>
      </dgm:t>
    </dgm:pt>
    <dgm:pt modelId="{98C2944A-505A-4977-8A86-F6245083E98B}" type="parTrans" cxnId="{D3AE7B0F-A174-4FD9-8823-58C682E8E92F}">
      <dgm:prSet/>
      <dgm:spPr/>
      <dgm:t>
        <a:bodyPr/>
        <a:lstStyle/>
        <a:p>
          <a:endParaRPr lang="en-US"/>
        </a:p>
      </dgm:t>
    </dgm:pt>
    <dgm:pt modelId="{31C7A158-616F-4062-AE82-92A93FB4D98D}" type="sibTrans" cxnId="{D3AE7B0F-A174-4FD9-8823-58C682E8E92F}">
      <dgm:prSet/>
      <dgm:spPr/>
      <dgm:t>
        <a:bodyPr/>
        <a:lstStyle/>
        <a:p>
          <a:endParaRPr lang="en-US"/>
        </a:p>
      </dgm:t>
    </dgm:pt>
    <dgm:pt modelId="{961CB06A-7A2A-4E46-B2DF-C0E49CA9ACAF}">
      <dgm:prSet phldrT="[Text]" custT="1"/>
      <dgm:spPr>
        <a:solidFill>
          <a:schemeClr val="accent2">
            <a:lumMod val="40000"/>
            <a:lumOff val="60000"/>
          </a:schemeClr>
        </a:solidFill>
      </dgm:spPr>
      <dgm:t>
        <a:bodyPr/>
        <a:lstStyle/>
        <a:p>
          <a:r>
            <a:rPr lang="en-US" sz="1400" dirty="0" smtClean="0">
              <a:solidFill>
                <a:schemeClr val="tx1"/>
              </a:solidFill>
            </a:rPr>
            <a:t>Chi đầu tư phát triển phải gắn kết chặt chẽ với mục tiêu, nhiệm vụ phát triển kinh tế - xã hội của tỉnh; đảm bảo tỷ lệ chi đầu tư phát triển ít nhất 25% tổng chi cân đối ngân sách địa phương</a:t>
          </a:r>
          <a:endParaRPr lang="en-US" sz="1400" dirty="0"/>
        </a:p>
      </dgm:t>
    </dgm:pt>
    <dgm:pt modelId="{FE494DD8-5A30-458E-82D2-C17E45109463}" type="parTrans" cxnId="{DB12F182-AEBC-4AD7-B458-493C5BE54545}">
      <dgm:prSet/>
      <dgm:spPr/>
      <dgm:t>
        <a:bodyPr/>
        <a:lstStyle/>
        <a:p>
          <a:endParaRPr lang="en-US"/>
        </a:p>
      </dgm:t>
    </dgm:pt>
    <dgm:pt modelId="{29276C30-E28C-4E93-8200-9B298002DD22}" type="sibTrans" cxnId="{DB12F182-AEBC-4AD7-B458-493C5BE54545}">
      <dgm:prSet/>
      <dgm:spPr/>
      <dgm:t>
        <a:bodyPr/>
        <a:lstStyle/>
        <a:p>
          <a:endParaRPr lang="en-US"/>
        </a:p>
      </dgm:t>
    </dgm:pt>
    <dgm:pt modelId="{AFADCFAC-D58B-4332-B9EF-BFCDDA118655}">
      <dgm:prSet phldrT="[Text]" custT="1"/>
      <dgm:spPr>
        <a:solidFill>
          <a:srgbClr val="92D050"/>
        </a:solidFill>
      </dgm:spPr>
      <dgm:t>
        <a:bodyPr/>
        <a:lstStyle/>
        <a:p>
          <a:r>
            <a:rPr lang="en-US" sz="1400" dirty="0" smtClean="0">
              <a:solidFill>
                <a:schemeClr val="tx1"/>
              </a:solidFill>
            </a:rPr>
            <a:t>Dự toán chi thường xuyên đảm bảo thực hiện các chế độ, chính sách, nhiệm vụ do cơ quan có thẩm quyền ban hành; thực hiện chi cho con người, chi sự nghiệp giáo dục, chi an sinh xã hội. Chi cho các lĩnh vực giáo dục, đào tạo và dạy nghề; khoa học công nghệ đảm bảo mức tối thiểu Trung ương quy định.</a:t>
          </a:r>
          <a:endParaRPr lang="en-US" sz="1400" dirty="0">
            <a:solidFill>
              <a:schemeClr val="tx1"/>
            </a:solidFill>
          </a:endParaRPr>
        </a:p>
      </dgm:t>
    </dgm:pt>
    <dgm:pt modelId="{CABF2BB4-B908-40CD-BCDB-45A0A27DAF84}" type="parTrans" cxnId="{145B8755-2ACC-49C7-9166-15CB21D9FEB6}">
      <dgm:prSet/>
      <dgm:spPr/>
      <dgm:t>
        <a:bodyPr/>
        <a:lstStyle/>
        <a:p>
          <a:endParaRPr lang="en-US"/>
        </a:p>
      </dgm:t>
    </dgm:pt>
    <dgm:pt modelId="{7FFC283F-76E5-4A9B-9EE4-BA9741BB25C1}" type="sibTrans" cxnId="{145B8755-2ACC-49C7-9166-15CB21D9FEB6}">
      <dgm:prSet/>
      <dgm:spPr/>
      <dgm:t>
        <a:bodyPr/>
        <a:lstStyle/>
        <a:p>
          <a:endParaRPr lang="en-US"/>
        </a:p>
      </dgm:t>
    </dgm:pt>
    <dgm:pt modelId="{D9BFECCD-EAA6-4160-9C93-A150F99739A9}" type="pres">
      <dgm:prSet presAssocID="{92C072EA-D328-4526-8EDA-B80AAC4301D9}" presName="linear" presStyleCnt="0">
        <dgm:presLayoutVars>
          <dgm:dir/>
          <dgm:animLvl val="lvl"/>
          <dgm:resizeHandles val="exact"/>
        </dgm:presLayoutVars>
      </dgm:prSet>
      <dgm:spPr/>
      <dgm:t>
        <a:bodyPr/>
        <a:lstStyle/>
        <a:p>
          <a:endParaRPr lang="en-GB"/>
        </a:p>
      </dgm:t>
    </dgm:pt>
    <dgm:pt modelId="{CBAA6AB2-0C6C-481F-AE44-5AF75ADC3020}" type="pres">
      <dgm:prSet presAssocID="{E51A8236-38B2-4D08-BD68-B711509CC9C3}" presName="parentLin" presStyleCnt="0"/>
      <dgm:spPr/>
    </dgm:pt>
    <dgm:pt modelId="{14119848-44C9-4626-85DA-AB1004E0E353}" type="pres">
      <dgm:prSet presAssocID="{E51A8236-38B2-4D08-BD68-B711509CC9C3}" presName="parentLeftMargin" presStyleLbl="node1" presStyleIdx="0" presStyleCnt="3"/>
      <dgm:spPr/>
      <dgm:t>
        <a:bodyPr/>
        <a:lstStyle/>
        <a:p>
          <a:endParaRPr lang="en-GB"/>
        </a:p>
      </dgm:t>
    </dgm:pt>
    <dgm:pt modelId="{CDB1C625-318B-4D54-913F-8556D95334FC}" type="pres">
      <dgm:prSet presAssocID="{E51A8236-38B2-4D08-BD68-B711509CC9C3}" presName="parentText" presStyleLbl="node1" presStyleIdx="0" presStyleCnt="3" custScaleX="126122" custScaleY="121076" custLinFactNeighborX="2263" custLinFactNeighborY="8887">
        <dgm:presLayoutVars>
          <dgm:chMax val="0"/>
          <dgm:bulletEnabled val="1"/>
        </dgm:presLayoutVars>
      </dgm:prSet>
      <dgm:spPr/>
      <dgm:t>
        <a:bodyPr/>
        <a:lstStyle/>
        <a:p>
          <a:endParaRPr lang="en-US"/>
        </a:p>
      </dgm:t>
    </dgm:pt>
    <dgm:pt modelId="{3B73837F-2E0B-4892-8CBA-A3B29411DC2C}" type="pres">
      <dgm:prSet presAssocID="{E51A8236-38B2-4D08-BD68-B711509CC9C3}" presName="negativeSpace" presStyleCnt="0"/>
      <dgm:spPr/>
    </dgm:pt>
    <dgm:pt modelId="{F3017CF0-ED31-45E7-A46C-96DB1299FBDD}" type="pres">
      <dgm:prSet presAssocID="{E51A8236-38B2-4D08-BD68-B711509CC9C3}" presName="childText" presStyleLbl="conFgAcc1" presStyleIdx="0" presStyleCnt="3">
        <dgm:presLayoutVars>
          <dgm:bulletEnabled val="1"/>
        </dgm:presLayoutVars>
      </dgm:prSet>
      <dgm:spPr/>
    </dgm:pt>
    <dgm:pt modelId="{45436946-5AB4-4B3E-89B7-89A9C272EDBE}" type="pres">
      <dgm:prSet presAssocID="{31C7A158-616F-4062-AE82-92A93FB4D98D}" presName="spaceBetweenRectangles" presStyleCnt="0"/>
      <dgm:spPr/>
    </dgm:pt>
    <dgm:pt modelId="{5DD72705-D10C-4C83-A477-57CCEEC1A82D}" type="pres">
      <dgm:prSet presAssocID="{961CB06A-7A2A-4E46-B2DF-C0E49CA9ACAF}" presName="parentLin" presStyleCnt="0"/>
      <dgm:spPr/>
    </dgm:pt>
    <dgm:pt modelId="{A9C99B45-96D3-4E50-B75C-D8AAF37BDC1B}" type="pres">
      <dgm:prSet presAssocID="{961CB06A-7A2A-4E46-B2DF-C0E49CA9ACAF}" presName="parentLeftMargin" presStyleLbl="node1" presStyleIdx="0" presStyleCnt="3"/>
      <dgm:spPr/>
      <dgm:t>
        <a:bodyPr/>
        <a:lstStyle/>
        <a:p>
          <a:endParaRPr lang="en-GB"/>
        </a:p>
      </dgm:t>
    </dgm:pt>
    <dgm:pt modelId="{AC5C02E5-FF69-45C9-AF77-A384BCF3BE0A}" type="pres">
      <dgm:prSet presAssocID="{961CB06A-7A2A-4E46-B2DF-C0E49CA9ACAF}" presName="parentText" presStyleLbl="node1" presStyleIdx="1" presStyleCnt="3" custScaleX="126445" custLinFactNeighborX="2262" custLinFactNeighborY="-3135">
        <dgm:presLayoutVars>
          <dgm:chMax val="0"/>
          <dgm:bulletEnabled val="1"/>
        </dgm:presLayoutVars>
      </dgm:prSet>
      <dgm:spPr/>
      <dgm:t>
        <a:bodyPr/>
        <a:lstStyle/>
        <a:p>
          <a:endParaRPr lang="en-US"/>
        </a:p>
      </dgm:t>
    </dgm:pt>
    <dgm:pt modelId="{26F4FEF6-07E8-48A2-BB99-409971D95D8A}" type="pres">
      <dgm:prSet presAssocID="{961CB06A-7A2A-4E46-B2DF-C0E49CA9ACAF}" presName="negativeSpace" presStyleCnt="0"/>
      <dgm:spPr/>
    </dgm:pt>
    <dgm:pt modelId="{A8987E23-DD5A-4008-A539-F9F249AB0C67}" type="pres">
      <dgm:prSet presAssocID="{961CB06A-7A2A-4E46-B2DF-C0E49CA9ACAF}" presName="childText" presStyleLbl="conFgAcc1" presStyleIdx="1" presStyleCnt="3">
        <dgm:presLayoutVars>
          <dgm:bulletEnabled val="1"/>
        </dgm:presLayoutVars>
      </dgm:prSet>
      <dgm:spPr/>
    </dgm:pt>
    <dgm:pt modelId="{F8443BC6-852C-4209-B91A-9B5263F5034D}" type="pres">
      <dgm:prSet presAssocID="{29276C30-E28C-4E93-8200-9B298002DD22}" presName="spaceBetweenRectangles" presStyleCnt="0"/>
      <dgm:spPr/>
    </dgm:pt>
    <dgm:pt modelId="{C7D786EE-423E-47C8-95B5-90C6448A1940}" type="pres">
      <dgm:prSet presAssocID="{AFADCFAC-D58B-4332-B9EF-BFCDDA118655}" presName="parentLin" presStyleCnt="0"/>
      <dgm:spPr/>
    </dgm:pt>
    <dgm:pt modelId="{BA037FA5-21D9-4B97-BA28-A7F90F443F3C}" type="pres">
      <dgm:prSet presAssocID="{AFADCFAC-D58B-4332-B9EF-BFCDDA118655}" presName="parentLeftMargin" presStyleLbl="node1" presStyleIdx="1" presStyleCnt="3"/>
      <dgm:spPr/>
      <dgm:t>
        <a:bodyPr/>
        <a:lstStyle/>
        <a:p>
          <a:endParaRPr lang="en-GB"/>
        </a:p>
      </dgm:t>
    </dgm:pt>
    <dgm:pt modelId="{8FFC1051-84A2-45C2-A756-95FF525688C1}" type="pres">
      <dgm:prSet presAssocID="{AFADCFAC-D58B-4332-B9EF-BFCDDA118655}" presName="parentText" presStyleLbl="node1" presStyleIdx="2" presStyleCnt="3" custScaleX="128710" custScaleY="153090">
        <dgm:presLayoutVars>
          <dgm:chMax val="0"/>
          <dgm:bulletEnabled val="1"/>
        </dgm:presLayoutVars>
      </dgm:prSet>
      <dgm:spPr/>
      <dgm:t>
        <a:bodyPr/>
        <a:lstStyle/>
        <a:p>
          <a:endParaRPr lang="en-US"/>
        </a:p>
      </dgm:t>
    </dgm:pt>
    <dgm:pt modelId="{9D41E442-8530-44FA-9172-0E6D22449587}" type="pres">
      <dgm:prSet presAssocID="{AFADCFAC-D58B-4332-B9EF-BFCDDA118655}" presName="negativeSpace" presStyleCnt="0"/>
      <dgm:spPr/>
    </dgm:pt>
    <dgm:pt modelId="{EBE66D08-8E80-4330-918B-AE9FB05974C4}" type="pres">
      <dgm:prSet presAssocID="{AFADCFAC-D58B-4332-B9EF-BFCDDA118655}" presName="childText" presStyleLbl="conFgAcc1" presStyleIdx="2" presStyleCnt="3">
        <dgm:presLayoutVars>
          <dgm:bulletEnabled val="1"/>
        </dgm:presLayoutVars>
      </dgm:prSet>
      <dgm:spPr/>
    </dgm:pt>
  </dgm:ptLst>
  <dgm:cxnLst>
    <dgm:cxn modelId="{4A2713E3-ED19-49DB-BDF4-C61739CEBB7E}" type="presOf" srcId="{E51A8236-38B2-4D08-BD68-B711509CC9C3}" destId="{14119848-44C9-4626-85DA-AB1004E0E353}" srcOrd="0" destOrd="0" presId="urn:microsoft.com/office/officeart/2005/8/layout/list1"/>
    <dgm:cxn modelId="{6A93B67A-889B-4B0D-A764-F3604531ECAC}" type="presOf" srcId="{AFADCFAC-D58B-4332-B9EF-BFCDDA118655}" destId="{BA037FA5-21D9-4B97-BA28-A7F90F443F3C}" srcOrd="0" destOrd="0" presId="urn:microsoft.com/office/officeart/2005/8/layout/list1"/>
    <dgm:cxn modelId="{145B8755-2ACC-49C7-9166-15CB21D9FEB6}" srcId="{92C072EA-D328-4526-8EDA-B80AAC4301D9}" destId="{AFADCFAC-D58B-4332-B9EF-BFCDDA118655}" srcOrd="2" destOrd="0" parTransId="{CABF2BB4-B908-40CD-BCDB-45A0A27DAF84}" sibTransId="{7FFC283F-76E5-4A9B-9EE4-BA9741BB25C1}"/>
    <dgm:cxn modelId="{D3AE7B0F-A174-4FD9-8823-58C682E8E92F}" srcId="{92C072EA-D328-4526-8EDA-B80AAC4301D9}" destId="{E51A8236-38B2-4D08-BD68-B711509CC9C3}" srcOrd="0" destOrd="0" parTransId="{98C2944A-505A-4977-8A86-F6245083E98B}" sibTransId="{31C7A158-616F-4062-AE82-92A93FB4D98D}"/>
    <dgm:cxn modelId="{60FE94A0-3F45-490B-83F3-D2FAB5B00179}" type="presOf" srcId="{AFADCFAC-D58B-4332-B9EF-BFCDDA118655}" destId="{8FFC1051-84A2-45C2-A756-95FF525688C1}" srcOrd="1" destOrd="0" presId="urn:microsoft.com/office/officeart/2005/8/layout/list1"/>
    <dgm:cxn modelId="{214DF703-B591-4A5D-9DAF-3E6C69551205}" type="presOf" srcId="{961CB06A-7A2A-4E46-B2DF-C0E49CA9ACAF}" destId="{AC5C02E5-FF69-45C9-AF77-A384BCF3BE0A}" srcOrd="1" destOrd="0" presId="urn:microsoft.com/office/officeart/2005/8/layout/list1"/>
    <dgm:cxn modelId="{7AFBDC0B-875B-4DC9-A364-3BDE25F8E216}" type="presOf" srcId="{E51A8236-38B2-4D08-BD68-B711509CC9C3}" destId="{CDB1C625-318B-4D54-913F-8556D95334FC}" srcOrd="1" destOrd="0" presId="urn:microsoft.com/office/officeart/2005/8/layout/list1"/>
    <dgm:cxn modelId="{2161C1CF-1E60-4765-8EE3-0214A063DA00}" type="presOf" srcId="{961CB06A-7A2A-4E46-B2DF-C0E49CA9ACAF}" destId="{A9C99B45-96D3-4E50-B75C-D8AAF37BDC1B}" srcOrd="0" destOrd="0" presId="urn:microsoft.com/office/officeart/2005/8/layout/list1"/>
    <dgm:cxn modelId="{DB12F182-AEBC-4AD7-B458-493C5BE54545}" srcId="{92C072EA-D328-4526-8EDA-B80AAC4301D9}" destId="{961CB06A-7A2A-4E46-B2DF-C0E49CA9ACAF}" srcOrd="1" destOrd="0" parTransId="{FE494DD8-5A30-458E-82D2-C17E45109463}" sibTransId="{29276C30-E28C-4E93-8200-9B298002DD22}"/>
    <dgm:cxn modelId="{4CF03966-0860-4A50-8F17-A67AEBBDCBA2}" type="presOf" srcId="{92C072EA-D328-4526-8EDA-B80AAC4301D9}" destId="{D9BFECCD-EAA6-4160-9C93-A150F99739A9}" srcOrd="0" destOrd="0" presId="urn:microsoft.com/office/officeart/2005/8/layout/list1"/>
    <dgm:cxn modelId="{A9C703A6-BEDB-449C-AC66-08420BE14E72}" type="presParOf" srcId="{D9BFECCD-EAA6-4160-9C93-A150F99739A9}" destId="{CBAA6AB2-0C6C-481F-AE44-5AF75ADC3020}" srcOrd="0" destOrd="0" presId="urn:microsoft.com/office/officeart/2005/8/layout/list1"/>
    <dgm:cxn modelId="{DEF06695-0450-4FE1-A539-2CAF2511723C}" type="presParOf" srcId="{CBAA6AB2-0C6C-481F-AE44-5AF75ADC3020}" destId="{14119848-44C9-4626-85DA-AB1004E0E353}" srcOrd="0" destOrd="0" presId="urn:microsoft.com/office/officeart/2005/8/layout/list1"/>
    <dgm:cxn modelId="{81B4D2C7-5521-4644-BB1E-34DAFD232F70}" type="presParOf" srcId="{CBAA6AB2-0C6C-481F-AE44-5AF75ADC3020}" destId="{CDB1C625-318B-4D54-913F-8556D95334FC}" srcOrd="1" destOrd="0" presId="urn:microsoft.com/office/officeart/2005/8/layout/list1"/>
    <dgm:cxn modelId="{3C01679D-1310-4EED-A2DE-E7183DC6871E}" type="presParOf" srcId="{D9BFECCD-EAA6-4160-9C93-A150F99739A9}" destId="{3B73837F-2E0B-4892-8CBA-A3B29411DC2C}" srcOrd="1" destOrd="0" presId="urn:microsoft.com/office/officeart/2005/8/layout/list1"/>
    <dgm:cxn modelId="{47466013-F03B-4D2D-872A-11A2F1CC752F}" type="presParOf" srcId="{D9BFECCD-EAA6-4160-9C93-A150F99739A9}" destId="{F3017CF0-ED31-45E7-A46C-96DB1299FBDD}" srcOrd="2" destOrd="0" presId="urn:microsoft.com/office/officeart/2005/8/layout/list1"/>
    <dgm:cxn modelId="{F7BD6D6D-80C4-439B-8C10-0384F9FAD103}" type="presParOf" srcId="{D9BFECCD-EAA6-4160-9C93-A150F99739A9}" destId="{45436946-5AB4-4B3E-89B7-89A9C272EDBE}" srcOrd="3" destOrd="0" presId="urn:microsoft.com/office/officeart/2005/8/layout/list1"/>
    <dgm:cxn modelId="{CDA4DFF3-26AC-43D0-86F3-0B101EE39A7D}" type="presParOf" srcId="{D9BFECCD-EAA6-4160-9C93-A150F99739A9}" destId="{5DD72705-D10C-4C83-A477-57CCEEC1A82D}" srcOrd="4" destOrd="0" presId="urn:microsoft.com/office/officeart/2005/8/layout/list1"/>
    <dgm:cxn modelId="{493BAE60-5D31-4287-8729-B35039180DB1}" type="presParOf" srcId="{5DD72705-D10C-4C83-A477-57CCEEC1A82D}" destId="{A9C99B45-96D3-4E50-B75C-D8AAF37BDC1B}" srcOrd="0" destOrd="0" presId="urn:microsoft.com/office/officeart/2005/8/layout/list1"/>
    <dgm:cxn modelId="{1ABA2B2C-6145-459F-A07F-7AFA43739373}" type="presParOf" srcId="{5DD72705-D10C-4C83-A477-57CCEEC1A82D}" destId="{AC5C02E5-FF69-45C9-AF77-A384BCF3BE0A}" srcOrd="1" destOrd="0" presId="urn:microsoft.com/office/officeart/2005/8/layout/list1"/>
    <dgm:cxn modelId="{26BCCA86-62DA-4E3D-AF3C-F17E0C2A5CB6}" type="presParOf" srcId="{D9BFECCD-EAA6-4160-9C93-A150F99739A9}" destId="{26F4FEF6-07E8-48A2-BB99-409971D95D8A}" srcOrd="5" destOrd="0" presId="urn:microsoft.com/office/officeart/2005/8/layout/list1"/>
    <dgm:cxn modelId="{BC276B0E-0FEF-45B3-ADFC-435FCF968C8B}" type="presParOf" srcId="{D9BFECCD-EAA6-4160-9C93-A150F99739A9}" destId="{A8987E23-DD5A-4008-A539-F9F249AB0C67}" srcOrd="6" destOrd="0" presId="urn:microsoft.com/office/officeart/2005/8/layout/list1"/>
    <dgm:cxn modelId="{42F8A14F-FE22-4532-8620-41E78209395B}" type="presParOf" srcId="{D9BFECCD-EAA6-4160-9C93-A150F99739A9}" destId="{F8443BC6-852C-4209-B91A-9B5263F5034D}" srcOrd="7" destOrd="0" presId="urn:microsoft.com/office/officeart/2005/8/layout/list1"/>
    <dgm:cxn modelId="{1664277A-FC76-407C-B657-D536CCBB413C}" type="presParOf" srcId="{D9BFECCD-EAA6-4160-9C93-A150F99739A9}" destId="{C7D786EE-423E-47C8-95B5-90C6448A1940}" srcOrd="8" destOrd="0" presId="urn:microsoft.com/office/officeart/2005/8/layout/list1"/>
    <dgm:cxn modelId="{03B84A29-F40A-4C0C-B128-A30C14F17D9A}" type="presParOf" srcId="{C7D786EE-423E-47C8-95B5-90C6448A1940}" destId="{BA037FA5-21D9-4B97-BA28-A7F90F443F3C}" srcOrd="0" destOrd="0" presId="urn:microsoft.com/office/officeart/2005/8/layout/list1"/>
    <dgm:cxn modelId="{D5E4732E-37EC-40C0-8138-0D9C146426A1}" type="presParOf" srcId="{C7D786EE-423E-47C8-95B5-90C6448A1940}" destId="{8FFC1051-84A2-45C2-A756-95FF525688C1}" srcOrd="1" destOrd="0" presId="urn:microsoft.com/office/officeart/2005/8/layout/list1"/>
    <dgm:cxn modelId="{97F694EB-F469-47B0-9370-5CA16E4C2852}" type="presParOf" srcId="{D9BFECCD-EAA6-4160-9C93-A150F99739A9}" destId="{9D41E442-8530-44FA-9172-0E6D22449587}" srcOrd="9" destOrd="0" presId="urn:microsoft.com/office/officeart/2005/8/layout/list1"/>
    <dgm:cxn modelId="{FA858C84-8A5C-4B2B-BF35-3706D6D28877}" type="presParOf" srcId="{D9BFECCD-EAA6-4160-9C93-A150F99739A9}" destId="{EBE66D08-8E80-4330-918B-AE9FB05974C4}"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71C6E1-AC63-47B9-B567-7C2A0CE4530F}" type="doc">
      <dgm:prSet loTypeId="urn:microsoft.com/office/officeart/2005/8/layout/equation2" loCatId="relationship" qsTypeId="urn:microsoft.com/office/officeart/2005/8/quickstyle/3d1" qsCatId="3D" csTypeId="urn:microsoft.com/office/officeart/2005/8/colors/colorful2" csCatId="colorful" phldr="1"/>
      <dgm:spPr/>
    </dgm:pt>
    <dgm:pt modelId="{7649A4C5-50C3-49C3-992C-6106063B971A}">
      <dgm:prSet phldrT="[Text]" custT="1"/>
      <dgm:spPr/>
      <dgm:t>
        <a:bodyPr/>
        <a:lstStyle/>
        <a:p>
          <a:r>
            <a:rPr lang="en-US" sz="2000" dirty="0" err="1" smtClean="0">
              <a:solidFill>
                <a:schemeClr val="tx1"/>
              </a:solidFill>
              <a:latin typeface="Times New Roman" pitchFamily="18" charset="0"/>
              <a:cs typeface="Times New Roman" pitchFamily="18" charset="0"/>
            </a:rPr>
            <a:t>Vốn</a:t>
          </a:r>
          <a:r>
            <a:rPr lang="en-US" sz="2000" dirty="0" smtClean="0">
              <a:solidFill>
                <a:schemeClr val="tx1"/>
              </a:solidFill>
              <a:latin typeface="Times New Roman" pitchFamily="18" charset="0"/>
              <a:cs typeface="Times New Roman" pitchFamily="18" charset="0"/>
            </a:rPr>
            <a:t> ĐTPT </a:t>
          </a:r>
          <a:r>
            <a:rPr lang="en-US" sz="2000" b="1" dirty="0" smtClean="0">
              <a:solidFill>
                <a:srgbClr val="00B0F0"/>
              </a:solidFill>
              <a:latin typeface="Times New Roman" pitchFamily="18" charset="0"/>
              <a:cs typeface="Times New Roman" pitchFamily="18" charset="0"/>
            </a:rPr>
            <a:t>997,1</a:t>
          </a:r>
          <a:endParaRPr lang="en-GB" sz="2000" b="1" dirty="0">
            <a:solidFill>
              <a:srgbClr val="00B0F0"/>
            </a:solidFill>
            <a:latin typeface="Times New Roman" pitchFamily="18" charset="0"/>
            <a:cs typeface="Times New Roman" pitchFamily="18" charset="0"/>
          </a:endParaRPr>
        </a:p>
      </dgm:t>
    </dgm:pt>
    <dgm:pt modelId="{8CB68543-D98E-47F7-BF3D-8E84F29D116F}" type="parTrans" cxnId="{B5E1FB15-9597-46EF-945D-F604EFF51805}">
      <dgm:prSet/>
      <dgm:spPr/>
      <dgm:t>
        <a:bodyPr/>
        <a:lstStyle/>
        <a:p>
          <a:endParaRPr lang="en-GB"/>
        </a:p>
      </dgm:t>
    </dgm:pt>
    <dgm:pt modelId="{11F8473F-13EE-4FC7-944B-7E3DD8D11034}" type="sibTrans" cxnId="{B5E1FB15-9597-46EF-945D-F604EFF51805}">
      <dgm:prSet/>
      <dgm:spPr/>
      <dgm:t>
        <a:bodyPr/>
        <a:lstStyle/>
        <a:p>
          <a:endParaRPr lang="en-GB"/>
        </a:p>
      </dgm:t>
    </dgm:pt>
    <dgm:pt modelId="{ABE4981F-3E36-441E-B309-51ADE33CFC1A}">
      <dgm:prSet phldrT="[Text]" custT="1"/>
      <dgm:spPr/>
      <dgm:t>
        <a:bodyPr/>
        <a:lstStyle/>
        <a:p>
          <a:r>
            <a:rPr lang="en-US" sz="2000" dirty="0" err="1" smtClean="0">
              <a:solidFill>
                <a:schemeClr val="tx1"/>
              </a:solidFill>
              <a:latin typeface="Times New Roman" pitchFamily="18" charset="0"/>
              <a:cs typeface="Times New Roman" pitchFamily="18" charset="0"/>
            </a:rPr>
            <a:t>Vốn</a:t>
          </a:r>
          <a:r>
            <a:rPr lang="en-US" sz="2000" dirty="0" smtClean="0">
              <a:solidFill>
                <a:schemeClr val="tx1"/>
              </a:solidFill>
              <a:latin typeface="Times New Roman" pitchFamily="18" charset="0"/>
              <a:cs typeface="Times New Roman" pitchFamily="18" charset="0"/>
            </a:rPr>
            <a:t> SN </a:t>
          </a:r>
          <a:r>
            <a:rPr lang="en-US" sz="2000" b="1" dirty="0" smtClean="0">
              <a:solidFill>
                <a:srgbClr val="00B0F0"/>
              </a:solidFill>
              <a:latin typeface="Times New Roman" pitchFamily="18" charset="0"/>
              <a:cs typeface="Times New Roman" pitchFamily="18" charset="0"/>
            </a:rPr>
            <a:t>732,6</a:t>
          </a:r>
          <a:endParaRPr lang="en-GB" sz="2000" b="1" dirty="0">
            <a:solidFill>
              <a:srgbClr val="00B0F0"/>
            </a:solidFill>
            <a:latin typeface="Times New Roman" pitchFamily="18" charset="0"/>
            <a:cs typeface="Times New Roman" pitchFamily="18" charset="0"/>
          </a:endParaRPr>
        </a:p>
      </dgm:t>
    </dgm:pt>
    <dgm:pt modelId="{768C1480-F28A-4248-9805-03C0A3E67A48}" type="parTrans" cxnId="{27A10D9B-27E5-42E3-96DC-5B9368EDC056}">
      <dgm:prSet/>
      <dgm:spPr/>
      <dgm:t>
        <a:bodyPr/>
        <a:lstStyle/>
        <a:p>
          <a:endParaRPr lang="en-GB"/>
        </a:p>
      </dgm:t>
    </dgm:pt>
    <dgm:pt modelId="{A9A9B10C-1E70-485D-9312-43B642358C3A}" type="sibTrans" cxnId="{27A10D9B-27E5-42E3-96DC-5B9368EDC056}">
      <dgm:prSet/>
      <dgm:spPr/>
      <dgm:t>
        <a:bodyPr/>
        <a:lstStyle/>
        <a:p>
          <a:endParaRPr lang="en-GB"/>
        </a:p>
      </dgm:t>
    </dgm:pt>
    <dgm:pt modelId="{DA373BD2-2C75-493B-9678-5209206A14B9}">
      <dgm:prSet phldrT="[Text]" custT="1"/>
      <dgm:spPr/>
      <dgm:t>
        <a:bodyPr/>
        <a:lstStyle/>
        <a:p>
          <a:r>
            <a:rPr lang="en-US" sz="2400" b="1" dirty="0" smtClean="0">
              <a:solidFill>
                <a:schemeClr val="tx1"/>
              </a:solidFill>
              <a:latin typeface="Times New Roman" pitchFamily="18" charset="0"/>
              <a:cs typeface="Times New Roman" pitchFamily="18" charset="0"/>
            </a:rPr>
            <a:t>1.729,7</a:t>
          </a:r>
          <a:r>
            <a:rPr lang="en-US" sz="2400" dirty="0" smtClean="0">
              <a:solidFill>
                <a:schemeClr val="tx1"/>
              </a:solidFill>
              <a:latin typeface="Times New Roman" pitchFamily="18" charset="0"/>
              <a:cs typeface="Times New Roman" pitchFamily="18" charset="0"/>
            </a:rPr>
            <a:t> </a:t>
          </a:r>
        </a:p>
        <a:p>
          <a:r>
            <a:rPr lang="en-US" sz="2400" dirty="0" err="1" smtClean="0">
              <a:solidFill>
                <a:schemeClr val="tx1"/>
              </a:solidFill>
              <a:latin typeface="Times New Roman" pitchFamily="18" charset="0"/>
              <a:cs typeface="Times New Roman" pitchFamily="18" charset="0"/>
            </a:rPr>
            <a:t>tỷ</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đồng</a:t>
          </a:r>
          <a:endParaRPr lang="en-GB" sz="2400" dirty="0">
            <a:solidFill>
              <a:schemeClr val="tx1"/>
            </a:solidFill>
            <a:latin typeface="Times New Roman" pitchFamily="18" charset="0"/>
            <a:cs typeface="Times New Roman" pitchFamily="18" charset="0"/>
          </a:endParaRPr>
        </a:p>
      </dgm:t>
    </dgm:pt>
    <dgm:pt modelId="{E0DE9D03-F01A-4897-9986-C3EE781A4D42}" type="parTrans" cxnId="{E89B7CF7-50FA-4472-8F6F-05C4859E1AB0}">
      <dgm:prSet/>
      <dgm:spPr/>
      <dgm:t>
        <a:bodyPr/>
        <a:lstStyle/>
        <a:p>
          <a:endParaRPr lang="en-GB"/>
        </a:p>
      </dgm:t>
    </dgm:pt>
    <dgm:pt modelId="{E623287D-1D18-47F0-9510-F7BBE554BDDF}" type="sibTrans" cxnId="{E89B7CF7-50FA-4472-8F6F-05C4859E1AB0}">
      <dgm:prSet/>
      <dgm:spPr/>
      <dgm:t>
        <a:bodyPr/>
        <a:lstStyle/>
        <a:p>
          <a:endParaRPr lang="en-GB"/>
        </a:p>
      </dgm:t>
    </dgm:pt>
    <dgm:pt modelId="{EAF0F75C-5F4A-4DA8-851F-88E6E8442D4A}" type="pres">
      <dgm:prSet presAssocID="{9071C6E1-AC63-47B9-B567-7C2A0CE4530F}" presName="Name0" presStyleCnt="0">
        <dgm:presLayoutVars>
          <dgm:dir/>
          <dgm:resizeHandles val="exact"/>
        </dgm:presLayoutVars>
      </dgm:prSet>
      <dgm:spPr/>
    </dgm:pt>
    <dgm:pt modelId="{2A58A918-09DE-48C8-81A3-5425A4746249}" type="pres">
      <dgm:prSet presAssocID="{9071C6E1-AC63-47B9-B567-7C2A0CE4530F}" presName="vNodes" presStyleCnt="0"/>
      <dgm:spPr/>
    </dgm:pt>
    <dgm:pt modelId="{6FE6F940-25DD-450D-9A97-0067B4329A85}" type="pres">
      <dgm:prSet presAssocID="{7649A4C5-50C3-49C3-992C-6106063B971A}" presName="node" presStyleLbl="node1" presStyleIdx="0" presStyleCnt="3" custScaleX="98018" custScaleY="102452" custLinFactNeighborX="52844" custLinFactNeighborY="58452">
        <dgm:presLayoutVars>
          <dgm:bulletEnabled val="1"/>
        </dgm:presLayoutVars>
      </dgm:prSet>
      <dgm:spPr/>
      <dgm:t>
        <a:bodyPr/>
        <a:lstStyle/>
        <a:p>
          <a:endParaRPr lang="en-GB"/>
        </a:p>
      </dgm:t>
    </dgm:pt>
    <dgm:pt modelId="{F1F5FD22-795F-4965-8A5C-06E430BD5AD3}" type="pres">
      <dgm:prSet presAssocID="{11F8473F-13EE-4FC7-944B-7E3DD8D11034}" presName="spacerT" presStyleCnt="0"/>
      <dgm:spPr/>
    </dgm:pt>
    <dgm:pt modelId="{D3EF5630-6685-425F-AB0D-0F86CAD31CF5}" type="pres">
      <dgm:prSet presAssocID="{11F8473F-13EE-4FC7-944B-7E3DD8D11034}" presName="sibTrans" presStyleLbl="sibTrans2D1" presStyleIdx="0" presStyleCnt="2" custLinFactNeighborX="87586" custLinFactNeighborY="-10242"/>
      <dgm:spPr/>
      <dgm:t>
        <a:bodyPr/>
        <a:lstStyle/>
        <a:p>
          <a:endParaRPr lang="en-GB"/>
        </a:p>
      </dgm:t>
    </dgm:pt>
    <dgm:pt modelId="{E8735BDA-AC8A-4818-B14D-668AEA8B1D7E}" type="pres">
      <dgm:prSet presAssocID="{11F8473F-13EE-4FC7-944B-7E3DD8D11034}" presName="spacerB" presStyleCnt="0"/>
      <dgm:spPr/>
    </dgm:pt>
    <dgm:pt modelId="{A327C52D-FF39-4073-BB1F-F08CDE6A7DD5}" type="pres">
      <dgm:prSet presAssocID="{ABE4981F-3E36-441E-B309-51ADE33CFC1A}" presName="node" presStyleLbl="node1" presStyleIdx="1" presStyleCnt="3" custScaleX="86813" custScaleY="79229" custLinFactNeighborX="51207" custLinFactNeighborY="-63693">
        <dgm:presLayoutVars>
          <dgm:bulletEnabled val="1"/>
        </dgm:presLayoutVars>
      </dgm:prSet>
      <dgm:spPr/>
      <dgm:t>
        <a:bodyPr/>
        <a:lstStyle/>
        <a:p>
          <a:endParaRPr lang="en-GB"/>
        </a:p>
      </dgm:t>
    </dgm:pt>
    <dgm:pt modelId="{555F8519-65EC-46E5-AB4F-9A5DD7308FEF}" type="pres">
      <dgm:prSet presAssocID="{9071C6E1-AC63-47B9-B567-7C2A0CE4530F}" presName="sibTransLast" presStyleLbl="sibTrans2D1" presStyleIdx="1" presStyleCnt="2" custLinFactNeighborX="-114" custLinFactNeighborY="-7109"/>
      <dgm:spPr/>
      <dgm:t>
        <a:bodyPr/>
        <a:lstStyle/>
        <a:p>
          <a:endParaRPr lang="en-GB"/>
        </a:p>
      </dgm:t>
    </dgm:pt>
    <dgm:pt modelId="{B2A99D59-864F-42E1-BB81-8A40EAD39E3F}" type="pres">
      <dgm:prSet presAssocID="{9071C6E1-AC63-47B9-B567-7C2A0CE4530F}" presName="connectorText" presStyleLbl="sibTrans2D1" presStyleIdx="1" presStyleCnt="2"/>
      <dgm:spPr/>
      <dgm:t>
        <a:bodyPr/>
        <a:lstStyle/>
        <a:p>
          <a:endParaRPr lang="en-GB"/>
        </a:p>
      </dgm:t>
    </dgm:pt>
    <dgm:pt modelId="{517F6C35-07FA-4785-9B4F-58F50822C6F0}" type="pres">
      <dgm:prSet presAssocID="{9071C6E1-AC63-47B9-B567-7C2A0CE4530F}" presName="lastNode" presStyleLbl="node1" presStyleIdx="2" presStyleCnt="3" custScaleX="61140" custScaleY="76321" custLinFactX="19232" custLinFactNeighborX="100000" custLinFactNeighborY="-1016">
        <dgm:presLayoutVars>
          <dgm:bulletEnabled val="1"/>
        </dgm:presLayoutVars>
      </dgm:prSet>
      <dgm:spPr/>
      <dgm:t>
        <a:bodyPr/>
        <a:lstStyle/>
        <a:p>
          <a:endParaRPr lang="en-GB"/>
        </a:p>
      </dgm:t>
    </dgm:pt>
  </dgm:ptLst>
  <dgm:cxnLst>
    <dgm:cxn modelId="{373CB7DE-EC08-4F3E-B519-BE0360DDBEC0}" type="presOf" srcId="{A9A9B10C-1E70-485D-9312-43B642358C3A}" destId="{555F8519-65EC-46E5-AB4F-9A5DD7308FEF}" srcOrd="0" destOrd="0" presId="urn:microsoft.com/office/officeart/2005/8/layout/equation2"/>
    <dgm:cxn modelId="{BBA30E90-9DE3-4B50-A905-ADD43F9D6F93}" type="presOf" srcId="{DA373BD2-2C75-493B-9678-5209206A14B9}" destId="{517F6C35-07FA-4785-9B4F-58F50822C6F0}" srcOrd="0" destOrd="0" presId="urn:microsoft.com/office/officeart/2005/8/layout/equation2"/>
    <dgm:cxn modelId="{B5E1FB15-9597-46EF-945D-F604EFF51805}" srcId="{9071C6E1-AC63-47B9-B567-7C2A0CE4530F}" destId="{7649A4C5-50C3-49C3-992C-6106063B971A}" srcOrd="0" destOrd="0" parTransId="{8CB68543-D98E-47F7-BF3D-8E84F29D116F}" sibTransId="{11F8473F-13EE-4FC7-944B-7E3DD8D11034}"/>
    <dgm:cxn modelId="{3EDFC3AF-2826-4921-9C19-F7BF89879100}" type="presOf" srcId="{9071C6E1-AC63-47B9-B567-7C2A0CE4530F}" destId="{EAF0F75C-5F4A-4DA8-851F-88E6E8442D4A}" srcOrd="0" destOrd="0" presId="urn:microsoft.com/office/officeart/2005/8/layout/equation2"/>
    <dgm:cxn modelId="{E89B7CF7-50FA-4472-8F6F-05C4859E1AB0}" srcId="{9071C6E1-AC63-47B9-B567-7C2A0CE4530F}" destId="{DA373BD2-2C75-493B-9678-5209206A14B9}" srcOrd="2" destOrd="0" parTransId="{E0DE9D03-F01A-4897-9986-C3EE781A4D42}" sibTransId="{E623287D-1D18-47F0-9510-F7BBE554BDDF}"/>
    <dgm:cxn modelId="{D5F9DA52-CAF7-453A-B64A-8F91FEBE4D5D}" type="presOf" srcId="{ABE4981F-3E36-441E-B309-51ADE33CFC1A}" destId="{A327C52D-FF39-4073-BB1F-F08CDE6A7DD5}" srcOrd="0" destOrd="0" presId="urn:microsoft.com/office/officeart/2005/8/layout/equation2"/>
    <dgm:cxn modelId="{CEC39F31-D3C5-449B-A188-C7215B1000B5}" type="presOf" srcId="{A9A9B10C-1E70-485D-9312-43B642358C3A}" destId="{B2A99D59-864F-42E1-BB81-8A40EAD39E3F}" srcOrd="1" destOrd="0" presId="urn:microsoft.com/office/officeart/2005/8/layout/equation2"/>
    <dgm:cxn modelId="{96E094C5-48FD-4E48-9011-69E58F60FD86}" type="presOf" srcId="{7649A4C5-50C3-49C3-992C-6106063B971A}" destId="{6FE6F940-25DD-450D-9A97-0067B4329A85}" srcOrd="0" destOrd="0" presId="urn:microsoft.com/office/officeart/2005/8/layout/equation2"/>
    <dgm:cxn modelId="{27A10D9B-27E5-42E3-96DC-5B9368EDC056}" srcId="{9071C6E1-AC63-47B9-B567-7C2A0CE4530F}" destId="{ABE4981F-3E36-441E-B309-51ADE33CFC1A}" srcOrd="1" destOrd="0" parTransId="{768C1480-F28A-4248-9805-03C0A3E67A48}" sibTransId="{A9A9B10C-1E70-485D-9312-43B642358C3A}"/>
    <dgm:cxn modelId="{E146B369-F95A-4F69-960F-145029E9650E}" type="presOf" srcId="{11F8473F-13EE-4FC7-944B-7E3DD8D11034}" destId="{D3EF5630-6685-425F-AB0D-0F86CAD31CF5}" srcOrd="0" destOrd="0" presId="urn:microsoft.com/office/officeart/2005/8/layout/equation2"/>
    <dgm:cxn modelId="{FD1493DF-A008-43FD-AC22-1F657CEA9F9B}" type="presParOf" srcId="{EAF0F75C-5F4A-4DA8-851F-88E6E8442D4A}" destId="{2A58A918-09DE-48C8-81A3-5425A4746249}" srcOrd="0" destOrd="0" presId="urn:microsoft.com/office/officeart/2005/8/layout/equation2"/>
    <dgm:cxn modelId="{A86DBA80-CAB6-4288-A14C-74F3E56AB247}" type="presParOf" srcId="{2A58A918-09DE-48C8-81A3-5425A4746249}" destId="{6FE6F940-25DD-450D-9A97-0067B4329A85}" srcOrd="0" destOrd="0" presId="urn:microsoft.com/office/officeart/2005/8/layout/equation2"/>
    <dgm:cxn modelId="{57C40D23-5B5A-4E62-9C7B-D2CF58B82BEC}" type="presParOf" srcId="{2A58A918-09DE-48C8-81A3-5425A4746249}" destId="{F1F5FD22-795F-4965-8A5C-06E430BD5AD3}" srcOrd="1" destOrd="0" presId="urn:microsoft.com/office/officeart/2005/8/layout/equation2"/>
    <dgm:cxn modelId="{B9E4D634-DE67-4BFA-A0CA-9A83ABB03912}" type="presParOf" srcId="{2A58A918-09DE-48C8-81A3-5425A4746249}" destId="{D3EF5630-6685-425F-AB0D-0F86CAD31CF5}" srcOrd="2" destOrd="0" presId="urn:microsoft.com/office/officeart/2005/8/layout/equation2"/>
    <dgm:cxn modelId="{9D9620ED-B9BE-44A1-9C0D-07206789A6E3}" type="presParOf" srcId="{2A58A918-09DE-48C8-81A3-5425A4746249}" destId="{E8735BDA-AC8A-4818-B14D-668AEA8B1D7E}" srcOrd="3" destOrd="0" presId="urn:microsoft.com/office/officeart/2005/8/layout/equation2"/>
    <dgm:cxn modelId="{E8EA812E-5E19-4D21-86AE-D442677D007A}" type="presParOf" srcId="{2A58A918-09DE-48C8-81A3-5425A4746249}" destId="{A327C52D-FF39-4073-BB1F-F08CDE6A7DD5}" srcOrd="4" destOrd="0" presId="urn:microsoft.com/office/officeart/2005/8/layout/equation2"/>
    <dgm:cxn modelId="{C38A6336-92AF-4DF3-AF54-FA1C534EE3FE}" type="presParOf" srcId="{EAF0F75C-5F4A-4DA8-851F-88E6E8442D4A}" destId="{555F8519-65EC-46E5-AB4F-9A5DD7308FEF}" srcOrd="1" destOrd="0" presId="urn:microsoft.com/office/officeart/2005/8/layout/equation2"/>
    <dgm:cxn modelId="{A0493A25-6E24-48F1-B0A2-BCA94E3DB249}" type="presParOf" srcId="{555F8519-65EC-46E5-AB4F-9A5DD7308FEF}" destId="{B2A99D59-864F-42E1-BB81-8A40EAD39E3F}" srcOrd="0" destOrd="0" presId="urn:microsoft.com/office/officeart/2005/8/layout/equation2"/>
    <dgm:cxn modelId="{22D071F3-D082-41EB-8721-E686C1AE739A}" type="presParOf" srcId="{EAF0F75C-5F4A-4DA8-851F-88E6E8442D4A}" destId="{517F6C35-07FA-4785-9B4F-58F50822C6F0}"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7A9876-507C-445A-9BEC-89014A888C76}"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GB"/>
        </a:p>
      </dgm:t>
    </dgm:pt>
    <dgm:pt modelId="{FAD337AC-D954-40BF-A5E7-06A25AF25CD1}">
      <dgm:prSet phldrT="[Text]" custT="1"/>
      <dgm:spPr>
        <a:solidFill>
          <a:schemeClr val="accent2">
            <a:lumMod val="40000"/>
            <a:lumOff val="60000"/>
          </a:schemeClr>
        </a:solidFill>
      </dgm:spPr>
      <dgm:t>
        <a:bodyPr/>
        <a:lstStyle/>
        <a:p>
          <a:r>
            <a:rPr lang="en-US" sz="2800" dirty="0" smtClean="0">
              <a:latin typeface="Times New Roman" pitchFamily="18" charset="0"/>
              <a:cs typeface="Times New Roman" pitchFamily="18" charset="0"/>
            </a:rPr>
            <a:t>1</a:t>
          </a:r>
          <a:endParaRPr lang="en-GB" sz="2800" dirty="0">
            <a:latin typeface="Times New Roman" pitchFamily="18" charset="0"/>
            <a:cs typeface="Times New Roman" pitchFamily="18" charset="0"/>
          </a:endParaRPr>
        </a:p>
      </dgm:t>
    </dgm:pt>
    <dgm:pt modelId="{F06D59D8-80B0-40DF-BD54-F80FA19D9A5F}" type="parTrans" cxnId="{D4223240-361B-4D23-8FC1-FA6627BFF451}">
      <dgm:prSet/>
      <dgm:spPr/>
      <dgm:t>
        <a:bodyPr/>
        <a:lstStyle/>
        <a:p>
          <a:endParaRPr lang="en-GB"/>
        </a:p>
      </dgm:t>
    </dgm:pt>
    <dgm:pt modelId="{5A2B711E-B058-4A29-89C4-95CD352ED640}" type="sibTrans" cxnId="{D4223240-361B-4D23-8FC1-FA6627BFF451}">
      <dgm:prSet/>
      <dgm:spPr/>
      <dgm:t>
        <a:bodyPr/>
        <a:lstStyle/>
        <a:p>
          <a:endParaRPr lang="en-GB"/>
        </a:p>
      </dgm:t>
    </dgm:pt>
    <dgm:pt modelId="{91229DC9-345E-4A5E-BF14-E7C790E00B38}">
      <dgm:prSet phldrT="[Text]" custT="1"/>
      <dgm:spPr>
        <a:solidFill>
          <a:schemeClr val="accent2">
            <a:lumMod val="20000"/>
            <a:lumOff val="80000"/>
            <a:alpha val="90000"/>
          </a:schemeClr>
        </a:solidFill>
      </dgm:spPr>
      <dgm:t>
        <a:bodyPr/>
        <a:lstStyle/>
        <a:p>
          <a:pPr algn="just"/>
          <a:r>
            <a:rPr lang="vi-VN" sz="1600" dirty="0" smtClean="0">
              <a:latin typeface="+mj-lt"/>
            </a:rPr>
            <a:t>Tăng cường quản lý thu, nuôi dưỡng nguồn thu, chống thất thu, chống buôn lậu, gian lận thương mại, trốn thuế, xử lý nợ đọng thuế; thực hiện các giải pháp phù hợp để đảm bảo thu đúng, thu đủ, thu kịp thời các khoản phát sinh; đảm bảo thu đạt và vượt dự toán do HĐND tỉnh giao</a:t>
          </a:r>
          <a:endParaRPr lang="en-GB" sz="1600" dirty="0"/>
        </a:p>
      </dgm:t>
    </dgm:pt>
    <dgm:pt modelId="{36C5CA92-4982-491B-825A-E3A45C4C1662}" type="parTrans" cxnId="{B74096C5-BBAD-428C-9B8A-9BC29C41FAFC}">
      <dgm:prSet/>
      <dgm:spPr/>
      <dgm:t>
        <a:bodyPr/>
        <a:lstStyle/>
        <a:p>
          <a:endParaRPr lang="en-GB"/>
        </a:p>
      </dgm:t>
    </dgm:pt>
    <dgm:pt modelId="{2EADE71B-6C35-478C-B197-2C9C98FB13CE}" type="sibTrans" cxnId="{B74096C5-BBAD-428C-9B8A-9BC29C41FAFC}">
      <dgm:prSet/>
      <dgm:spPr/>
      <dgm:t>
        <a:bodyPr/>
        <a:lstStyle/>
        <a:p>
          <a:endParaRPr lang="en-GB"/>
        </a:p>
      </dgm:t>
    </dgm:pt>
    <dgm:pt modelId="{08CDF672-48AC-459E-BA4A-E146ACA0C0AA}">
      <dgm:prSet phldrT="[Text]" custT="1"/>
      <dgm:spPr>
        <a:solidFill>
          <a:schemeClr val="accent3">
            <a:lumMod val="60000"/>
            <a:lumOff val="40000"/>
          </a:schemeClr>
        </a:solidFill>
      </dgm:spPr>
      <dgm:t>
        <a:bodyPr/>
        <a:lstStyle/>
        <a:p>
          <a:r>
            <a:rPr lang="en-US" sz="2800" dirty="0" smtClean="0">
              <a:latin typeface="Times New Roman" pitchFamily="18" charset="0"/>
              <a:cs typeface="Times New Roman" pitchFamily="18" charset="0"/>
            </a:rPr>
            <a:t>2</a:t>
          </a:r>
          <a:endParaRPr lang="en-GB" sz="2800" dirty="0">
            <a:latin typeface="Times New Roman" pitchFamily="18" charset="0"/>
            <a:cs typeface="Times New Roman" pitchFamily="18" charset="0"/>
          </a:endParaRPr>
        </a:p>
      </dgm:t>
    </dgm:pt>
    <dgm:pt modelId="{3D65093F-7BBA-4B51-85DA-52D03D065268}" type="parTrans" cxnId="{A919D350-6067-4355-A601-8EFC754154BF}">
      <dgm:prSet/>
      <dgm:spPr/>
      <dgm:t>
        <a:bodyPr/>
        <a:lstStyle/>
        <a:p>
          <a:endParaRPr lang="en-GB"/>
        </a:p>
      </dgm:t>
    </dgm:pt>
    <dgm:pt modelId="{BBF68659-0E4C-45F7-99A2-D275C5804F5E}" type="sibTrans" cxnId="{A919D350-6067-4355-A601-8EFC754154BF}">
      <dgm:prSet/>
      <dgm:spPr/>
      <dgm:t>
        <a:bodyPr/>
        <a:lstStyle/>
        <a:p>
          <a:endParaRPr lang="en-GB"/>
        </a:p>
      </dgm:t>
    </dgm:pt>
    <dgm:pt modelId="{62AC85FD-88F9-44BA-89F1-33A6053D6BEE}">
      <dgm:prSet phldrT="[Text]" custT="1"/>
      <dgm:spPr>
        <a:solidFill>
          <a:schemeClr val="accent3">
            <a:lumMod val="40000"/>
            <a:lumOff val="60000"/>
            <a:alpha val="90000"/>
          </a:schemeClr>
        </a:solidFill>
      </dgm:spPr>
      <dgm:t>
        <a:bodyPr/>
        <a:lstStyle/>
        <a:p>
          <a:pPr algn="just"/>
          <a:r>
            <a:rPr lang="vi-VN" sz="1600" dirty="0" smtClean="0">
              <a:latin typeface="Times New Roman" panose="02020603050405020304" pitchFamily="18" charset="0"/>
              <a:cs typeface="Times New Roman" panose="02020603050405020304" pitchFamily="18" charset="0"/>
            </a:rPr>
            <a:t>Tăng cường công tác thanh tra, kiểm tra thuế, kiểm tra sau thông quan; thường xuyên thu thập thông tin, kịp thời tổ chức kiểm tra, xử lý các trường hợp có dấu hiệu vi phạm, nhất là những doanh nghiệp, lĩnh vực, mặt hàng trọng điểm, có rủi ro cao; chú trọng nâng cao chất lượng và hiệu quả công tác thanh tra, kiểm tra</a:t>
          </a:r>
          <a:r>
            <a:rPr lang="en-US" sz="1600" dirty="0" smtClean="0">
              <a:latin typeface="Times New Roman" panose="02020603050405020304" pitchFamily="18" charset="0"/>
              <a:cs typeface="Times New Roman" panose="02020603050405020304" pitchFamily="18" charset="0"/>
            </a:rPr>
            <a:t>.</a:t>
          </a:r>
          <a:endParaRPr lang="en-GB" sz="1600" dirty="0"/>
        </a:p>
      </dgm:t>
    </dgm:pt>
    <dgm:pt modelId="{A3307D08-0B76-42F2-90A0-616AB3FBB04B}" type="parTrans" cxnId="{1373BAFA-6751-4B22-B452-AE9C56797021}">
      <dgm:prSet/>
      <dgm:spPr/>
      <dgm:t>
        <a:bodyPr/>
        <a:lstStyle/>
        <a:p>
          <a:endParaRPr lang="en-GB"/>
        </a:p>
      </dgm:t>
    </dgm:pt>
    <dgm:pt modelId="{D2036000-B577-4842-A23B-F73339D3ED25}" type="sibTrans" cxnId="{1373BAFA-6751-4B22-B452-AE9C56797021}">
      <dgm:prSet/>
      <dgm:spPr/>
      <dgm:t>
        <a:bodyPr/>
        <a:lstStyle/>
        <a:p>
          <a:endParaRPr lang="en-GB"/>
        </a:p>
      </dgm:t>
    </dgm:pt>
    <dgm:pt modelId="{D4181E56-2AA3-452B-98D6-C56610291AF1}">
      <dgm:prSet phldrT="[Text]" custT="1"/>
      <dgm:spPr>
        <a:solidFill>
          <a:schemeClr val="accent4">
            <a:lumMod val="60000"/>
            <a:lumOff val="40000"/>
          </a:schemeClr>
        </a:solidFill>
      </dgm:spPr>
      <dgm:t>
        <a:bodyPr/>
        <a:lstStyle/>
        <a:p>
          <a:r>
            <a:rPr lang="en-US" sz="2800" dirty="0" smtClean="0">
              <a:latin typeface="Times New Roman" pitchFamily="18" charset="0"/>
              <a:cs typeface="Times New Roman" pitchFamily="18" charset="0"/>
            </a:rPr>
            <a:t>3</a:t>
          </a:r>
          <a:endParaRPr lang="en-GB" sz="2800" dirty="0">
            <a:latin typeface="Times New Roman" pitchFamily="18" charset="0"/>
            <a:cs typeface="Times New Roman" pitchFamily="18" charset="0"/>
          </a:endParaRPr>
        </a:p>
      </dgm:t>
    </dgm:pt>
    <dgm:pt modelId="{5583683C-E7F0-421A-966C-B45B8084F8A7}" type="parTrans" cxnId="{ED1C88AF-9911-45A2-B236-E5A6DFA01713}">
      <dgm:prSet/>
      <dgm:spPr/>
      <dgm:t>
        <a:bodyPr/>
        <a:lstStyle/>
        <a:p>
          <a:endParaRPr lang="en-GB"/>
        </a:p>
      </dgm:t>
    </dgm:pt>
    <dgm:pt modelId="{0988EF23-E24B-4137-B244-6DE9954E11CB}" type="sibTrans" cxnId="{ED1C88AF-9911-45A2-B236-E5A6DFA01713}">
      <dgm:prSet/>
      <dgm:spPr/>
      <dgm:t>
        <a:bodyPr/>
        <a:lstStyle/>
        <a:p>
          <a:endParaRPr lang="en-GB"/>
        </a:p>
      </dgm:t>
    </dgm:pt>
    <dgm:pt modelId="{92616F85-6B2B-46B1-91E6-800D38CC8F34}">
      <dgm:prSet phldrT="[Text]" custT="1"/>
      <dgm:spPr>
        <a:solidFill>
          <a:schemeClr val="accent4">
            <a:lumMod val="40000"/>
            <a:lumOff val="60000"/>
            <a:alpha val="90000"/>
          </a:schemeClr>
        </a:solidFill>
      </dgm:spPr>
      <dgm:t>
        <a:bodyPr/>
        <a:lstStyle/>
        <a:p>
          <a:pPr algn="just"/>
          <a:r>
            <a:rPr lang="en-US" sz="1600" dirty="0" smtClean="0">
              <a:latin typeface="Times New Roman" panose="02020603050405020304" pitchFamily="18" charset="0"/>
              <a:cs typeface="Times New Roman" panose="02020603050405020304" pitchFamily="18" charset="0"/>
            </a:rPr>
            <a:t>Tổ chức điều hành, quản lý chi ngân sách nhà nước theo đúng chế độ quy định, trong phạm vi dự toán được giao đảm bảo chặt chẽ, tiết kiệm, hiệu quả; công khai minh bạch việc sử dụng ngân sách nhà nước và kịp thời tham mưu cấp có thẩm quyền cắt giảm, điều chỉnh các khoản chi chưa thật sự cần thiết. </a:t>
          </a:r>
          <a:endParaRPr lang="en-GB" sz="1600" dirty="0">
            <a:latin typeface="Times New Roman" panose="02020603050405020304" pitchFamily="18" charset="0"/>
            <a:cs typeface="Times New Roman" panose="02020603050405020304" pitchFamily="18" charset="0"/>
          </a:endParaRPr>
        </a:p>
      </dgm:t>
    </dgm:pt>
    <dgm:pt modelId="{03531287-0FA5-4507-BDE9-56756BE3C51F}" type="parTrans" cxnId="{EEB4BA17-F672-477B-8A83-1AFAD47BF4AC}">
      <dgm:prSet/>
      <dgm:spPr/>
      <dgm:t>
        <a:bodyPr/>
        <a:lstStyle/>
        <a:p>
          <a:endParaRPr lang="en-GB"/>
        </a:p>
      </dgm:t>
    </dgm:pt>
    <dgm:pt modelId="{1F7124CE-E0EB-4216-BB6B-A293F83143C1}" type="sibTrans" cxnId="{EEB4BA17-F672-477B-8A83-1AFAD47BF4AC}">
      <dgm:prSet/>
      <dgm:spPr/>
      <dgm:t>
        <a:bodyPr/>
        <a:lstStyle/>
        <a:p>
          <a:endParaRPr lang="en-GB"/>
        </a:p>
      </dgm:t>
    </dgm:pt>
    <dgm:pt modelId="{70E6926D-EB89-4780-8CBE-409390A7F4B1}" type="pres">
      <dgm:prSet presAssocID="{B07A9876-507C-445A-9BEC-89014A888C76}" presName="linearFlow" presStyleCnt="0">
        <dgm:presLayoutVars>
          <dgm:dir/>
          <dgm:animLvl val="lvl"/>
          <dgm:resizeHandles val="exact"/>
        </dgm:presLayoutVars>
      </dgm:prSet>
      <dgm:spPr/>
    </dgm:pt>
    <dgm:pt modelId="{F8F14A24-2513-4127-B897-839E0DF5916F}" type="pres">
      <dgm:prSet presAssocID="{FAD337AC-D954-40BF-A5E7-06A25AF25CD1}" presName="composite" presStyleCnt="0"/>
      <dgm:spPr/>
    </dgm:pt>
    <dgm:pt modelId="{F2320C6F-30E5-4734-838F-B0677566CE38}" type="pres">
      <dgm:prSet presAssocID="{FAD337AC-D954-40BF-A5E7-06A25AF25CD1}" presName="parentText" presStyleLbl="alignNode1" presStyleIdx="0" presStyleCnt="3">
        <dgm:presLayoutVars>
          <dgm:chMax val="1"/>
          <dgm:bulletEnabled val="1"/>
        </dgm:presLayoutVars>
      </dgm:prSet>
      <dgm:spPr/>
    </dgm:pt>
    <dgm:pt modelId="{B88C7018-7A48-40A2-9C4B-F94B80C6F902}" type="pres">
      <dgm:prSet presAssocID="{FAD337AC-D954-40BF-A5E7-06A25AF25CD1}" presName="descendantText" presStyleLbl="alignAcc1" presStyleIdx="0" presStyleCnt="3">
        <dgm:presLayoutVars>
          <dgm:bulletEnabled val="1"/>
        </dgm:presLayoutVars>
      </dgm:prSet>
      <dgm:spPr/>
      <dgm:t>
        <a:bodyPr/>
        <a:lstStyle/>
        <a:p>
          <a:endParaRPr lang="en-GB"/>
        </a:p>
      </dgm:t>
    </dgm:pt>
    <dgm:pt modelId="{FA6D8137-5C7C-4892-AB48-621F8D633133}" type="pres">
      <dgm:prSet presAssocID="{5A2B711E-B058-4A29-89C4-95CD352ED640}" presName="sp" presStyleCnt="0"/>
      <dgm:spPr/>
    </dgm:pt>
    <dgm:pt modelId="{E2559404-A060-4E25-A688-C5C639DF4EE6}" type="pres">
      <dgm:prSet presAssocID="{08CDF672-48AC-459E-BA4A-E146ACA0C0AA}" presName="composite" presStyleCnt="0"/>
      <dgm:spPr/>
    </dgm:pt>
    <dgm:pt modelId="{1C26B77F-5756-4494-9688-A344DEBD9D25}" type="pres">
      <dgm:prSet presAssocID="{08CDF672-48AC-459E-BA4A-E146ACA0C0AA}" presName="parentText" presStyleLbl="alignNode1" presStyleIdx="1" presStyleCnt="3">
        <dgm:presLayoutVars>
          <dgm:chMax val="1"/>
          <dgm:bulletEnabled val="1"/>
        </dgm:presLayoutVars>
      </dgm:prSet>
      <dgm:spPr/>
    </dgm:pt>
    <dgm:pt modelId="{27EE8D63-5E8F-4375-BC88-8F0389ACEC7A}" type="pres">
      <dgm:prSet presAssocID="{08CDF672-48AC-459E-BA4A-E146ACA0C0AA}" presName="descendantText" presStyleLbl="alignAcc1" presStyleIdx="1" presStyleCnt="3" custScaleY="109543">
        <dgm:presLayoutVars>
          <dgm:bulletEnabled val="1"/>
        </dgm:presLayoutVars>
      </dgm:prSet>
      <dgm:spPr/>
      <dgm:t>
        <a:bodyPr/>
        <a:lstStyle/>
        <a:p>
          <a:endParaRPr lang="en-GB"/>
        </a:p>
      </dgm:t>
    </dgm:pt>
    <dgm:pt modelId="{817E325A-EC9A-4761-A6D3-C7F12720F2E2}" type="pres">
      <dgm:prSet presAssocID="{BBF68659-0E4C-45F7-99A2-D275C5804F5E}" presName="sp" presStyleCnt="0"/>
      <dgm:spPr/>
    </dgm:pt>
    <dgm:pt modelId="{11327647-5715-4B5A-A578-56A57C1219F2}" type="pres">
      <dgm:prSet presAssocID="{D4181E56-2AA3-452B-98D6-C56610291AF1}" presName="composite" presStyleCnt="0"/>
      <dgm:spPr/>
    </dgm:pt>
    <dgm:pt modelId="{74245338-5C33-404F-83D9-E7C5C41A08BB}" type="pres">
      <dgm:prSet presAssocID="{D4181E56-2AA3-452B-98D6-C56610291AF1}" presName="parentText" presStyleLbl="alignNode1" presStyleIdx="2" presStyleCnt="3" custScaleY="113199">
        <dgm:presLayoutVars>
          <dgm:chMax val="1"/>
          <dgm:bulletEnabled val="1"/>
        </dgm:presLayoutVars>
      </dgm:prSet>
      <dgm:spPr/>
    </dgm:pt>
    <dgm:pt modelId="{594E80A4-BE71-40D2-955F-D9FF050BF2DB}" type="pres">
      <dgm:prSet presAssocID="{D4181E56-2AA3-452B-98D6-C56610291AF1}" presName="descendantText" presStyleLbl="alignAcc1" presStyleIdx="2" presStyleCnt="3" custScaleY="132521">
        <dgm:presLayoutVars>
          <dgm:bulletEnabled val="1"/>
        </dgm:presLayoutVars>
      </dgm:prSet>
      <dgm:spPr/>
      <dgm:t>
        <a:bodyPr/>
        <a:lstStyle/>
        <a:p>
          <a:endParaRPr lang="en-GB"/>
        </a:p>
      </dgm:t>
    </dgm:pt>
  </dgm:ptLst>
  <dgm:cxnLst>
    <dgm:cxn modelId="{ED1C88AF-9911-45A2-B236-E5A6DFA01713}" srcId="{B07A9876-507C-445A-9BEC-89014A888C76}" destId="{D4181E56-2AA3-452B-98D6-C56610291AF1}" srcOrd="2" destOrd="0" parTransId="{5583683C-E7F0-421A-966C-B45B8084F8A7}" sibTransId="{0988EF23-E24B-4137-B244-6DE9954E11CB}"/>
    <dgm:cxn modelId="{1373BAFA-6751-4B22-B452-AE9C56797021}" srcId="{08CDF672-48AC-459E-BA4A-E146ACA0C0AA}" destId="{62AC85FD-88F9-44BA-89F1-33A6053D6BEE}" srcOrd="0" destOrd="0" parTransId="{A3307D08-0B76-42F2-90A0-616AB3FBB04B}" sibTransId="{D2036000-B577-4842-A23B-F73339D3ED25}"/>
    <dgm:cxn modelId="{EEB4BA17-F672-477B-8A83-1AFAD47BF4AC}" srcId="{D4181E56-2AA3-452B-98D6-C56610291AF1}" destId="{92616F85-6B2B-46B1-91E6-800D38CC8F34}" srcOrd="0" destOrd="0" parTransId="{03531287-0FA5-4507-BDE9-56756BE3C51F}" sibTransId="{1F7124CE-E0EB-4216-BB6B-A293F83143C1}"/>
    <dgm:cxn modelId="{05433975-73E1-4B28-B71A-B155A33E8115}" type="presOf" srcId="{B07A9876-507C-445A-9BEC-89014A888C76}" destId="{70E6926D-EB89-4780-8CBE-409390A7F4B1}" srcOrd="0" destOrd="0" presId="urn:microsoft.com/office/officeart/2005/8/layout/chevron2"/>
    <dgm:cxn modelId="{9C8F272A-A094-45A4-9BD0-C3900A3C9EB5}" type="presOf" srcId="{91229DC9-345E-4A5E-BF14-E7C790E00B38}" destId="{B88C7018-7A48-40A2-9C4B-F94B80C6F902}" srcOrd="0" destOrd="0" presId="urn:microsoft.com/office/officeart/2005/8/layout/chevron2"/>
    <dgm:cxn modelId="{ADEAA7C7-EF45-41F4-9F17-12C116D4D3EE}" type="presOf" srcId="{08CDF672-48AC-459E-BA4A-E146ACA0C0AA}" destId="{1C26B77F-5756-4494-9688-A344DEBD9D25}" srcOrd="0" destOrd="0" presId="urn:microsoft.com/office/officeart/2005/8/layout/chevron2"/>
    <dgm:cxn modelId="{B74096C5-BBAD-428C-9B8A-9BC29C41FAFC}" srcId="{FAD337AC-D954-40BF-A5E7-06A25AF25CD1}" destId="{91229DC9-345E-4A5E-BF14-E7C790E00B38}" srcOrd="0" destOrd="0" parTransId="{36C5CA92-4982-491B-825A-E3A45C4C1662}" sibTransId="{2EADE71B-6C35-478C-B197-2C9C98FB13CE}"/>
    <dgm:cxn modelId="{EEF0906C-4D80-45EC-BB5F-DDFDFD4292A2}" type="presOf" srcId="{62AC85FD-88F9-44BA-89F1-33A6053D6BEE}" destId="{27EE8D63-5E8F-4375-BC88-8F0389ACEC7A}" srcOrd="0" destOrd="0" presId="urn:microsoft.com/office/officeart/2005/8/layout/chevron2"/>
    <dgm:cxn modelId="{D4223240-361B-4D23-8FC1-FA6627BFF451}" srcId="{B07A9876-507C-445A-9BEC-89014A888C76}" destId="{FAD337AC-D954-40BF-A5E7-06A25AF25CD1}" srcOrd="0" destOrd="0" parTransId="{F06D59D8-80B0-40DF-BD54-F80FA19D9A5F}" sibTransId="{5A2B711E-B058-4A29-89C4-95CD352ED640}"/>
    <dgm:cxn modelId="{587C2FA9-E6FD-4EDB-AAB8-43B1788B4DB4}" type="presOf" srcId="{FAD337AC-D954-40BF-A5E7-06A25AF25CD1}" destId="{F2320C6F-30E5-4734-838F-B0677566CE38}" srcOrd="0" destOrd="0" presId="urn:microsoft.com/office/officeart/2005/8/layout/chevron2"/>
    <dgm:cxn modelId="{5F20BE3E-238C-4253-94FF-59EAAAA3E706}" type="presOf" srcId="{D4181E56-2AA3-452B-98D6-C56610291AF1}" destId="{74245338-5C33-404F-83D9-E7C5C41A08BB}" srcOrd="0" destOrd="0" presId="urn:microsoft.com/office/officeart/2005/8/layout/chevron2"/>
    <dgm:cxn modelId="{A919D350-6067-4355-A601-8EFC754154BF}" srcId="{B07A9876-507C-445A-9BEC-89014A888C76}" destId="{08CDF672-48AC-459E-BA4A-E146ACA0C0AA}" srcOrd="1" destOrd="0" parTransId="{3D65093F-7BBA-4B51-85DA-52D03D065268}" sibTransId="{BBF68659-0E4C-45F7-99A2-D275C5804F5E}"/>
    <dgm:cxn modelId="{EDD26D43-06C3-4379-9953-8F3A35982FEB}" type="presOf" srcId="{92616F85-6B2B-46B1-91E6-800D38CC8F34}" destId="{594E80A4-BE71-40D2-955F-D9FF050BF2DB}" srcOrd="0" destOrd="0" presId="urn:microsoft.com/office/officeart/2005/8/layout/chevron2"/>
    <dgm:cxn modelId="{A17E754B-E7AA-43A3-AE3A-F58F9B97E183}" type="presParOf" srcId="{70E6926D-EB89-4780-8CBE-409390A7F4B1}" destId="{F8F14A24-2513-4127-B897-839E0DF5916F}" srcOrd="0" destOrd="0" presId="urn:microsoft.com/office/officeart/2005/8/layout/chevron2"/>
    <dgm:cxn modelId="{FF3E70A2-508B-4881-8F13-E577BDD156E6}" type="presParOf" srcId="{F8F14A24-2513-4127-B897-839E0DF5916F}" destId="{F2320C6F-30E5-4734-838F-B0677566CE38}" srcOrd="0" destOrd="0" presId="urn:microsoft.com/office/officeart/2005/8/layout/chevron2"/>
    <dgm:cxn modelId="{1A527F2E-9CB5-435F-A20C-FCDFB58AFD5C}" type="presParOf" srcId="{F8F14A24-2513-4127-B897-839E0DF5916F}" destId="{B88C7018-7A48-40A2-9C4B-F94B80C6F902}" srcOrd="1" destOrd="0" presId="urn:microsoft.com/office/officeart/2005/8/layout/chevron2"/>
    <dgm:cxn modelId="{AD1CE900-44BE-426A-BB48-E5A679D963E5}" type="presParOf" srcId="{70E6926D-EB89-4780-8CBE-409390A7F4B1}" destId="{FA6D8137-5C7C-4892-AB48-621F8D633133}" srcOrd="1" destOrd="0" presId="urn:microsoft.com/office/officeart/2005/8/layout/chevron2"/>
    <dgm:cxn modelId="{E6AE7114-EACC-4C5A-9D4E-34CB89817D75}" type="presParOf" srcId="{70E6926D-EB89-4780-8CBE-409390A7F4B1}" destId="{E2559404-A060-4E25-A688-C5C639DF4EE6}" srcOrd="2" destOrd="0" presId="urn:microsoft.com/office/officeart/2005/8/layout/chevron2"/>
    <dgm:cxn modelId="{30A36CF4-D2C1-420A-BF6F-74E90774D8DD}" type="presParOf" srcId="{E2559404-A060-4E25-A688-C5C639DF4EE6}" destId="{1C26B77F-5756-4494-9688-A344DEBD9D25}" srcOrd="0" destOrd="0" presId="urn:microsoft.com/office/officeart/2005/8/layout/chevron2"/>
    <dgm:cxn modelId="{E1B887A1-EF38-4658-8B17-6AA7CF57635E}" type="presParOf" srcId="{E2559404-A060-4E25-A688-C5C639DF4EE6}" destId="{27EE8D63-5E8F-4375-BC88-8F0389ACEC7A}" srcOrd="1" destOrd="0" presId="urn:microsoft.com/office/officeart/2005/8/layout/chevron2"/>
    <dgm:cxn modelId="{6BD0BAB8-CC81-48EC-8FD8-35261BCE3CF4}" type="presParOf" srcId="{70E6926D-EB89-4780-8CBE-409390A7F4B1}" destId="{817E325A-EC9A-4761-A6D3-C7F12720F2E2}" srcOrd="3" destOrd="0" presId="urn:microsoft.com/office/officeart/2005/8/layout/chevron2"/>
    <dgm:cxn modelId="{6B21E734-3D35-4A40-8092-83BBAA179EC1}" type="presParOf" srcId="{70E6926D-EB89-4780-8CBE-409390A7F4B1}" destId="{11327647-5715-4B5A-A578-56A57C1219F2}" srcOrd="4" destOrd="0" presId="urn:microsoft.com/office/officeart/2005/8/layout/chevron2"/>
    <dgm:cxn modelId="{C93CC671-5090-4F21-8E1B-F5245F826B85}" type="presParOf" srcId="{11327647-5715-4B5A-A578-56A57C1219F2}" destId="{74245338-5C33-404F-83D9-E7C5C41A08BB}" srcOrd="0" destOrd="0" presId="urn:microsoft.com/office/officeart/2005/8/layout/chevron2"/>
    <dgm:cxn modelId="{47DB3327-C6AB-469E-8A24-E2909578548D}" type="presParOf" srcId="{11327647-5715-4B5A-A578-56A57C1219F2}" destId="{594E80A4-BE71-40D2-955F-D9FF050BF2DB}" srcOrd="1" destOrd="0" presId="urn:microsoft.com/office/officeart/2005/8/layout/chevron2"/>
  </dgm:cxnLst>
  <dgm:bg>
    <a:solidFill>
      <a:schemeClr val="accent5">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ECF1EC-3EF8-43E8-B602-BB6425DA2BD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D2759079-405D-49FA-8CC7-CB785DF045B5}">
      <dgm:prSet phldrT="[Text]" custT="1"/>
      <dgm:spPr>
        <a:solidFill>
          <a:schemeClr val="accent6">
            <a:lumMod val="60000"/>
            <a:lumOff val="40000"/>
          </a:schemeClr>
        </a:solidFill>
        <a:ln>
          <a:solidFill>
            <a:schemeClr val="accent6">
              <a:lumMod val="40000"/>
              <a:lumOff val="60000"/>
            </a:schemeClr>
          </a:solidFill>
        </a:ln>
      </dgm:spPr>
      <dgm:t>
        <a:bodyPr/>
        <a:lstStyle/>
        <a:p>
          <a:r>
            <a:rPr lang="en-US" sz="2800" dirty="0" smtClean="0">
              <a:solidFill>
                <a:schemeClr val="tx1"/>
              </a:solidFill>
              <a:latin typeface="Times New Roman" pitchFamily="18" charset="0"/>
              <a:cs typeface="Times New Roman" pitchFamily="18" charset="0"/>
            </a:rPr>
            <a:t>4</a:t>
          </a:r>
          <a:endParaRPr lang="en-GB" sz="2800" dirty="0">
            <a:solidFill>
              <a:schemeClr val="tx1"/>
            </a:solidFill>
            <a:latin typeface="Times New Roman" pitchFamily="18" charset="0"/>
            <a:cs typeface="Times New Roman" pitchFamily="18" charset="0"/>
          </a:endParaRPr>
        </a:p>
      </dgm:t>
    </dgm:pt>
    <dgm:pt modelId="{FA7E698E-737D-4830-9CB6-E8564B36F2DB}" type="parTrans" cxnId="{1101E321-5279-4BEA-892D-67BE215D1E98}">
      <dgm:prSet/>
      <dgm:spPr/>
      <dgm:t>
        <a:bodyPr/>
        <a:lstStyle/>
        <a:p>
          <a:endParaRPr lang="en-GB"/>
        </a:p>
      </dgm:t>
    </dgm:pt>
    <dgm:pt modelId="{B894A47B-31C4-4704-AD5E-7D5800851AC2}" type="sibTrans" cxnId="{1101E321-5279-4BEA-892D-67BE215D1E98}">
      <dgm:prSet/>
      <dgm:spPr/>
      <dgm:t>
        <a:bodyPr/>
        <a:lstStyle/>
        <a:p>
          <a:endParaRPr lang="en-GB"/>
        </a:p>
      </dgm:t>
    </dgm:pt>
    <dgm:pt modelId="{8D10B644-4B85-4294-8207-FF68E61E5D95}">
      <dgm:prSet phldrT="[Text]" custT="1"/>
      <dgm:spPr>
        <a:solidFill>
          <a:schemeClr val="accent6">
            <a:lumMod val="40000"/>
            <a:lumOff val="60000"/>
            <a:alpha val="90000"/>
          </a:schemeClr>
        </a:solidFill>
        <a:ln>
          <a:solidFill>
            <a:schemeClr val="accent6">
              <a:lumMod val="40000"/>
              <a:lumOff val="60000"/>
            </a:schemeClr>
          </a:solidFill>
        </a:ln>
      </dgm:spPr>
      <dgm:t>
        <a:bodyPr/>
        <a:lstStyle/>
        <a:p>
          <a:r>
            <a:rPr lang="vi-VN" sz="1600" spc="-10" dirty="0" smtClean="0">
              <a:latin typeface="Times New Roman"/>
              <a:cs typeface="Times New Roman"/>
            </a:rPr>
            <a:t>Trên cơ sở dự toán ngân sách nhà nước năm 2021 được giao, các sở, ban ngành, địa phương thực hiện rà soát, sắp xếp, tiết kiệm các khoản chi thường xuyên, khuyến khích các đơn vị phấn đấu tăng nguồn thu từ hoạt động sự nghiệp để chủ động cân đối nguồn thực hiện điều chỉnh mức lương cơ sở, ngân sách không phải bổ sung thêm kinh phí; thực hiện nghiêm kỷ luật tài chính - ngân sách nhà nước và công khai, minh bạch việc sử dụng ngân sách nhà nước.</a:t>
          </a:r>
          <a:endParaRPr lang="en-GB" sz="1600" dirty="0"/>
        </a:p>
      </dgm:t>
    </dgm:pt>
    <dgm:pt modelId="{BB6EC185-9244-4163-91DC-F8337851AF11}" type="parTrans" cxnId="{B8B5AABD-52F8-4DC6-9385-CEF6FFFA1FBC}">
      <dgm:prSet/>
      <dgm:spPr/>
      <dgm:t>
        <a:bodyPr/>
        <a:lstStyle/>
        <a:p>
          <a:endParaRPr lang="en-GB"/>
        </a:p>
      </dgm:t>
    </dgm:pt>
    <dgm:pt modelId="{BBEF1E0A-F7B2-470B-BE68-9C9DB2DD30B6}" type="sibTrans" cxnId="{B8B5AABD-52F8-4DC6-9385-CEF6FFFA1FBC}">
      <dgm:prSet/>
      <dgm:spPr/>
      <dgm:t>
        <a:bodyPr/>
        <a:lstStyle/>
        <a:p>
          <a:endParaRPr lang="en-GB"/>
        </a:p>
      </dgm:t>
    </dgm:pt>
    <dgm:pt modelId="{0908106D-4246-48E6-964C-DD76466293ED}">
      <dgm:prSet phldrT="[Text]" custT="1"/>
      <dgm:spPr>
        <a:solidFill>
          <a:schemeClr val="accent2">
            <a:lumMod val="60000"/>
            <a:lumOff val="40000"/>
          </a:schemeClr>
        </a:solidFill>
        <a:ln>
          <a:solidFill>
            <a:schemeClr val="accent2">
              <a:lumMod val="60000"/>
              <a:lumOff val="40000"/>
            </a:schemeClr>
          </a:solidFill>
        </a:ln>
      </dgm:spPr>
      <dgm:t>
        <a:bodyPr/>
        <a:lstStyle/>
        <a:p>
          <a:r>
            <a:rPr lang="en-US" sz="2800" dirty="0" smtClean="0">
              <a:solidFill>
                <a:schemeClr val="tx1"/>
              </a:solidFill>
              <a:latin typeface="Times New Roman" pitchFamily="18" charset="0"/>
              <a:cs typeface="Times New Roman" pitchFamily="18" charset="0"/>
            </a:rPr>
            <a:t>5</a:t>
          </a:r>
          <a:endParaRPr lang="en-GB" sz="2800" dirty="0">
            <a:solidFill>
              <a:schemeClr val="tx1"/>
            </a:solidFill>
            <a:latin typeface="Times New Roman" pitchFamily="18" charset="0"/>
            <a:cs typeface="Times New Roman" pitchFamily="18" charset="0"/>
          </a:endParaRPr>
        </a:p>
      </dgm:t>
    </dgm:pt>
    <dgm:pt modelId="{9CE4C6D2-A010-4BE8-A349-9B000DE4E88B}" type="parTrans" cxnId="{80DDCA91-11D4-4AD0-B061-488906BE220A}">
      <dgm:prSet/>
      <dgm:spPr/>
      <dgm:t>
        <a:bodyPr/>
        <a:lstStyle/>
        <a:p>
          <a:endParaRPr lang="en-GB"/>
        </a:p>
      </dgm:t>
    </dgm:pt>
    <dgm:pt modelId="{AD82F067-D38C-4C29-9B35-7D804E6BC67E}" type="sibTrans" cxnId="{80DDCA91-11D4-4AD0-B061-488906BE220A}">
      <dgm:prSet/>
      <dgm:spPr/>
      <dgm:t>
        <a:bodyPr/>
        <a:lstStyle/>
        <a:p>
          <a:endParaRPr lang="en-GB"/>
        </a:p>
      </dgm:t>
    </dgm:pt>
    <dgm:pt modelId="{0C1A5B13-DE6D-418A-815B-B9BAEE101FA9}">
      <dgm:prSet phldrT="[Text]" custT="1"/>
      <dgm:spPr>
        <a:solidFill>
          <a:schemeClr val="accent2">
            <a:lumMod val="40000"/>
            <a:lumOff val="60000"/>
            <a:alpha val="90000"/>
          </a:schemeClr>
        </a:solidFill>
        <a:ln>
          <a:solidFill>
            <a:schemeClr val="accent2">
              <a:lumMod val="40000"/>
              <a:lumOff val="60000"/>
            </a:schemeClr>
          </a:solidFill>
        </a:ln>
      </dgm:spPr>
      <dgm:t>
        <a:bodyPr/>
        <a:lstStyle/>
        <a:p>
          <a:r>
            <a:rPr lang="vi-VN" sz="1600" spc="-10" dirty="0" smtClean="0">
              <a:latin typeface="Times New Roman"/>
              <a:cs typeface="Times New Roman"/>
            </a:rPr>
            <a:t>Tập trung đẩy nhanh tiến độ thi công và giải ngân vốn đầu tư phát triển; chỉ thực hiện tạm ứng vốn từ NSNN cho các công trình, dự án cấp bách phòng chống, khắc phục hậu quả thiên tai, bảo vệ chủ quyền biển, đảo.Thường xuyên trực báo, tổ chức kiểm tra, đánh giá tiến độ thực hiện các dự án, công trình và xử lý kịp thời các vướng mắc phát sinh. Tăng cường, đẩy mạnh công tác quyết toán vốn đầu tư các dự án hoàn thành sử dụng vốn NSNN; thực hiện xử phạt vi phạm hành chính trong hoạt động đầu tư xây dựng đối với chủ đầu tư, nhà thầu có hành vi vi phạm quy định về nghiệm thu, thanh toán khối lượng hoàn thành và quyết toán công trình hoàn thành.</a:t>
          </a:r>
          <a:endParaRPr lang="en-GB" sz="1600" dirty="0"/>
        </a:p>
      </dgm:t>
    </dgm:pt>
    <dgm:pt modelId="{7C49C98E-12CA-492F-9A6F-6DF67F17C2B0}" type="parTrans" cxnId="{C44BC069-7768-4D05-89A5-F8F18D588689}">
      <dgm:prSet/>
      <dgm:spPr/>
      <dgm:t>
        <a:bodyPr/>
        <a:lstStyle/>
        <a:p>
          <a:endParaRPr lang="en-GB"/>
        </a:p>
      </dgm:t>
    </dgm:pt>
    <dgm:pt modelId="{AA0C7F5C-FC04-4BDF-B352-4B44CFA53DD0}" type="sibTrans" cxnId="{C44BC069-7768-4D05-89A5-F8F18D588689}">
      <dgm:prSet/>
      <dgm:spPr/>
      <dgm:t>
        <a:bodyPr/>
        <a:lstStyle/>
        <a:p>
          <a:endParaRPr lang="en-GB"/>
        </a:p>
      </dgm:t>
    </dgm:pt>
    <dgm:pt modelId="{3FF98973-AAC8-485D-A39A-71B815E31465}" type="pres">
      <dgm:prSet presAssocID="{20ECF1EC-3EF8-43E8-B602-BB6425DA2BD9}" presName="linearFlow" presStyleCnt="0">
        <dgm:presLayoutVars>
          <dgm:dir/>
          <dgm:animLvl val="lvl"/>
          <dgm:resizeHandles val="exact"/>
        </dgm:presLayoutVars>
      </dgm:prSet>
      <dgm:spPr/>
    </dgm:pt>
    <dgm:pt modelId="{6DD1F890-B6DA-45D0-B2F1-2D84DBBE4DD7}" type="pres">
      <dgm:prSet presAssocID="{D2759079-405D-49FA-8CC7-CB785DF045B5}" presName="composite" presStyleCnt="0"/>
      <dgm:spPr/>
    </dgm:pt>
    <dgm:pt modelId="{FFBBC38F-E4B9-4443-BF4E-9B70F32AE2DF}" type="pres">
      <dgm:prSet presAssocID="{D2759079-405D-49FA-8CC7-CB785DF045B5}" presName="parentText" presStyleLbl="alignNode1" presStyleIdx="0" presStyleCnt="2" custScaleX="81898" custLinFactNeighborX="1554" custLinFactNeighborY="-10369">
        <dgm:presLayoutVars>
          <dgm:chMax val="1"/>
          <dgm:bulletEnabled val="1"/>
        </dgm:presLayoutVars>
      </dgm:prSet>
      <dgm:spPr/>
      <dgm:t>
        <a:bodyPr/>
        <a:lstStyle/>
        <a:p>
          <a:endParaRPr lang="en-GB"/>
        </a:p>
      </dgm:t>
    </dgm:pt>
    <dgm:pt modelId="{70A846FD-B5A1-4D73-A90F-7B655144C346}" type="pres">
      <dgm:prSet presAssocID="{D2759079-405D-49FA-8CC7-CB785DF045B5}" presName="descendantText" presStyleLbl="alignAcc1" presStyleIdx="0" presStyleCnt="2" custScaleX="102833" custScaleY="133410">
        <dgm:presLayoutVars>
          <dgm:bulletEnabled val="1"/>
        </dgm:presLayoutVars>
      </dgm:prSet>
      <dgm:spPr/>
      <dgm:t>
        <a:bodyPr/>
        <a:lstStyle/>
        <a:p>
          <a:endParaRPr lang="en-GB"/>
        </a:p>
      </dgm:t>
    </dgm:pt>
    <dgm:pt modelId="{93D167D7-302D-4392-8F23-845E607066D8}" type="pres">
      <dgm:prSet presAssocID="{B894A47B-31C4-4704-AD5E-7D5800851AC2}" presName="sp" presStyleCnt="0"/>
      <dgm:spPr/>
    </dgm:pt>
    <dgm:pt modelId="{94D83C2A-BB23-4F26-93F2-7C3E75FB5641}" type="pres">
      <dgm:prSet presAssocID="{0908106D-4246-48E6-964C-DD76466293ED}" presName="composite" presStyleCnt="0"/>
      <dgm:spPr/>
    </dgm:pt>
    <dgm:pt modelId="{E726C918-CA54-4677-B3CE-301A96D2D93E}" type="pres">
      <dgm:prSet presAssocID="{0908106D-4246-48E6-964C-DD76466293ED}" presName="parentText" presStyleLbl="alignNode1" presStyleIdx="1" presStyleCnt="2" custScaleX="84123" custScaleY="129660" custLinFactNeighborY="-3808">
        <dgm:presLayoutVars>
          <dgm:chMax val="1"/>
          <dgm:bulletEnabled val="1"/>
        </dgm:presLayoutVars>
      </dgm:prSet>
      <dgm:spPr/>
    </dgm:pt>
    <dgm:pt modelId="{62E9A7E4-8C4F-4F26-9BF7-D4F7DC09DCBF}" type="pres">
      <dgm:prSet presAssocID="{0908106D-4246-48E6-964C-DD76466293ED}" presName="descendantText" presStyleLbl="alignAcc1" presStyleIdx="1" presStyleCnt="2" custScaleX="102252" custScaleY="169605">
        <dgm:presLayoutVars>
          <dgm:bulletEnabled val="1"/>
        </dgm:presLayoutVars>
      </dgm:prSet>
      <dgm:spPr/>
      <dgm:t>
        <a:bodyPr/>
        <a:lstStyle/>
        <a:p>
          <a:endParaRPr lang="en-GB"/>
        </a:p>
      </dgm:t>
    </dgm:pt>
  </dgm:ptLst>
  <dgm:cxnLst>
    <dgm:cxn modelId="{C44BC069-7768-4D05-89A5-F8F18D588689}" srcId="{0908106D-4246-48E6-964C-DD76466293ED}" destId="{0C1A5B13-DE6D-418A-815B-B9BAEE101FA9}" srcOrd="0" destOrd="0" parTransId="{7C49C98E-12CA-492F-9A6F-6DF67F17C2B0}" sibTransId="{AA0C7F5C-FC04-4BDF-B352-4B44CFA53DD0}"/>
    <dgm:cxn modelId="{B8B5AABD-52F8-4DC6-9385-CEF6FFFA1FBC}" srcId="{D2759079-405D-49FA-8CC7-CB785DF045B5}" destId="{8D10B644-4B85-4294-8207-FF68E61E5D95}" srcOrd="0" destOrd="0" parTransId="{BB6EC185-9244-4163-91DC-F8337851AF11}" sibTransId="{BBEF1E0A-F7B2-470B-BE68-9C9DB2DD30B6}"/>
    <dgm:cxn modelId="{65C458DD-2563-4ED4-8FF7-9000CD5BE124}" type="presOf" srcId="{20ECF1EC-3EF8-43E8-B602-BB6425DA2BD9}" destId="{3FF98973-AAC8-485D-A39A-71B815E31465}" srcOrd="0" destOrd="0" presId="urn:microsoft.com/office/officeart/2005/8/layout/chevron2"/>
    <dgm:cxn modelId="{1101E321-5279-4BEA-892D-67BE215D1E98}" srcId="{20ECF1EC-3EF8-43E8-B602-BB6425DA2BD9}" destId="{D2759079-405D-49FA-8CC7-CB785DF045B5}" srcOrd="0" destOrd="0" parTransId="{FA7E698E-737D-4830-9CB6-E8564B36F2DB}" sibTransId="{B894A47B-31C4-4704-AD5E-7D5800851AC2}"/>
    <dgm:cxn modelId="{80DDCA91-11D4-4AD0-B061-488906BE220A}" srcId="{20ECF1EC-3EF8-43E8-B602-BB6425DA2BD9}" destId="{0908106D-4246-48E6-964C-DD76466293ED}" srcOrd="1" destOrd="0" parTransId="{9CE4C6D2-A010-4BE8-A349-9B000DE4E88B}" sibTransId="{AD82F067-D38C-4C29-9B35-7D804E6BC67E}"/>
    <dgm:cxn modelId="{1BCBABE8-00D9-4D42-BBAD-B8DBE8780209}" type="presOf" srcId="{0908106D-4246-48E6-964C-DD76466293ED}" destId="{E726C918-CA54-4677-B3CE-301A96D2D93E}" srcOrd="0" destOrd="0" presId="urn:microsoft.com/office/officeart/2005/8/layout/chevron2"/>
    <dgm:cxn modelId="{A221C094-0C1E-4E83-A0C8-AE9CC5E6B096}" type="presOf" srcId="{D2759079-405D-49FA-8CC7-CB785DF045B5}" destId="{FFBBC38F-E4B9-4443-BF4E-9B70F32AE2DF}" srcOrd="0" destOrd="0" presId="urn:microsoft.com/office/officeart/2005/8/layout/chevron2"/>
    <dgm:cxn modelId="{9E45BF3A-7E89-49D7-96E1-E25A6410149C}" type="presOf" srcId="{0C1A5B13-DE6D-418A-815B-B9BAEE101FA9}" destId="{62E9A7E4-8C4F-4F26-9BF7-D4F7DC09DCBF}" srcOrd="0" destOrd="0" presId="urn:microsoft.com/office/officeart/2005/8/layout/chevron2"/>
    <dgm:cxn modelId="{D0480CFE-F58E-4C00-8CB8-1B02DAC35A46}" type="presOf" srcId="{8D10B644-4B85-4294-8207-FF68E61E5D95}" destId="{70A846FD-B5A1-4D73-A90F-7B655144C346}" srcOrd="0" destOrd="0" presId="urn:microsoft.com/office/officeart/2005/8/layout/chevron2"/>
    <dgm:cxn modelId="{ECCCF153-2E79-46AA-BDB2-F1EE5C00C962}" type="presParOf" srcId="{3FF98973-AAC8-485D-A39A-71B815E31465}" destId="{6DD1F890-B6DA-45D0-B2F1-2D84DBBE4DD7}" srcOrd="0" destOrd="0" presId="urn:microsoft.com/office/officeart/2005/8/layout/chevron2"/>
    <dgm:cxn modelId="{8CEDBA3D-2C99-4F1F-A17D-D4AD9A107EAD}" type="presParOf" srcId="{6DD1F890-B6DA-45D0-B2F1-2D84DBBE4DD7}" destId="{FFBBC38F-E4B9-4443-BF4E-9B70F32AE2DF}" srcOrd="0" destOrd="0" presId="urn:microsoft.com/office/officeart/2005/8/layout/chevron2"/>
    <dgm:cxn modelId="{714DED26-E5F6-4CEE-AAB5-9A5820A4A180}" type="presParOf" srcId="{6DD1F890-B6DA-45D0-B2F1-2D84DBBE4DD7}" destId="{70A846FD-B5A1-4D73-A90F-7B655144C346}" srcOrd="1" destOrd="0" presId="urn:microsoft.com/office/officeart/2005/8/layout/chevron2"/>
    <dgm:cxn modelId="{C2B853CD-6A9B-407D-A29B-52B76CC9345F}" type="presParOf" srcId="{3FF98973-AAC8-485D-A39A-71B815E31465}" destId="{93D167D7-302D-4392-8F23-845E607066D8}" srcOrd="1" destOrd="0" presId="urn:microsoft.com/office/officeart/2005/8/layout/chevron2"/>
    <dgm:cxn modelId="{84E99DC5-6AFA-441F-9229-81E65A3FAEF5}" type="presParOf" srcId="{3FF98973-AAC8-485D-A39A-71B815E31465}" destId="{94D83C2A-BB23-4F26-93F2-7C3E75FB5641}" srcOrd="2" destOrd="0" presId="urn:microsoft.com/office/officeart/2005/8/layout/chevron2"/>
    <dgm:cxn modelId="{97E23741-8008-4431-A1F4-AF909691B420}" type="presParOf" srcId="{94D83C2A-BB23-4F26-93F2-7C3E75FB5641}" destId="{E726C918-CA54-4677-B3CE-301A96D2D93E}" srcOrd="0" destOrd="0" presId="urn:microsoft.com/office/officeart/2005/8/layout/chevron2"/>
    <dgm:cxn modelId="{48DC5C47-AD6E-42C4-9A9F-0A067E181FC3}" type="presParOf" srcId="{94D83C2A-BB23-4F26-93F2-7C3E75FB5641}" destId="{62E9A7E4-8C4F-4F26-9BF7-D4F7DC09DCBF}" srcOrd="1" destOrd="0" presId="urn:microsoft.com/office/officeart/2005/8/layout/chevron2"/>
  </dgm:cxnLst>
  <dgm:bg>
    <a:solidFill>
      <a:schemeClr val="accent5">
        <a:lumMod val="60000"/>
        <a:lumOff val="40000"/>
      </a:schemeClr>
    </a:solidFill>
  </dgm:bg>
  <dgm:whole>
    <a:ln>
      <a:solidFill>
        <a:schemeClr val="accent5">
          <a:lumMod val="60000"/>
          <a:lumOff val="40000"/>
        </a:schemeClr>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17CF0-ED31-45E7-A46C-96DB1299FBDD}">
      <dsp:nvSpPr>
        <dsp:cNvPr id="0" name=""/>
        <dsp:cNvSpPr/>
      </dsp:nvSpPr>
      <dsp:spPr>
        <a:xfrm>
          <a:off x="0" y="594063"/>
          <a:ext cx="6096000" cy="655200"/>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B1C625-318B-4D54-913F-8556D95334FC}">
      <dsp:nvSpPr>
        <dsp:cNvPr id="0" name=""/>
        <dsp:cNvSpPr/>
      </dsp:nvSpPr>
      <dsp:spPr>
        <a:xfrm>
          <a:off x="311697" y="116750"/>
          <a:ext cx="5381877" cy="929282"/>
        </a:xfrm>
        <a:prstGeom prst="roundRect">
          <a:avLst/>
        </a:prstGeom>
        <a:solidFill>
          <a:schemeClr val="accent6">
            <a:lumMod val="60000"/>
            <a:lumOff val="4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622300">
            <a:lnSpc>
              <a:spcPct val="90000"/>
            </a:lnSpc>
            <a:spcBef>
              <a:spcPct val="0"/>
            </a:spcBef>
            <a:spcAft>
              <a:spcPct val="35000"/>
            </a:spcAft>
          </a:pPr>
          <a:r>
            <a:rPr lang="pt-BR" sz="1400" kern="1200" dirty="0" smtClean="0">
              <a:solidFill>
                <a:schemeClr val="tx1"/>
              </a:solidFill>
            </a:rPr>
            <a:t>Năm 2021, t</a:t>
          </a:r>
          <a:r>
            <a:rPr lang="en-US" sz="1400" kern="1200" dirty="0" smtClean="0">
              <a:solidFill>
                <a:schemeClr val="tx1"/>
              </a:solidFill>
            </a:rPr>
            <a:t>iếp tục giữ ổn định tỷ lệ phần trăm (%) phân chia, cơ chế điều tiết một số khoản thu đã được Quốc hội quyết định trong giai đoạn 2017-2020 theo Nghị quyết số 122/2020/QH14 của Quốc hội về kéo dài thời kỳ ổn định ngân sách 2017-2020</a:t>
          </a:r>
          <a:endParaRPr lang="en-US" sz="1400" kern="1200" dirty="0">
            <a:solidFill>
              <a:schemeClr val="tx1"/>
            </a:solidFill>
          </a:endParaRPr>
        </a:p>
      </dsp:txBody>
      <dsp:txXfrm>
        <a:off x="357061" y="162114"/>
        <a:ext cx="5291149" cy="838554"/>
      </dsp:txXfrm>
    </dsp:sp>
    <dsp:sp modelId="{A8987E23-DD5A-4008-A539-F9F249AB0C67}">
      <dsp:nvSpPr>
        <dsp:cNvPr id="0" name=""/>
        <dsp:cNvSpPr/>
      </dsp:nvSpPr>
      <dsp:spPr>
        <a:xfrm>
          <a:off x="0" y="1773423"/>
          <a:ext cx="6096000" cy="655200"/>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5C02E5-FF69-45C9-AF77-A384BCF3BE0A}">
      <dsp:nvSpPr>
        <dsp:cNvPr id="0" name=""/>
        <dsp:cNvSpPr/>
      </dsp:nvSpPr>
      <dsp:spPr>
        <a:xfrm>
          <a:off x="311694" y="1365601"/>
          <a:ext cx="5395661" cy="767520"/>
        </a:xfrm>
        <a:prstGeom prst="roundRect">
          <a:avLst/>
        </a:prstGeom>
        <a:solidFill>
          <a:schemeClr val="accent2">
            <a:lumMod val="40000"/>
            <a:lumOff val="6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622300">
            <a:lnSpc>
              <a:spcPct val="90000"/>
            </a:lnSpc>
            <a:spcBef>
              <a:spcPct val="0"/>
            </a:spcBef>
            <a:spcAft>
              <a:spcPct val="35000"/>
            </a:spcAft>
          </a:pPr>
          <a:r>
            <a:rPr lang="en-US" sz="1400" kern="1200" dirty="0" smtClean="0">
              <a:solidFill>
                <a:schemeClr val="tx1"/>
              </a:solidFill>
            </a:rPr>
            <a:t>Chi đầu tư phát triển phải gắn kết chặt chẽ với mục tiêu, nhiệm vụ phát triển kinh tế - xã hội của tỉnh; đảm bảo tỷ lệ chi đầu tư phát triển ít nhất 25% tổng chi cân đối ngân sách địa phương</a:t>
          </a:r>
          <a:endParaRPr lang="en-US" sz="1400" kern="1200" dirty="0"/>
        </a:p>
      </dsp:txBody>
      <dsp:txXfrm>
        <a:off x="349161" y="1403068"/>
        <a:ext cx="5320727" cy="692586"/>
      </dsp:txXfrm>
    </dsp:sp>
    <dsp:sp modelId="{EBE66D08-8E80-4330-918B-AE9FB05974C4}">
      <dsp:nvSpPr>
        <dsp:cNvPr id="0" name=""/>
        <dsp:cNvSpPr/>
      </dsp:nvSpPr>
      <dsp:spPr>
        <a:xfrm>
          <a:off x="0" y="3360259"/>
          <a:ext cx="6096000" cy="655200"/>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FC1051-84A2-45C2-A756-95FF525688C1}">
      <dsp:nvSpPr>
        <dsp:cNvPr id="0" name=""/>
        <dsp:cNvSpPr/>
      </dsp:nvSpPr>
      <dsp:spPr>
        <a:xfrm>
          <a:off x="304800" y="2569023"/>
          <a:ext cx="5492313" cy="1174996"/>
        </a:xfrm>
        <a:prstGeom prst="roundRect">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622300">
            <a:lnSpc>
              <a:spcPct val="90000"/>
            </a:lnSpc>
            <a:spcBef>
              <a:spcPct val="0"/>
            </a:spcBef>
            <a:spcAft>
              <a:spcPct val="35000"/>
            </a:spcAft>
          </a:pPr>
          <a:r>
            <a:rPr lang="en-US" sz="1400" kern="1200" dirty="0" smtClean="0">
              <a:solidFill>
                <a:schemeClr val="tx1"/>
              </a:solidFill>
            </a:rPr>
            <a:t>Dự toán chi thường xuyên đảm bảo thực hiện các chế độ, chính sách, nhiệm vụ do cơ quan có thẩm quyền ban hành; thực hiện chi cho con người, chi sự nghiệp giáo dục, chi an sinh xã hội. Chi cho các lĩnh vực giáo dục, đào tạo và dạy nghề; khoa học công nghệ đảm bảo mức tối thiểu Trung ương quy định.</a:t>
          </a:r>
          <a:endParaRPr lang="en-US" sz="1400" kern="1200" dirty="0">
            <a:solidFill>
              <a:schemeClr val="tx1"/>
            </a:solidFill>
          </a:endParaRPr>
        </a:p>
      </dsp:txBody>
      <dsp:txXfrm>
        <a:off x="362159" y="2626382"/>
        <a:ext cx="5377595" cy="10602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6F940-25DD-450D-9A97-0067B4329A85}">
      <dsp:nvSpPr>
        <dsp:cNvPr id="0" name=""/>
        <dsp:cNvSpPr/>
      </dsp:nvSpPr>
      <dsp:spPr>
        <a:xfrm>
          <a:off x="2379314" y="81224"/>
          <a:ext cx="1653875" cy="172869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tx1"/>
              </a:solidFill>
              <a:latin typeface="Times New Roman" pitchFamily="18" charset="0"/>
              <a:cs typeface="Times New Roman" pitchFamily="18" charset="0"/>
            </a:rPr>
            <a:t>Vốn</a:t>
          </a:r>
          <a:r>
            <a:rPr lang="en-US" sz="2000" kern="1200" dirty="0" smtClean="0">
              <a:solidFill>
                <a:schemeClr val="tx1"/>
              </a:solidFill>
              <a:latin typeface="Times New Roman" pitchFamily="18" charset="0"/>
              <a:cs typeface="Times New Roman" pitchFamily="18" charset="0"/>
            </a:rPr>
            <a:t> ĐTPT </a:t>
          </a:r>
          <a:r>
            <a:rPr lang="en-US" sz="2000" b="1" kern="1200" dirty="0" smtClean="0">
              <a:solidFill>
                <a:srgbClr val="00B0F0"/>
              </a:solidFill>
              <a:latin typeface="Times New Roman" pitchFamily="18" charset="0"/>
              <a:cs typeface="Times New Roman" pitchFamily="18" charset="0"/>
            </a:rPr>
            <a:t>997,1</a:t>
          </a:r>
          <a:endParaRPr lang="en-GB" sz="2000" b="1" kern="1200" dirty="0">
            <a:solidFill>
              <a:srgbClr val="00B0F0"/>
            </a:solidFill>
            <a:latin typeface="Times New Roman" pitchFamily="18" charset="0"/>
            <a:cs typeface="Times New Roman" pitchFamily="18" charset="0"/>
          </a:endParaRPr>
        </a:p>
      </dsp:txBody>
      <dsp:txXfrm>
        <a:off x="2621518" y="334385"/>
        <a:ext cx="1169467" cy="1222369"/>
      </dsp:txXfrm>
    </dsp:sp>
    <dsp:sp modelId="{D3EF5630-6685-425F-AB0D-0F86CAD31CF5}">
      <dsp:nvSpPr>
        <dsp:cNvPr id="0" name=""/>
        <dsp:cNvSpPr/>
      </dsp:nvSpPr>
      <dsp:spPr>
        <a:xfrm>
          <a:off x="2682439" y="1852808"/>
          <a:ext cx="978644" cy="978644"/>
        </a:xfrm>
        <a:prstGeom prst="mathPlus">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2812158" y="2227041"/>
        <a:ext cx="719206" cy="230178"/>
      </dsp:txXfrm>
    </dsp:sp>
    <dsp:sp modelId="{A327C52D-FF39-4073-BB1F-F08CDE6A7DD5}">
      <dsp:nvSpPr>
        <dsp:cNvPr id="0" name=""/>
        <dsp:cNvSpPr/>
      </dsp:nvSpPr>
      <dsp:spPr>
        <a:xfrm>
          <a:off x="2446225" y="2895229"/>
          <a:ext cx="1464811" cy="1336845"/>
        </a:xfrm>
        <a:prstGeom prst="ellipse">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tx1"/>
              </a:solidFill>
              <a:latin typeface="Times New Roman" pitchFamily="18" charset="0"/>
              <a:cs typeface="Times New Roman" pitchFamily="18" charset="0"/>
            </a:rPr>
            <a:t>Vốn</a:t>
          </a:r>
          <a:r>
            <a:rPr lang="en-US" sz="2000" kern="1200" dirty="0" smtClean="0">
              <a:solidFill>
                <a:schemeClr val="tx1"/>
              </a:solidFill>
              <a:latin typeface="Times New Roman" pitchFamily="18" charset="0"/>
              <a:cs typeface="Times New Roman" pitchFamily="18" charset="0"/>
            </a:rPr>
            <a:t> SN </a:t>
          </a:r>
          <a:r>
            <a:rPr lang="en-US" sz="2000" b="1" kern="1200" dirty="0" smtClean="0">
              <a:solidFill>
                <a:srgbClr val="00B0F0"/>
              </a:solidFill>
              <a:latin typeface="Times New Roman" pitchFamily="18" charset="0"/>
              <a:cs typeface="Times New Roman" pitchFamily="18" charset="0"/>
            </a:rPr>
            <a:t>732,6</a:t>
          </a:r>
          <a:endParaRPr lang="en-GB" sz="2000" b="1" kern="1200" dirty="0">
            <a:solidFill>
              <a:srgbClr val="00B0F0"/>
            </a:solidFill>
            <a:latin typeface="Times New Roman" pitchFamily="18" charset="0"/>
            <a:cs typeface="Times New Roman" pitchFamily="18" charset="0"/>
          </a:endParaRPr>
        </a:p>
      </dsp:txBody>
      <dsp:txXfrm>
        <a:off x="2660742" y="3091005"/>
        <a:ext cx="1035777" cy="945293"/>
      </dsp:txXfrm>
    </dsp:sp>
    <dsp:sp modelId="{555F8519-65EC-46E5-AB4F-9A5DD7308FEF}">
      <dsp:nvSpPr>
        <dsp:cNvPr id="0" name=""/>
        <dsp:cNvSpPr/>
      </dsp:nvSpPr>
      <dsp:spPr>
        <a:xfrm rot="21569845">
          <a:off x="4434311" y="1783382"/>
          <a:ext cx="852505" cy="627682"/>
        </a:xfrm>
        <a:prstGeom prst="righ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GB" sz="2600" kern="1200"/>
        </a:p>
      </dsp:txBody>
      <dsp:txXfrm>
        <a:off x="4434315" y="1909744"/>
        <a:ext cx="664200" cy="376610"/>
      </dsp:txXfrm>
    </dsp:sp>
    <dsp:sp modelId="{517F6C35-07FA-4785-9B4F-58F50822C6F0}">
      <dsp:nvSpPr>
        <dsp:cNvPr id="0" name=""/>
        <dsp:cNvSpPr/>
      </dsp:nvSpPr>
      <dsp:spPr>
        <a:xfrm>
          <a:off x="5641603" y="838175"/>
          <a:ext cx="2063252" cy="2575556"/>
        </a:xfrm>
        <a:prstGeom prst="ellips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Times New Roman" pitchFamily="18" charset="0"/>
              <a:cs typeface="Times New Roman" pitchFamily="18" charset="0"/>
            </a:rPr>
            <a:t>1.729,7</a:t>
          </a:r>
          <a:r>
            <a:rPr lang="en-US" sz="2400" kern="1200" dirty="0" smtClean="0">
              <a:solidFill>
                <a:schemeClr val="tx1"/>
              </a:solidFill>
              <a:latin typeface="Times New Roman" pitchFamily="18" charset="0"/>
              <a:cs typeface="Times New Roman" pitchFamily="18" charset="0"/>
            </a:rPr>
            <a:t> </a:t>
          </a:r>
        </a:p>
        <a:p>
          <a:pPr lvl="0" algn="ctr" defTabSz="1066800">
            <a:lnSpc>
              <a:spcPct val="90000"/>
            </a:lnSpc>
            <a:spcBef>
              <a:spcPct val="0"/>
            </a:spcBef>
            <a:spcAft>
              <a:spcPct val="35000"/>
            </a:spcAft>
          </a:pPr>
          <a:r>
            <a:rPr lang="en-US" sz="2400" kern="1200" dirty="0" err="1" smtClean="0">
              <a:solidFill>
                <a:schemeClr val="tx1"/>
              </a:solidFill>
              <a:latin typeface="Times New Roman" pitchFamily="18" charset="0"/>
              <a:cs typeface="Times New Roman" pitchFamily="18" charset="0"/>
            </a:rPr>
            <a:t>tỷ</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đồng</a:t>
          </a:r>
          <a:endParaRPr lang="en-GB" sz="2400" kern="1200" dirty="0">
            <a:solidFill>
              <a:schemeClr val="tx1"/>
            </a:solidFill>
            <a:latin typeface="Times New Roman" pitchFamily="18" charset="0"/>
            <a:cs typeface="Times New Roman" pitchFamily="18" charset="0"/>
          </a:endParaRPr>
        </a:p>
      </dsp:txBody>
      <dsp:txXfrm>
        <a:off x="5943759" y="1215356"/>
        <a:ext cx="1458940" cy="18211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20C6F-30E5-4734-838F-B0677566CE38}">
      <dsp:nvSpPr>
        <dsp:cNvPr id="0" name=""/>
        <dsp:cNvSpPr/>
      </dsp:nvSpPr>
      <dsp:spPr>
        <a:xfrm rot="5400000">
          <a:off x="-232793" y="239491"/>
          <a:ext cx="1551954" cy="1086368"/>
        </a:xfrm>
        <a:prstGeom prst="chevron">
          <a:avLst/>
        </a:prstGeom>
        <a:solidFill>
          <a:schemeClr val="accent2">
            <a:lumMod val="40000"/>
            <a:lumOff val="6000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1</a:t>
          </a:r>
          <a:endParaRPr lang="en-GB" sz="2800" kern="1200" dirty="0">
            <a:latin typeface="Times New Roman" pitchFamily="18" charset="0"/>
            <a:cs typeface="Times New Roman" pitchFamily="18" charset="0"/>
          </a:endParaRPr>
        </a:p>
      </dsp:txBody>
      <dsp:txXfrm rot="-5400000">
        <a:off x="0" y="549882"/>
        <a:ext cx="1086368" cy="465586"/>
      </dsp:txXfrm>
    </dsp:sp>
    <dsp:sp modelId="{B88C7018-7A48-40A2-9C4B-F94B80C6F902}">
      <dsp:nvSpPr>
        <dsp:cNvPr id="0" name=""/>
        <dsp:cNvSpPr/>
      </dsp:nvSpPr>
      <dsp:spPr>
        <a:xfrm rot="5400000">
          <a:off x="3963234" y="-2870168"/>
          <a:ext cx="1008770" cy="6762503"/>
        </a:xfrm>
        <a:prstGeom prst="round2SameRect">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vi-VN" sz="1600" kern="1200" dirty="0" smtClean="0">
              <a:latin typeface="+mj-lt"/>
            </a:rPr>
            <a:t>Tăng cường quản lý thu, nuôi dưỡng nguồn thu, chống thất thu, chống buôn lậu, gian lận thương mại, trốn thuế, xử lý nợ đọng thuế; thực hiện các giải pháp phù hợp để đảm bảo thu đúng, thu đủ, thu kịp thời các khoản phát sinh; đảm bảo thu đạt và vượt dự toán do HĐND tỉnh giao</a:t>
          </a:r>
          <a:endParaRPr lang="en-GB" sz="1600" kern="1200" dirty="0"/>
        </a:p>
      </dsp:txBody>
      <dsp:txXfrm rot="-5400000">
        <a:off x="1086368" y="55942"/>
        <a:ext cx="6713259" cy="910282"/>
      </dsp:txXfrm>
    </dsp:sp>
    <dsp:sp modelId="{1C26B77F-5756-4494-9688-A344DEBD9D25}">
      <dsp:nvSpPr>
        <dsp:cNvPr id="0" name=""/>
        <dsp:cNvSpPr/>
      </dsp:nvSpPr>
      <dsp:spPr>
        <a:xfrm rot="5400000">
          <a:off x="-232793" y="1659800"/>
          <a:ext cx="1551954" cy="1086368"/>
        </a:xfrm>
        <a:prstGeom prst="chevron">
          <a:avLst/>
        </a:prstGeom>
        <a:solidFill>
          <a:schemeClr val="accent3">
            <a:lumMod val="60000"/>
            <a:lumOff val="4000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2</a:t>
          </a:r>
          <a:endParaRPr lang="en-GB" sz="2800" kern="1200" dirty="0">
            <a:latin typeface="Times New Roman" pitchFamily="18" charset="0"/>
            <a:cs typeface="Times New Roman" pitchFamily="18" charset="0"/>
          </a:endParaRPr>
        </a:p>
      </dsp:txBody>
      <dsp:txXfrm rot="-5400000">
        <a:off x="0" y="1970191"/>
        <a:ext cx="1086368" cy="465586"/>
      </dsp:txXfrm>
    </dsp:sp>
    <dsp:sp modelId="{27EE8D63-5E8F-4375-BC88-8F0389ACEC7A}">
      <dsp:nvSpPr>
        <dsp:cNvPr id="0" name=""/>
        <dsp:cNvSpPr/>
      </dsp:nvSpPr>
      <dsp:spPr>
        <a:xfrm rot="5400000">
          <a:off x="3915101" y="-1449859"/>
          <a:ext cx="1105037" cy="6762503"/>
        </a:xfrm>
        <a:prstGeom prst="round2SameRect">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vi-VN" sz="1600" kern="1200" dirty="0" smtClean="0">
              <a:latin typeface="Times New Roman" panose="02020603050405020304" pitchFamily="18" charset="0"/>
              <a:cs typeface="Times New Roman" panose="02020603050405020304" pitchFamily="18" charset="0"/>
            </a:rPr>
            <a:t>Tăng cường công tác thanh tra, kiểm tra thuế, kiểm tra sau thông quan; thường xuyên thu thập thông tin, kịp thời tổ chức kiểm tra, xử lý các trường hợp có dấu hiệu vi phạm, nhất là những doanh nghiệp, lĩnh vực, mặt hàng trọng điểm, có rủi ro cao; chú trọng nâng cao chất lượng và hiệu quả công tác thanh tra, kiểm tra</a:t>
          </a:r>
          <a:r>
            <a:rPr lang="en-US" sz="1600" kern="1200" dirty="0" smtClean="0">
              <a:latin typeface="Times New Roman" panose="02020603050405020304" pitchFamily="18" charset="0"/>
              <a:cs typeface="Times New Roman" panose="02020603050405020304" pitchFamily="18" charset="0"/>
            </a:rPr>
            <a:t>.</a:t>
          </a:r>
          <a:endParaRPr lang="en-GB" sz="1600" kern="1200" dirty="0"/>
        </a:p>
      </dsp:txBody>
      <dsp:txXfrm rot="-5400000">
        <a:off x="1086369" y="1432816"/>
        <a:ext cx="6708560" cy="997151"/>
      </dsp:txXfrm>
    </dsp:sp>
    <dsp:sp modelId="{74245338-5C33-404F-83D9-E7C5C41A08BB}">
      <dsp:nvSpPr>
        <dsp:cNvPr id="0" name=""/>
        <dsp:cNvSpPr/>
      </dsp:nvSpPr>
      <dsp:spPr>
        <a:xfrm rot="5400000">
          <a:off x="-335214" y="3196006"/>
          <a:ext cx="1756797" cy="1086368"/>
        </a:xfrm>
        <a:prstGeom prst="chevron">
          <a:avLst/>
        </a:prstGeom>
        <a:solidFill>
          <a:schemeClr val="accent4">
            <a:lumMod val="60000"/>
            <a:lumOff val="4000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3</a:t>
          </a:r>
          <a:endParaRPr lang="en-GB" sz="2800" kern="1200" dirty="0">
            <a:latin typeface="Times New Roman" pitchFamily="18" charset="0"/>
            <a:cs typeface="Times New Roman" pitchFamily="18" charset="0"/>
          </a:endParaRPr>
        </a:p>
      </dsp:txBody>
      <dsp:txXfrm rot="-5400000">
        <a:off x="1" y="3403975"/>
        <a:ext cx="1086368" cy="670429"/>
      </dsp:txXfrm>
    </dsp:sp>
    <dsp:sp modelId="{594E80A4-BE71-40D2-955F-D9FF050BF2DB}">
      <dsp:nvSpPr>
        <dsp:cNvPr id="0" name=""/>
        <dsp:cNvSpPr/>
      </dsp:nvSpPr>
      <dsp:spPr>
        <a:xfrm rot="5400000">
          <a:off x="3799203" y="86347"/>
          <a:ext cx="1336832" cy="6762503"/>
        </a:xfrm>
        <a:prstGeom prst="round2SameRect">
          <a:avLst/>
        </a:prstGeom>
        <a:solidFill>
          <a:schemeClr val="accent4">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smtClean="0">
              <a:latin typeface="Times New Roman" panose="02020603050405020304" pitchFamily="18" charset="0"/>
              <a:cs typeface="Times New Roman" panose="02020603050405020304" pitchFamily="18" charset="0"/>
            </a:rPr>
            <a:t>Tổ chức điều hành, quản lý chi ngân sách nhà nước theo đúng chế độ quy định, trong phạm vi dự toán được giao đảm bảo chặt chẽ, tiết kiệm, hiệu quả; công khai minh bạch việc sử dụng ngân sách nhà nước và kịp thời tham mưu cấp có thẩm quyền cắt giảm, điều chỉnh các khoản chi chưa thật sự cần thiết. </a:t>
          </a:r>
          <a:endParaRPr lang="en-GB" sz="1600" kern="1200" dirty="0">
            <a:latin typeface="Times New Roman" panose="02020603050405020304" pitchFamily="18" charset="0"/>
            <a:cs typeface="Times New Roman" panose="02020603050405020304" pitchFamily="18" charset="0"/>
          </a:endParaRPr>
        </a:p>
      </dsp:txBody>
      <dsp:txXfrm rot="-5400000">
        <a:off x="1086368" y="2864442"/>
        <a:ext cx="6697244" cy="12063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BC38F-E4B9-4443-BF4E-9B70F32AE2DF}">
      <dsp:nvSpPr>
        <dsp:cNvPr id="0" name=""/>
        <dsp:cNvSpPr/>
      </dsp:nvSpPr>
      <dsp:spPr>
        <a:xfrm rot="5400000">
          <a:off x="-509345" y="550637"/>
          <a:ext cx="2002685" cy="941199"/>
        </a:xfrm>
        <a:prstGeom prst="chevron">
          <a:avLst/>
        </a:prstGeom>
        <a:solidFill>
          <a:schemeClr val="accent6">
            <a:lumMod val="60000"/>
            <a:lumOff val="40000"/>
          </a:schemeClr>
        </a:solidFill>
        <a:ln w="28575"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Times New Roman" pitchFamily="18" charset="0"/>
              <a:cs typeface="Times New Roman" pitchFamily="18" charset="0"/>
            </a:rPr>
            <a:t>4</a:t>
          </a:r>
          <a:endParaRPr lang="en-GB" sz="2800" kern="1200" dirty="0">
            <a:solidFill>
              <a:schemeClr val="tx1"/>
            </a:solidFill>
            <a:latin typeface="Times New Roman" pitchFamily="18" charset="0"/>
            <a:cs typeface="Times New Roman" pitchFamily="18" charset="0"/>
          </a:endParaRPr>
        </a:p>
      </dsp:txBody>
      <dsp:txXfrm rot="-5400000">
        <a:off x="21398" y="490495"/>
        <a:ext cx="941199" cy="1061486"/>
      </dsp:txXfrm>
    </dsp:sp>
    <dsp:sp modelId="{70A846FD-B5A1-4D73-A90F-7B655144C346}">
      <dsp:nvSpPr>
        <dsp:cNvPr id="0" name=""/>
        <dsp:cNvSpPr/>
      </dsp:nvSpPr>
      <dsp:spPr>
        <a:xfrm rot="5400000">
          <a:off x="3601403" y="-2639705"/>
          <a:ext cx="1738356" cy="7037534"/>
        </a:xfrm>
        <a:prstGeom prst="round2SameRect">
          <a:avLst/>
        </a:prstGeom>
        <a:solidFill>
          <a:schemeClr val="accent6">
            <a:lumMod val="40000"/>
            <a:lumOff val="60000"/>
            <a:alpha val="90000"/>
          </a:schemeClr>
        </a:solidFill>
        <a:ln w="28575"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vi-VN" sz="1600" kern="1200" spc="-10" dirty="0" smtClean="0">
              <a:latin typeface="Times New Roman"/>
              <a:cs typeface="Times New Roman"/>
            </a:rPr>
            <a:t>Trên cơ sở dự toán ngân sách nhà nước năm 2021 được giao, các sở, ban ngành, địa phương thực hiện rà soát, sắp xếp, tiết kiệm các khoản chi thường xuyên, khuyến khích các đơn vị phấn đấu tăng nguồn thu từ hoạt động sự nghiệp để chủ động cân đối nguồn thực hiện điều chỉnh mức lương cơ sở, ngân sách không phải bổ sung thêm kinh phí; thực hiện nghiêm kỷ luật tài chính - ngân sách nhà nước và công khai, minh bạch việc sử dụng ngân sách nhà nước.</a:t>
          </a:r>
          <a:endParaRPr lang="en-GB" sz="1600" kern="1200" dirty="0"/>
        </a:p>
      </dsp:txBody>
      <dsp:txXfrm rot="-5400000">
        <a:off x="951814" y="94744"/>
        <a:ext cx="6952674" cy="1568636"/>
      </dsp:txXfrm>
    </dsp:sp>
    <dsp:sp modelId="{E726C918-CA54-4677-B3CE-301A96D2D93E}">
      <dsp:nvSpPr>
        <dsp:cNvPr id="0" name=""/>
        <dsp:cNvSpPr/>
      </dsp:nvSpPr>
      <dsp:spPr>
        <a:xfrm rot="5400000">
          <a:off x="-811417" y="2900431"/>
          <a:ext cx="2596682" cy="966770"/>
        </a:xfrm>
        <a:prstGeom prst="chevron">
          <a:avLst/>
        </a:prstGeom>
        <a:solidFill>
          <a:schemeClr val="accent2">
            <a:lumMod val="60000"/>
            <a:lumOff val="40000"/>
          </a:schemeClr>
        </a:solidFill>
        <a:ln w="28575"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Times New Roman" pitchFamily="18" charset="0"/>
              <a:cs typeface="Times New Roman" pitchFamily="18" charset="0"/>
            </a:rPr>
            <a:t>5</a:t>
          </a:r>
          <a:endParaRPr lang="en-GB" sz="2800" kern="1200" dirty="0">
            <a:solidFill>
              <a:schemeClr val="tx1"/>
            </a:solidFill>
            <a:latin typeface="Times New Roman" pitchFamily="18" charset="0"/>
            <a:cs typeface="Times New Roman" pitchFamily="18" charset="0"/>
          </a:endParaRPr>
        </a:p>
      </dsp:txBody>
      <dsp:txXfrm rot="-5400000">
        <a:off x="3539" y="2568860"/>
        <a:ext cx="966770" cy="1629912"/>
      </dsp:txXfrm>
    </dsp:sp>
    <dsp:sp modelId="{62E9A7E4-8C4F-4F26-9BF7-D4F7DC09DCBF}">
      <dsp:nvSpPr>
        <dsp:cNvPr id="0" name=""/>
        <dsp:cNvSpPr/>
      </dsp:nvSpPr>
      <dsp:spPr>
        <a:xfrm rot="5400000">
          <a:off x="3378375" y="-388641"/>
          <a:ext cx="2209984" cy="6997773"/>
        </a:xfrm>
        <a:prstGeom prst="round2SameRect">
          <a:avLst/>
        </a:prstGeom>
        <a:solidFill>
          <a:schemeClr val="accent2">
            <a:lumMod val="40000"/>
            <a:lumOff val="60000"/>
            <a:alpha val="90000"/>
          </a:schemeClr>
        </a:solidFill>
        <a:ln w="28575"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vi-VN" sz="1600" kern="1200" spc="-10" dirty="0" smtClean="0">
              <a:latin typeface="Times New Roman"/>
              <a:cs typeface="Times New Roman"/>
            </a:rPr>
            <a:t>Tập trung đẩy nhanh tiến độ thi công và giải ngân vốn đầu tư phát triển; chỉ thực hiện tạm ứng vốn từ NSNN cho các công trình, dự án cấp bách phòng chống, khắc phục hậu quả thiên tai, bảo vệ chủ quyền biển, đảo.Thường xuyên trực báo, tổ chức kiểm tra, đánh giá tiến độ thực hiện các dự án, công trình và xử lý kịp thời các vướng mắc phát sinh. Tăng cường, đẩy mạnh công tác quyết toán vốn đầu tư các dự án hoàn thành sử dụng vốn NSNN; thực hiện xử phạt vi phạm hành chính trong hoạt động đầu tư xây dựng đối với chủ đầu tư, nhà thầu có hành vi vi phạm quy định về nghiệm thu, thanh toán khối lượng hoàn thành và quyết toán công trình hoàn thành.</a:t>
          </a:r>
          <a:endParaRPr lang="en-GB" sz="1600" kern="1200" dirty="0"/>
        </a:p>
      </dsp:txBody>
      <dsp:txXfrm rot="-5400000">
        <a:off x="984481" y="2113136"/>
        <a:ext cx="6889890" cy="199421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477" cy="496060"/>
          </a:xfrm>
          <a:prstGeom prst="rect">
            <a:avLst/>
          </a:prstGeom>
        </p:spPr>
        <p:txBody>
          <a:bodyPr vert="horz" lIns="92117" tIns="46058" rIns="92117" bIns="46058" rtlCol="0"/>
          <a:lstStyle>
            <a:lvl1pPr algn="l">
              <a:defRPr sz="1200"/>
            </a:lvl1pPr>
          </a:lstStyle>
          <a:p>
            <a:endParaRPr lang="en-GB"/>
          </a:p>
        </p:txBody>
      </p:sp>
      <p:sp>
        <p:nvSpPr>
          <p:cNvPr id="3" name="Date Placeholder 2"/>
          <p:cNvSpPr>
            <a:spLocks noGrp="1"/>
          </p:cNvSpPr>
          <p:nvPr>
            <p:ph type="dt" sz="quarter" idx="1"/>
          </p:nvPr>
        </p:nvSpPr>
        <p:spPr>
          <a:xfrm>
            <a:off x="3850010" y="1"/>
            <a:ext cx="2946571" cy="496060"/>
          </a:xfrm>
          <a:prstGeom prst="rect">
            <a:avLst/>
          </a:prstGeom>
        </p:spPr>
        <p:txBody>
          <a:bodyPr vert="horz" lIns="92117" tIns="46058" rIns="92117" bIns="46058" rtlCol="0"/>
          <a:lstStyle>
            <a:lvl1pPr algn="r">
              <a:defRPr sz="1200"/>
            </a:lvl1pPr>
          </a:lstStyle>
          <a:p>
            <a:fld id="{9C670DEC-E327-4A64-AE39-4D75A5CEB419}" type="datetimeFigureOut">
              <a:rPr lang="en-GB" smtClean="0"/>
              <a:t>23/12/2020</a:t>
            </a:fld>
            <a:endParaRPr lang="en-GB"/>
          </a:p>
        </p:txBody>
      </p:sp>
      <p:sp>
        <p:nvSpPr>
          <p:cNvPr id="4" name="Footer Placeholder 3"/>
          <p:cNvSpPr>
            <a:spLocks noGrp="1"/>
          </p:cNvSpPr>
          <p:nvPr>
            <p:ph type="ftr" sz="quarter" idx="2"/>
          </p:nvPr>
        </p:nvSpPr>
        <p:spPr>
          <a:xfrm>
            <a:off x="0" y="9429825"/>
            <a:ext cx="2945477" cy="496060"/>
          </a:xfrm>
          <a:prstGeom prst="rect">
            <a:avLst/>
          </a:prstGeom>
        </p:spPr>
        <p:txBody>
          <a:bodyPr vert="horz" lIns="92117" tIns="46058" rIns="92117" bIns="46058" rtlCol="0" anchor="b"/>
          <a:lstStyle>
            <a:lvl1pPr algn="l">
              <a:defRPr sz="1200"/>
            </a:lvl1pPr>
          </a:lstStyle>
          <a:p>
            <a:endParaRPr lang="en-GB"/>
          </a:p>
        </p:txBody>
      </p:sp>
      <p:sp>
        <p:nvSpPr>
          <p:cNvPr id="5" name="Slide Number Placeholder 4"/>
          <p:cNvSpPr>
            <a:spLocks noGrp="1"/>
          </p:cNvSpPr>
          <p:nvPr>
            <p:ph type="sldNum" sz="quarter" idx="3"/>
          </p:nvPr>
        </p:nvSpPr>
        <p:spPr>
          <a:xfrm>
            <a:off x="3850010" y="9429825"/>
            <a:ext cx="2946571" cy="496060"/>
          </a:xfrm>
          <a:prstGeom prst="rect">
            <a:avLst/>
          </a:prstGeom>
        </p:spPr>
        <p:txBody>
          <a:bodyPr vert="horz" lIns="92117" tIns="46058" rIns="92117" bIns="46058" rtlCol="0" anchor="b"/>
          <a:lstStyle>
            <a:lvl1pPr algn="r">
              <a:defRPr sz="1200"/>
            </a:lvl1pPr>
          </a:lstStyle>
          <a:p>
            <a:fld id="{D07EFB1D-EB1A-4371-A561-F23C601F6DB8}" type="slidenum">
              <a:rPr lang="en-GB" smtClean="0"/>
              <a:t>‹#›</a:t>
            </a:fld>
            <a:endParaRPr lang="en-GB"/>
          </a:p>
        </p:txBody>
      </p:sp>
    </p:spTree>
    <p:extLst>
      <p:ext uri="{BB962C8B-B14F-4D97-AF65-F5344CB8AC3E}">
        <p14:creationId xmlns:p14="http://schemas.microsoft.com/office/powerpoint/2010/main" val="102940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710"/>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idx="1"/>
          </p:nvPr>
        </p:nvSpPr>
        <p:spPr>
          <a:xfrm>
            <a:off x="3850835" y="0"/>
            <a:ext cx="2945659" cy="498710"/>
          </a:xfrm>
          <a:prstGeom prst="rect">
            <a:avLst/>
          </a:prstGeom>
        </p:spPr>
        <p:txBody>
          <a:bodyPr vert="horz" lIns="92117" tIns="46058" rIns="92117" bIns="46058" rtlCol="0"/>
          <a:lstStyle>
            <a:lvl1pPr algn="r">
              <a:defRPr sz="1200"/>
            </a:lvl1pPr>
          </a:lstStyle>
          <a:p>
            <a:fld id="{BDCCDACC-C9DB-44AE-80EB-567FACFBF4B3}" type="datetimeFigureOut">
              <a:rPr lang="en-US" smtClean="0"/>
              <a:pPr/>
              <a:t>12/23/2020</a:t>
            </a:fld>
            <a:endParaRPr lang="en-US"/>
          </a:p>
        </p:txBody>
      </p:sp>
      <p:sp>
        <p:nvSpPr>
          <p:cNvPr id="4" name="Slide Image Placeholder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2117" tIns="46058" rIns="92117" bIns="46058" rtlCol="0" anchor="ctr"/>
          <a:lstStyle/>
          <a:p>
            <a:endParaRPr lang="en-US"/>
          </a:p>
        </p:txBody>
      </p:sp>
      <p:sp>
        <p:nvSpPr>
          <p:cNvPr id="5" name="Notes Placeholder 4"/>
          <p:cNvSpPr>
            <a:spLocks noGrp="1"/>
          </p:cNvSpPr>
          <p:nvPr>
            <p:ph type="body" sz="quarter" idx="3"/>
          </p:nvPr>
        </p:nvSpPr>
        <p:spPr>
          <a:xfrm>
            <a:off x="679768" y="4777960"/>
            <a:ext cx="5438140" cy="3909238"/>
          </a:xfrm>
          <a:prstGeom prst="rect">
            <a:avLst/>
          </a:prstGeom>
        </p:spPr>
        <p:txBody>
          <a:bodyPr vert="horz" lIns="92117" tIns="46058" rIns="92117" bIns="460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519"/>
            <a:ext cx="2945659" cy="498709"/>
          </a:xfrm>
          <a:prstGeom prst="rect">
            <a:avLst/>
          </a:prstGeom>
        </p:spPr>
        <p:txBody>
          <a:bodyPr vert="horz" lIns="92117" tIns="46058" rIns="92117" bIns="46058" rtlCol="0" anchor="b"/>
          <a:lstStyle>
            <a:lvl1pPr algn="l">
              <a:defRPr sz="1200"/>
            </a:lvl1pPr>
          </a:lstStyle>
          <a:p>
            <a:endParaRPr lang="en-US"/>
          </a:p>
        </p:txBody>
      </p:sp>
      <p:sp>
        <p:nvSpPr>
          <p:cNvPr id="7" name="Slide Number Placeholder 6"/>
          <p:cNvSpPr>
            <a:spLocks noGrp="1"/>
          </p:cNvSpPr>
          <p:nvPr>
            <p:ph type="sldNum" sz="quarter" idx="5"/>
          </p:nvPr>
        </p:nvSpPr>
        <p:spPr>
          <a:xfrm>
            <a:off x="3850835" y="9429519"/>
            <a:ext cx="2945659" cy="498709"/>
          </a:xfrm>
          <a:prstGeom prst="rect">
            <a:avLst/>
          </a:prstGeom>
        </p:spPr>
        <p:txBody>
          <a:bodyPr vert="horz" lIns="92117" tIns="46058" rIns="92117" bIns="46058"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a:t>
            </a:fld>
            <a:endParaRPr lang="en-US"/>
          </a:p>
        </p:txBody>
      </p:sp>
    </p:spTree>
    <p:extLst>
      <p:ext uri="{BB962C8B-B14F-4D97-AF65-F5344CB8AC3E}">
        <p14:creationId xmlns:p14="http://schemas.microsoft.com/office/powerpoint/2010/main" val="2417818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10</a:t>
            </a:fld>
            <a:endParaRPr lang="en-US"/>
          </a:p>
        </p:txBody>
      </p:sp>
    </p:spTree>
    <p:extLst>
      <p:ext uri="{BB962C8B-B14F-4D97-AF65-F5344CB8AC3E}">
        <p14:creationId xmlns:p14="http://schemas.microsoft.com/office/powerpoint/2010/main" val="3760376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11</a:t>
            </a:fld>
            <a:endParaRPr lang="en-US"/>
          </a:p>
        </p:txBody>
      </p:sp>
    </p:spTree>
    <p:extLst>
      <p:ext uri="{BB962C8B-B14F-4D97-AF65-F5344CB8AC3E}">
        <p14:creationId xmlns:p14="http://schemas.microsoft.com/office/powerpoint/2010/main" val="1521828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12</a:t>
            </a:fld>
            <a:endParaRPr lang="en-US"/>
          </a:p>
        </p:txBody>
      </p:sp>
    </p:spTree>
    <p:extLst>
      <p:ext uri="{BB962C8B-B14F-4D97-AF65-F5344CB8AC3E}">
        <p14:creationId xmlns:p14="http://schemas.microsoft.com/office/powerpoint/2010/main" val="4246856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13</a:t>
            </a:fld>
            <a:endParaRPr lang="en-US"/>
          </a:p>
        </p:txBody>
      </p:sp>
    </p:spTree>
    <p:extLst>
      <p:ext uri="{BB962C8B-B14F-4D97-AF65-F5344CB8AC3E}">
        <p14:creationId xmlns:p14="http://schemas.microsoft.com/office/powerpoint/2010/main" val="1138301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14</a:t>
            </a:fld>
            <a:endParaRPr lang="en-US"/>
          </a:p>
        </p:txBody>
      </p:sp>
    </p:spTree>
    <p:extLst>
      <p:ext uri="{BB962C8B-B14F-4D97-AF65-F5344CB8AC3E}">
        <p14:creationId xmlns:p14="http://schemas.microsoft.com/office/powerpoint/2010/main" val="668303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15</a:t>
            </a:fld>
            <a:endParaRPr lang="en-US"/>
          </a:p>
        </p:txBody>
      </p:sp>
    </p:spTree>
    <p:extLst>
      <p:ext uri="{BB962C8B-B14F-4D97-AF65-F5344CB8AC3E}">
        <p14:creationId xmlns:p14="http://schemas.microsoft.com/office/powerpoint/2010/main" val="3480760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401562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3</a:t>
            </a:fld>
            <a:endParaRPr lang="en-US"/>
          </a:p>
        </p:txBody>
      </p:sp>
    </p:spTree>
    <p:extLst>
      <p:ext uri="{BB962C8B-B14F-4D97-AF65-F5344CB8AC3E}">
        <p14:creationId xmlns:p14="http://schemas.microsoft.com/office/powerpoint/2010/main" val="2614004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4</a:t>
            </a:fld>
            <a:endParaRPr lang="en-US"/>
          </a:p>
        </p:txBody>
      </p:sp>
    </p:spTree>
    <p:extLst>
      <p:ext uri="{BB962C8B-B14F-4D97-AF65-F5344CB8AC3E}">
        <p14:creationId xmlns:p14="http://schemas.microsoft.com/office/powerpoint/2010/main" val="849537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5</a:t>
            </a:fld>
            <a:endParaRPr lang="en-US"/>
          </a:p>
        </p:txBody>
      </p:sp>
    </p:spTree>
    <p:extLst>
      <p:ext uri="{BB962C8B-B14F-4D97-AF65-F5344CB8AC3E}">
        <p14:creationId xmlns:p14="http://schemas.microsoft.com/office/powerpoint/2010/main" val="422287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6</a:t>
            </a:fld>
            <a:endParaRPr lang="en-US"/>
          </a:p>
        </p:txBody>
      </p:sp>
    </p:spTree>
    <p:extLst>
      <p:ext uri="{BB962C8B-B14F-4D97-AF65-F5344CB8AC3E}">
        <p14:creationId xmlns:p14="http://schemas.microsoft.com/office/powerpoint/2010/main" val="2734707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7</a:t>
            </a:fld>
            <a:endParaRPr lang="en-US"/>
          </a:p>
        </p:txBody>
      </p:sp>
    </p:spTree>
    <p:extLst>
      <p:ext uri="{BB962C8B-B14F-4D97-AF65-F5344CB8AC3E}">
        <p14:creationId xmlns:p14="http://schemas.microsoft.com/office/powerpoint/2010/main" val="267708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8</a:t>
            </a:fld>
            <a:endParaRPr lang="en-US"/>
          </a:p>
        </p:txBody>
      </p:sp>
    </p:spTree>
    <p:extLst>
      <p:ext uri="{BB962C8B-B14F-4D97-AF65-F5344CB8AC3E}">
        <p14:creationId xmlns:p14="http://schemas.microsoft.com/office/powerpoint/2010/main" val="3115239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9</a:t>
            </a:fld>
            <a:endParaRPr lang="en-US"/>
          </a:p>
        </p:txBody>
      </p:sp>
    </p:spTree>
    <p:extLst>
      <p:ext uri="{BB962C8B-B14F-4D97-AF65-F5344CB8AC3E}">
        <p14:creationId xmlns:p14="http://schemas.microsoft.com/office/powerpoint/2010/main" val="1072751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12/23/2020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12/23/2020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12/23/2020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12/23/2020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6.png"/><Relationship Id="rId7" Type="http://schemas.openxmlformats.org/officeDocument/2006/relationships/diagramColors" Target="../diagrams/colors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059832" y="3158400"/>
            <a:ext cx="4303712" cy="392113"/>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NGÃI</a:t>
            </a:r>
            <a:endParaRPr sz="2400" dirty="0">
              <a:latin typeface="Times New Roman"/>
              <a:cs typeface="Times New Roman"/>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412776"/>
            <a:ext cx="7243564" cy="3600400"/>
          </a:xfrm>
          <a:prstGeom prst="rect">
            <a:avLst/>
          </a:prstGeom>
        </p:spPr>
      </p:pic>
      <p:sp>
        <p:nvSpPr>
          <p:cNvPr id="9" name="TextBox 8"/>
          <p:cNvSpPr txBox="1"/>
          <p:nvPr/>
        </p:nvSpPr>
        <p:spPr>
          <a:xfrm>
            <a:off x="2051720" y="2132856"/>
            <a:ext cx="5904656" cy="369332"/>
          </a:xfrm>
          <a:prstGeom prst="rect">
            <a:avLst/>
          </a:prstGeom>
          <a:noFill/>
        </p:spPr>
        <p:txBody>
          <a:bodyPr wrap="square" rtlCol="0">
            <a:spAutoFit/>
          </a:bodyPr>
          <a:lstStyle/>
          <a:p>
            <a:endParaRPr lang="en-GB" dirty="0"/>
          </a:p>
        </p:txBody>
      </p:sp>
      <p:sp>
        <p:nvSpPr>
          <p:cNvPr id="10" name="Rectangle 9"/>
          <p:cNvSpPr/>
          <p:nvPr/>
        </p:nvSpPr>
        <p:spPr>
          <a:xfrm>
            <a:off x="1763688" y="1671191"/>
            <a:ext cx="5976664" cy="984885"/>
          </a:xfrm>
          <a:prstGeom prst="rect">
            <a:avLst/>
          </a:prstGeom>
        </p:spPr>
        <p:txBody>
          <a:bodyPr wrap="square">
            <a:spAutoFit/>
          </a:bodyPr>
          <a:lstStyle/>
          <a:p>
            <a:pPr algn="ctr"/>
            <a:r>
              <a:rPr lang="vi-VN" sz="2000" b="1" dirty="0">
                <a:solidFill>
                  <a:srgbClr val="FF0000"/>
                </a:solidFill>
                <a:latin typeface="+mj-lt"/>
              </a:rPr>
              <a:t>BÁO CÁO NGÂN SÁCH NHÀ NƯỚC NĂM 2021</a:t>
            </a:r>
          </a:p>
          <a:p>
            <a:pPr algn="ctr"/>
            <a:r>
              <a:rPr lang="vi-VN" sz="2000" b="1" dirty="0">
                <a:solidFill>
                  <a:srgbClr val="FF0000"/>
                </a:solidFill>
                <a:latin typeface="+mj-lt"/>
              </a:rPr>
              <a:t>DÀNH CHO CÔNG DÂN</a:t>
            </a:r>
          </a:p>
          <a:p>
            <a:pPr algn="ctr"/>
            <a:r>
              <a:rPr lang="vi-VN" i="1" dirty="0">
                <a:solidFill>
                  <a:srgbClr val="FF0000"/>
                </a:solidFill>
                <a:latin typeface="+mj-lt"/>
              </a:rPr>
              <a:t>(Dự toán trình HĐND tỉnh</a:t>
            </a:r>
            <a:r>
              <a:rPr lang="vi-VN" i="1" dirty="0" smtClean="0">
                <a:solidFill>
                  <a:srgbClr val="FF0000"/>
                </a:solidFill>
                <a:latin typeface="+mj-lt"/>
              </a:rPr>
              <a:t>)</a:t>
            </a:r>
            <a:endParaRPr lang="vi-VN" i="1" dirty="0">
              <a:solidFill>
                <a:srgbClr val="FF0000"/>
              </a:solidFill>
              <a:latin typeface="+mj-lt"/>
            </a:endParaRPr>
          </a:p>
        </p:txBody>
      </p:sp>
      <p:sp>
        <p:nvSpPr>
          <p:cNvPr id="11" name="object 4"/>
          <p:cNvSpPr txBox="1"/>
          <p:nvPr/>
        </p:nvSpPr>
        <p:spPr>
          <a:xfrm>
            <a:off x="2933001" y="4469681"/>
            <a:ext cx="3430398" cy="289823"/>
          </a:xfrm>
          <a:prstGeom prst="rect">
            <a:avLst/>
          </a:prstGeom>
        </p:spPr>
        <p:txBody>
          <a:bodyPr vert="horz" wrap="square" lIns="0" tIns="12700" rIns="0" bIns="0" rtlCol="0">
            <a:spAutoFit/>
          </a:bodyPr>
          <a:lstStyle/>
          <a:p>
            <a:pPr marL="12700">
              <a:lnSpc>
                <a:spcPct val="100000"/>
              </a:lnSpc>
              <a:spcBef>
                <a:spcPts val="100"/>
              </a:spcBef>
            </a:pPr>
            <a:r>
              <a:rPr lang="en-US" i="1" dirty="0" err="1" smtClean="0">
                <a:solidFill>
                  <a:srgbClr val="FFFF00"/>
                </a:solidFill>
                <a:latin typeface="Times New Roman"/>
                <a:cs typeface="Times New Roman"/>
              </a:rPr>
              <a:t>Quảng</a:t>
            </a:r>
            <a:r>
              <a:rPr lang="en-US" i="1" dirty="0" smtClean="0">
                <a:solidFill>
                  <a:srgbClr val="FFFF00"/>
                </a:solidFill>
                <a:latin typeface="Times New Roman"/>
                <a:cs typeface="Times New Roman"/>
              </a:rPr>
              <a:t> </a:t>
            </a:r>
            <a:r>
              <a:rPr lang="en-US" i="1" dirty="0" err="1" smtClean="0">
                <a:solidFill>
                  <a:srgbClr val="FFFF00"/>
                </a:solidFill>
                <a:latin typeface="Times New Roman"/>
                <a:cs typeface="Times New Roman"/>
              </a:rPr>
              <a:t>Ngãi</a:t>
            </a:r>
            <a:r>
              <a:rPr i="1" dirty="0" smtClean="0">
                <a:solidFill>
                  <a:srgbClr val="FFFF00"/>
                </a:solidFill>
                <a:latin typeface="Times New Roman"/>
                <a:cs typeface="Times New Roman"/>
              </a:rPr>
              <a:t>,</a:t>
            </a:r>
            <a:r>
              <a:rPr lang="en-US" i="1" dirty="0" smtClean="0">
                <a:solidFill>
                  <a:srgbClr val="FFFF00"/>
                </a:solidFill>
                <a:latin typeface="Times New Roman"/>
                <a:cs typeface="Times New Roman"/>
              </a:rPr>
              <a:t> </a:t>
            </a:r>
            <a:r>
              <a:rPr i="1" dirty="0" err="1" smtClean="0">
                <a:solidFill>
                  <a:srgbClr val="FFFF00"/>
                </a:solidFill>
                <a:latin typeface="Times New Roman"/>
                <a:cs typeface="Times New Roman"/>
              </a:rPr>
              <a:t>tháng</a:t>
            </a:r>
            <a:r>
              <a:rPr i="1" dirty="0" smtClean="0">
                <a:solidFill>
                  <a:srgbClr val="FFFF00"/>
                </a:solidFill>
                <a:latin typeface="Times New Roman"/>
                <a:cs typeface="Times New Roman"/>
              </a:rPr>
              <a:t> </a:t>
            </a:r>
            <a:r>
              <a:rPr i="1" dirty="0">
                <a:solidFill>
                  <a:srgbClr val="FFFF00"/>
                </a:solidFill>
                <a:latin typeface="Times New Roman"/>
                <a:cs typeface="Times New Roman"/>
              </a:rPr>
              <a:t>12 </a:t>
            </a:r>
            <a:r>
              <a:rPr i="1" spc="5" dirty="0" err="1">
                <a:solidFill>
                  <a:srgbClr val="FFFF00"/>
                </a:solidFill>
                <a:latin typeface="Times New Roman"/>
                <a:cs typeface="Times New Roman"/>
              </a:rPr>
              <a:t>năm</a:t>
            </a:r>
            <a:r>
              <a:rPr i="1" spc="-120" dirty="0">
                <a:solidFill>
                  <a:srgbClr val="FFFF00"/>
                </a:solidFill>
                <a:latin typeface="Times New Roman"/>
                <a:cs typeface="Times New Roman"/>
              </a:rPr>
              <a:t> </a:t>
            </a:r>
            <a:r>
              <a:rPr i="1" spc="5" dirty="0" smtClean="0">
                <a:solidFill>
                  <a:srgbClr val="FFFF00"/>
                </a:solidFill>
                <a:latin typeface="Times New Roman"/>
                <a:cs typeface="Times New Roman"/>
              </a:rPr>
              <a:t>20</a:t>
            </a:r>
            <a:r>
              <a:rPr lang="en-US" i="1" spc="5" dirty="0" smtClean="0">
                <a:solidFill>
                  <a:srgbClr val="FFFF00"/>
                </a:solidFill>
                <a:latin typeface="Times New Roman"/>
                <a:cs typeface="Times New Roman"/>
              </a:rPr>
              <a:t>20</a:t>
            </a:r>
            <a:endParaRPr dirty="0">
              <a:solidFill>
                <a:srgbClr val="FFFF00"/>
              </a:solidFill>
              <a:latin typeface="Times New Roman"/>
              <a:cs typeface="Times New Roman"/>
            </a:endParaRPr>
          </a:p>
        </p:txBody>
      </p:sp>
      <p:sp>
        <p:nvSpPr>
          <p:cNvPr id="13" name="Rectangle 12"/>
          <p:cNvSpPr/>
          <p:nvPr/>
        </p:nvSpPr>
        <p:spPr>
          <a:xfrm>
            <a:off x="0" y="0"/>
            <a:ext cx="9144000" cy="1052736"/>
          </a:xfrm>
          <a:prstGeom prst="rect">
            <a:avLst/>
          </a:prstGeom>
          <a:solidFill>
            <a:srgbClr val="F48380"/>
          </a:solidFill>
          <a:ln>
            <a:solidFill>
              <a:srgbClr val="F48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latin typeface="Times New Roman" pitchFamily="18" charset="0"/>
                <a:cs typeface="Times New Roman" pitchFamily="18" charset="0"/>
              </a:rPr>
              <a:t>ỦY BAN NHÂN DÂN TỈNH QUẢNG NGÃI</a:t>
            </a:r>
            <a:endParaRPr lang="en-GB" sz="2400" b="1" dirty="0">
              <a:solidFill>
                <a:srgbClr val="FFFF00"/>
              </a:solidFill>
              <a:latin typeface="Times New Roman" pitchFamily="18" charset="0"/>
              <a:cs typeface="Times New Roman" pitchFamily="18" charset="0"/>
            </a:endParaRP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329" y="0"/>
            <a:ext cx="1157114" cy="10609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83568" y="1326307"/>
            <a:ext cx="7920880" cy="4262933"/>
          </a:xfrm>
          <a:custGeom>
            <a:avLst/>
            <a:gdLst/>
            <a:ahLst/>
            <a:cxnLst/>
            <a:rect l="l" t="t" r="r" b="b"/>
            <a:pathLst>
              <a:path w="8430895" h="5638800">
                <a:moveTo>
                  <a:pt x="0" y="563879"/>
                </a:moveTo>
                <a:lnTo>
                  <a:pt x="4862" y="602484"/>
                </a:lnTo>
                <a:lnTo>
                  <a:pt x="19240" y="640391"/>
                </a:lnTo>
                <a:lnTo>
                  <a:pt x="42819" y="677516"/>
                </a:lnTo>
                <a:lnTo>
                  <a:pt x="75286" y="713775"/>
                </a:lnTo>
                <a:lnTo>
                  <a:pt x="116327" y="749084"/>
                </a:lnTo>
                <a:lnTo>
                  <a:pt x="165627" y="783359"/>
                </a:lnTo>
                <a:lnTo>
                  <a:pt x="222874" y="816517"/>
                </a:lnTo>
                <a:lnTo>
                  <a:pt x="287753" y="848472"/>
                </a:lnTo>
                <a:lnTo>
                  <a:pt x="322957" y="863973"/>
                </a:lnTo>
                <a:lnTo>
                  <a:pt x="359951" y="879142"/>
                </a:lnTo>
                <a:lnTo>
                  <a:pt x="398696" y="893969"/>
                </a:lnTo>
                <a:lnTo>
                  <a:pt x="439153" y="908442"/>
                </a:lnTo>
                <a:lnTo>
                  <a:pt x="481282" y="922552"/>
                </a:lnTo>
                <a:lnTo>
                  <a:pt x="525045" y="936288"/>
                </a:lnTo>
                <a:lnTo>
                  <a:pt x="570403" y="949639"/>
                </a:lnTo>
                <a:lnTo>
                  <a:pt x="617315" y="962596"/>
                </a:lnTo>
                <a:lnTo>
                  <a:pt x="665743" y="975147"/>
                </a:lnTo>
                <a:lnTo>
                  <a:pt x="715647" y="987282"/>
                </a:lnTo>
                <a:lnTo>
                  <a:pt x="766989" y="998991"/>
                </a:lnTo>
                <a:lnTo>
                  <a:pt x="819728" y="1010262"/>
                </a:lnTo>
                <a:lnTo>
                  <a:pt x="873827" y="1021087"/>
                </a:lnTo>
                <a:lnTo>
                  <a:pt x="929245" y="1031453"/>
                </a:lnTo>
                <a:lnTo>
                  <a:pt x="985944" y="1041351"/>
                </a:lnTo>
                <a:lnTo>
                  <a:pt x="1043883" y="1050769"/>
                </a:lnTo>
                <a:lnTo>
                  <a:pt x="1103024" y="1059699"/>
                </a:lnTo>
                <a:lnTo>
                  <a:pt x="1163328" y="1068128"/>
                </a:lnTo>
                <a:lnTo>
                  <a:pt x="1224756" y="1076047"/>
                </a:lnTo>
                <a:lnTo>
                  <a:pt x="1287268" y="1083444"/>
                </a:lnTo>
                <a:lnTo>
                  <a:pt x="1350824" y="1090311"/>
                </a:lnTo>
                <a:lnTo>
                  <a:pt x="1415386" y="1096635"/>
                </a:lnTo>
                <a:lnTo>
                  <a:pt x="1480915" y="1102407"/>
                </a:lnTo>
                <a:lnTo>
                  <a:pt x="1547371" y="1107616"/>
                </a:lnTo>
                <a:lnTo>
                  <a:pt x="1614715" y="1112251"/>
                </a:lnTo>
                <a:lnTo>
                  <a:pt x="1682908" y="1116303"/>
                </a:lnTo>
                <a:lnTo>
                  <a:pt x="1751910" y="1119760"/>
                </a:lnTo>
                <a:lnTo>
                  <a:pt x="1821683" y="1122612"/>
                </a:lnTo>
                <a:lnTo>
                  <a:pt x="1892186" y="1124848"/>
                </a:lnTo>
                <a:lnTo>
                  <a:pt x="1963382" y="1126459"/>
                </a:lnTo>
                <a:lnTo>
                  <a:pt x="2035230" y="1127433"/>
                </a:lnTo>
                <a:lnTo>
                  <a:pt x="2107692" y="1127759"/>
                </a:lnTo>
                <a:lnTo>
                  <a:pt x="2180153" y="1127433"/>
                </a:lnTo>
                <a:lnTo>
                  <a:pt x="2252001" y="1126459"/>
                </a:lnTo>
                <a:lnTo>
                  <a:pt x="2323197" y="1124848"/>
                </a:lnTo>
                <a:lnTo>
                  <a:pt x="2393700" y="1122612"/>
                </a:lnTo>
                <a:lnTo>
                  <a:pt x="2463473" y="1119760"/>
                </a:lnTo>
                <a:lnTo>
                  <a:pt x="2532475" y="1116303"/>
                </a:lnTo>
                <a:lnTo>
                  <a:pt x="2600668" y="1112251"/>
                </a:lnTo>
                <a:lnTo>
                  <a:pt x="2668012" y="1107616"/>
                </a:lnTo>
                <a:lnTo>
                  <a:pt x="2734468" y="1102407"/>
                </a:lnTo>
                <a:lnTo>
                  <a:pt x="2799997" y="1096635"/>
                </a:lnTo>
                <a:lnTo>
                  <a:pt x="2864559" y="1090311"/>
                </a:lnTo>
                <a:lnTo>
                  <a:pt x="2928115" y="1083444"/>
                </a:lnTo>
                <a:lnTo>
                  <a:pt x="2990627" y="1076047"/>
                </a:lnTo>
                <a:lnTo>
                  <a:pt x="3052055" y="1068128"/>
                </a:lnTo>
                <a:lnTo>
                  <a:pt x="3112359" y="1059699"/>
                </a:lnTo>
                <a:lnTo>
                  <a:pt x="3171500" y="1050769"/>
                </a:lnTo>
                <a:lnTo>
                  <a:pt x="3229439" y="1041351"/>
                </a:lnTo>
                <a:lnTo>
                  <a:pt x="3286138" y="1031453"/>
                </a:lnTo>
                <a:lnTo>
                  <a:pt x="3341556" y="1021087"/>
                </a:lnTo>
                <a:lnTo>
                  <a:pt x="3395655" y="1010262"/>
                </a:lnTo>
                <a:lnTo>
                  <a:pt x="3448394" y="998991"/>
                </a:lnTo>
                <a:lnTo>
                  <a:pt x="3499736" y="987282"/>
                </a:lnTo>
                <a:lnTo>
                  <a:pt x="3549640" y="975147"/>
                </a:lnTo>
                <a:lnTo>
                  <a:pt x="3598068" y="962596"/>
                </a:lnTo>
                <a:lnTo>
                  <a:pt x="3644980" y="949639"/>
                </a:lnTo>
                <a:lnTo>
                  <a:pt x="3690338" y="936288"/>
                </a:lnTo>
                <a:lnTo>
                  <a:pt x="3734101" y="922552"/>
                </a:lnTo>
                <a:lnTo>
                  <a:pt x="3776230" y="908442"/>
                </a:lnTo>
                <a:lnTo>
                  <a:pt x="3816687" y="893969"/>
                </a:lnTo>
                <a:lnTo>
                  <a:pt x="3855432" y="879142"/>
                </a:lnTo>
                <a:lnTo>
                  <a:pt x="3892426" y="863973"/>
                </a:lnTo>
                <a:lnTo>
                  <a:pt x="3927630" y="848472"/>
                </a:lnTo>
                <a:lnTo>
                  <a:pt x="3992509" y="816517"/>
                </a:lnTo>
                <a:lnTo>
                  <a:pt x="4049756" y="783359"/>
                </a:lnTo>
                <a:lnTo>
                  <a:pt x="4099056" y="749084"/>
                </a:lnTo>
                <a:lnTo>
                  <a:pt x="4140097" y="713775"/>
                </a:lnTo>
                <a:lnTo>
                  <a:pt x="4172564" y="677516"/>
                </a:lnTo>
                <a:lnTo>
                  <a:pt x="4196143" y="640391"/>
                </a:lnTo>
                <a:lnTo>
                  <a:pt x="4210521" y="602484"/>
                </a:lnTo>
                <a:lnTo>
                  <a:pt x="4215383" y="563879"/>
                </a:lnTo>
                <a:lnTo>
                  <a:pt x="4216606" y="544495"/>
                </a:lnTo>
                <a:lnTo>
                  <a:pt x="4226265" y="506229"/>
                </a:lnTo>
                <a:lnTo>
                  <a:pt x="4245283" y="468703"/>
                </a:lnTo>
                <a:lnTo>
                  <a:pt x="4273345" y="432000"/>
                </a:lnTo>
                <a:lnTo>
                  <a:pt x="4310138" y="396206"/>
                </a:lnTo>
                <a:lnTo>
                  <a:pt x="4355348" y="361403"/>
                </a:lnTo>
                <a:lnTo>
                  <a:pt x="4408661" y="327676"/>
                </a:lnTo>
                <a:lnTo>
                  <a:pt x="4469763" y="295109"/>
                </a:lnTo>
                <a:lnTo>
                  <a:pt x="4538341" y="263786"/>
                </a:lnTo>
                <a:lnTo>
                  <a:pt x="4575335" y="248617"/>
                </a:lnTo>
                <a:lnTo>
                  <a:pt x="4614080" y="233790"/>
                </a:lnTo>
                <a:lnTo>
                  <a:pt x="4654537" y="219317"/>
                </a:lnTo>
                <a:lnTo>
                  <a:pt x="4696666" y="205207"/>
                </a:lnTo>
                <a:lnTo>
                  <a:pt x="4740429" y="191471"/>
                </a:lnTo>
                <a:lnTo>
                  <a:pt x="4785787" y="178120"/>
                </a:lnTo>
                <a:lnTo>
                  <a:pt x="4832699" y="165163"/>
                </a:lnTo>
                <a:lnTo>
                  <a:pt x="4881127" y="152612"/>
                </a:lnTo>
                <a:lnTo>
                  <a:pt x="4931031" y="140477"/>
                </a:lnTo>
                <a:lnTo>
                  <a:pt x="4982373" y="128768"/>
                </a:lnTo>
                <a:lnTo>
                  <a:pt x="5035112" y="117497"/>
                </a:lnTo>
                <a:lnTo>
                  <a:pt x="5089211" y="106672"/>
                </a:lnTo>
                <a:lnTo>
                  <a:pt x="5144629" y="96306"/>
                </a:lnTo>
                <a:lnTo>
                  <a:pt x="5201328" y="86408"/>
                </a:lnTo>
                <a:lnTo>
                  <a:pt x="5259267" y="76990"/>
                </a:lnTo>
                <a:lnTo>
                  <a:pt x="5318408" y="68060"/>
                </a:lnTo>
                <a:lnTo>
                  <a:pt x="5378712" y="59631"/>
                </a:lnTo>
                <a:lnTo>
                  <a:pt x="5440140" y="51712"/>
                </a:lnTo>
                <a:lnTo>
                  <a:pt x="5502652" y="44315"/>
                </a:lnTo>
                <a:lnTo>
                  <a:pt x="5566208" y="37448"/>
                </a:lnTo>
                <a:lnTo>
                  <a:pt x="5630770" y="31124"/>
                </a:lnTo>
                <a:lnTo>
                  <a:pt x="5696299" y="25352"/>
                </a:lnTo>
                <a:lnTo>
                  <a:pt x="5762755" y="20143"/>
                </a:lnTo>
                <a:lnTo>
                  <a:pt x="5830099" y="15508"/>
                </a:lnTo>
                <a:lnTo>
                  <a:pt x="5898292" y="11456"/>
                </a:lnTo>
                <a:lnTo>
                  <a:pt x="5967294" y="7999"/>
                </a:lnTo>
                <a:lnTo>
                  <a:pt x="6037067" y="5147"/>
                </a:lnTo>
                <a:lnTo>
                  <a:pt x="6107570" y="2911"/>
                </a:lnTo>
                <a:lnTo>
                  <a:pt x="6178766" y="1300"/>
                </a:lnTo>
                <a:lnTo>
                  <a:pt x="6250614" y="326"/>
                </a:lnTo>
                <a:lnTo>
                  <a:pt x="6323076" y="0"/>
                </a:lnTo>
                <a:lnTo>
                  <a:pt x="6395537" y="326"/>
                </a:lnTo>
                <a:lnTo>
                  <a:pt x="6467385" y="1300"/>
                </a:lnTo>
                <a:lnTo>
                  <a:pt x="6538581" y="2911"/>
                </a:lnTo>
                <a:lnTo>
                  <a:pt x="6609084" y="5147"/>
                </a:lnTo>
                <a:lnTo>
                  <a:pt x="6678857" y="7999"/>
                </a:lnTo>
                <a:lnTo>
                  <a:pt x="6747859" y="11456"/>
                </a:lnTo>
                <a:lnTo>
                  <a:pt x="6816052" y="15508"/>
                </a:lnTo>
                <a:lnTo>
                  <a:pt x="6883396" y="20143"/>
                </a:lnTo>
                <a:lnTo>
                  <a:pt x="6949852" y="25352"/>
                </a:lnTo>
                <a:lnTo>
                  <a:pt x="7015381" y="31124"/>
                </a:lnTo>
                <a:lnTo>
                  <a:pt x="7079943" y="37448"/>
                </a:lnTo>
                <a:lnTo>
                  <a:pt x="7143499" y="44315"/>
                </a:lnTo>
                <a:lnTo>
                  <a:pt x="7206011" y="51712"/>
                </a:lnTo>
                <a:lnTo>
                  <a:pt x="7267439" y="59631"/>
                </a:lnTo>
                <a:lnTo>
                  <a:pt x="7327743" y="68060"/>
                </a:lnTo>
                <a:lnTo>
                  <a:pt x="7386884" y="76990"/>
                </a:lnTo>
                <a:lnTo>
                  <a:pt x="7444823" y="86408"/>
                </a:lnTo>
                <a:lnTo>
                  <a:pt x="7501522" y="96306"/>
                </a:lnTo>
                <a:lnTo>
                  <a:pt x="7556940" y="106672"/>
                </a:lnTo>
                <a:lnTo>
                  <a:pt x="7611039" y="117497"/>
                </a:lnTo>
                <a:lnTo>
                  <a:pt x="7663778" y="128768"/>
                </a:lnTo>
                <a:lnTo>
                  <a:pt x="7715120" y="140477"/>
                </a:lnTo>
                <a:lnTo>
                  <a:pt x="7765024" y="152612"/>
                </a:lnTo>
                <a:lnTo>
                  <a:pt x="7813452" y="165163"/>
                </a:lnTo>
                <a:lnTo>
                  <a:pt x="7860364" y="178120"/>
                </a:lnTo>
                <a:lnTo>
                  <a:pt x="7905722" y="191471"/>
                </a:lnTo>
                <a:lnTo>
                  <a:pt x="7949485" y="205207"/>
                </a:lnTo>
                <a:lnTo>
                  <a:pt x="7991614" y="219317"/>
                </a:lnTo>
                <a:lnTo>
                  <a:pt x="8032071" y="233790"/>
                </a:lnTo>
                <a:lnTo>
                  <a:pt x="8070816" y="248617"/>
                </a:lnTo>
                <a:lnTo>
                  <a:pt x="8107810" y="263786"/>
                </a:lnTo>
                <a:lnTo>
                  <a:pt x="8143014" y="279287"/>
                </a:lnTo>
                <a:lnTo>
                  <a:pt x="8207893" y="311242"/>
                </a:lnTo>
                <a:lnTo>
                  <a:pt x="8265140" y="344400"/>
                </a:lnTo>
                <a:lnTo>
                  <a:pt x="8314440" y="378675"/>
                </a:lnTo>
                <a:lnTo>
                  <a:pt x="8355481" y="413984"/>
                </a:lnTo>
                <a:lnTo>
                  <a:pt x="8387948" y="450243"/>
                </a:lnTo>
                <a:lnTo>
                  <a:pt x="8411527" y="487368"/>
                </a:lnTo>
                <a:lnTo>
                  <a:pt x="8425905" y="525275"/>
                </a:lnTo>
                <a:lnTo>
                  <a:pt x="8430767" y="563879"/>
                </a:lnTo>
                <a:lnTo>
                  <a:pt x="8430767" y="5074920"/>
                </a:lnTo>
                <a:lnTo>
                  <a:pt x="8429545" y="5055534"/>
                </a:lnTo>
                <a:lnTo>
                  <a:pt x="8425905" y="5036313"/>
                </a:lnTo>
                <a:lnTo>
                  <a:pt x="8411527" y="4998406"/>
                </a:lnTo>
                <a:lnTo>
                  <a:pt x="8387948" y="4961280"/>
                </a:lnTo>
                <a:lnTo>
                  <a:pt x="8355481" y="4925020"/>
                </a:lnTo>
                <a:lnTo>
                  <a:pt x="8314440" y="4889710"/>
                </a:lnTo>
                <a:lnTo>
                  <a:pt x="8265140" y="4855434"/>
                </a:lnTo>
                <a:lnTo>
                  <a:pt x="8207893" y="4822277"/>
                </a:lnTo>
                <a:lnTo>
                  <a:pt x="8143014" y="4790321"/>
                </a:lnTo>
                <a:lnTo>
                  <a:pt x="8107810" y="4774820"/>
                </a:lnTo>
                <a:lnTo>
                  <a:pt x="8070816" y="4759651"/>
                </a:lnTo>
                <a:lnTo>
                  <a:pt x="8032071" y="4744825"/>
                </a:lnTo>
                <a:lnTo>
                  <a:pt x="7991614" y="4730352"/>
                </a:lnTo>
                <a:lnTo>
                  <a:pt x="7949485" y="4716242"/>
                </a:lnTo>
                <a:lnTo>
                  <a:pt x="7905722" y="4702506"/>
                </a:lnTo>
                <a:lnTo>
                  <a:pt x="7860364" y="4689155"/>
                </a:lnTo>
                <a:lnTo>
                  <a:pt x="7813452" y="4676198"/>
                </a:lnTo>
                <a:lnTo>
                  <a:pt x="7765024" y="4663647"/>
                </a:lnTo>
                <a:lnTo>
                  <a:pt x="7715120" y="4651512"/>
                </a:lnTo>
                <a:lnTo>
                  <a:pt x="7663778" y="4639804"/>
                </a:lnTo>
                <a:lnTo>
                  <a:pt x="7611039" y="4628533"/>
                </a:lnTo>
                <a:lnTo>
                  <a:pt x="7556940" y="4617709"/>
                </a:lnTo>
                <a:lnTo>
                  <a:pt x="7501522" y="4607343"/>
                </a:lnTo>
                <a:lnTo>
                  <a:pt x="7444823" y="4597445"/>
                </a:lnTo>
                <a:lnTo>
                  <a:pt x="7386884" y="4588027"/>
                </a:lnTo>
                <a:lnTo>
                  <a:pt x="7327743" y="4579098"/>
                </a:lnTo>
                <a:lnTo>
                  <a:pt x="7267439" y="4570669"/>
                </a:lnTo>
                <a:lnTo>
                  <a:pt x="7206011" y="4562750"/>
                </a:lnTo>
                <a:lnTo>
                  <a:pt x="7143499" y="4555353"/>
                </a:lnTo>
                <a:lnTo>
                  <a:pt x="7079943" y="4548487"/>
                </a:lnTo>
                <a:lnTo>
                  <a:pt x="7015381" y="4542163"/>
                </a:lnTo>
                <a:lnTo>
                  <a:pt x="6949852" y="4536391"/>
                </a:lnTo>
                <a:lnTo>
                  <a:pt x="6883396" y="4531182"/>
                </a:lnTo>
                <a:lnTo>
                  <a:pt x="6816052" y="4526547"/>
                </a:lnTo>
                <a:lnTo>
                  <a:pt x="6747859" y="4522496"/>
                </a:lnTo>
                <a:lnTo>
                  <a:pt x="6678857" y="4519039"/>
                </a:lnTo>
                <a:lnTo>
                  <a:pt x="6609084" y="4516187"/>
                </a:lnTo>
                <a:lnTo>
                  <a:pt x="6538581" y="4513951"/>
                </a:lnTo>
                <a:lnTo>
                  <a:pt x="6467385" y="4512340"/>
                </a:lnTo>
                <a:lnTo>
                  <a:pt x="6395537" y="4511366"/>
                </a:lnTo>
                <a:lnTo>
                  <a:pt x="6323076" y="4511040"/>
                </a:lnTo>
                <a:lnTo>
                  <a:pt x="6250614" y="4511366"/>
                </a:lnTo>
                <a:lnTo>
                  <a:pt x="6178766" y="4512340"/>
                </a:lnTo>
                <a:lnTo>
                  <a:pt x="6107570" y="4513951"/>
                </a:lnTo>
                <a:lnTo>
                  <a:pt x="6037067" y="4516187"/>
                </a:lnTo>
                <a:lnTo>
                  <a:pt x="5967294" y="4519039"/>
                </a:lnTo>
                <a:lnTo>
                  <a:pt x="5898292" y="4522496"/>
                </a:lnTo>
                <a:lnTo>
                  <a:pt x="5830099" y="4526547"/>
                </a:lnTo>
                <a:lnTo>
                  <a:pt x="5762755" y="4531182"/>
                </a:lnTo>
                <a:lnTo>
                  <a:pt x="5696299" y="4536391"/>
                </a:lnTo>
                <a:lnTo>
                  <a:pt x="5630770" y="4542163"/>
                </a:lnTo>
                <a:lnTo>
                  <a:pt x="5566208" y="4548487"/>
                </a:lnTo>
                <a:lnTo>
                  <a:pt x="5502652" y="4555353"/>
                </a:lnTo>
                <a:lnTo>
                  <a:pt x="5440140" y="4562750"/>
                </a:lnTo>
                <a:lnTo>
                  <a:pt x="5378712" y="4570669"/>
                </a:lnTo>
                <a:lnTo>
                  <a:pt x="5318408" y="4579098"/>
                </a:lnTo>
                <a:lnTo>
                  <a:pt x="5259267" y="4588027"/>
                </a:lnTo>
                <a:lnTo>
                  <a:pt x="5201328" y="4597445"/>
                </a:lnTo>
                <a:lnTo>
                  <a:pt x="5144629" y="4607343"/>
                </a:lnTo>
                <a:lnTo>
                  <a:pt x="5089211" y="4617709"/>
                </a:lnTo>
                <a:lnTo>
                  <a:pt x="5035112" y="4628533"/>
                </a:lnTo>
                <a:lnTo>
                  <a:pt x="4982373" y="4639804"/>
                </a:lnTo>
                <a:lnTo>
                  <a:pt x="4931031" y="4651512"/>
                </a:lnTo>
                <a:lnTo>
                  <a:pt x="4881127" y="4663647"/>
                </a:lnTo>
                <a:lnTo>
                  <a:pt x="4832699" y="4676198"/>
                </a:lnTo>
                <a:lnTo>
                  <a:pt x="4785787" y="4689155"/>
                </a:lnTo>
                <a:lnTo>
                  <a:pt x="4740429" y="4702506"/>
                </a:lnTo>
                <a:lnTo>
                  <a:pt x="4696666" y="4716242"/>
                </a:lnTo>
                <a:lnTo>
                  <a:pt x="4654537" y="4730352"/>
                </a:lnTo>
                <a:lnTo>
                  <a:pt x="4614080" y="4744825"/>
                </a:lnTo>
                <a:lnTo>
                  <a:pt x="4575335" y="4759651"/>
                </a:lnTo>
                <a:lnTo>
                  <a:pt x="4538341" y="4774820"/>
                </a:lnTo>
                <a:lnTo>
                  <a:pt x="4503137" y="4790321"/>
                </a:lnTo>
                <a:lnTo>
                  <a:pt x="4438258" y="4822277"/>
                </a:lnTo>
                <a:lnTo>
                  <a:pt x="4381011" y="4855434"/>
                </a:lnTo>
                <a:lnTo>
                  <a:pt x="4331711" y="4889710"/>
                </a:lnTo>
                <a:lnTo>
                  <a:pt x="4290670" y="4925020"/>
                </a:lnTo>
                <a:lnTo>
                  <a:pt x="4258203" y="4961280"/>
                </a:lnTo>
                <a:lnTo>
                  <a:pt x="4234624" y="4998406"/>
                </a:lnTo>
                <a:lnTo>
                  <a:pt x="4220246" y="5036313"/>
                </a:lnTo>
                <a:lnTo>
                  <a:pt x="4215383" y="5074920"/>
                </a:lnTo>
                <a:lnTo>
                  <a:pt x="4214161" y="5094305"/>
                </a:lnTo>
                <a:lnTo>
                  <a:pt x="4204502" y="5132572"/>
                </a:lnTo>
                <a:lnTo>
                  <a:pt x="4185484" y="5170099"/>
                </a:lnTo>
                <a:lnTo>
                  <a:pt x="4157422" y="5206803"/>
                </a:lnTo>
                <a:lnTo>
                  <a:pt x="4120629" y="5242598"/>
                </a:lnTo>
                <a:lnTo>
                  <a:pt x="4075419" y="5277401"/>
                </a:lnTo>
                <a:lnTo>
                  <a:pt x="4022106" y="5311129"/>
                </a:lnTo>
                <a:lnTo>
                  <a:pt x="3961004" y="5343696"/>
                </a:lnTo>
                <a:lnTo>
                  <a:pt x="3892426" y="5375019"/>
                </a:lnTo>
                <a:lnTo>
                  <a:pt x="3855432" y="5390188"/>
                </a:lnTo>
                <a:lnTo>
                  <a:pt x="3816687" y="5405014"/>
                </a:lnTo>
                <a:lnTo>
                  <a:pt x="3776230" y="5419487"/>
                </a:lnTo>
                <a:lnTo>
                  <a:pt x="3734101" y="5433597"/>
                </a:lnTo>
                <a:lnTo>
                  <a:pt x="3690338" y="5447333"/>
                </a:lnTo>
                <a:lnTo>
                  <a:pt x="3644980" y="5460684"/>
                </a:lnTo>
                <a:lnTo>
                  <a:pt x="3598068" y="5473641"/>
                </a:lnTo>
                <a:lnTo>
                  <a:pt x="3549640" y="5486192"/>
                </a:lnTo>
                <a:lnTo>
                  <a:pt x="3499736" y="5498327"/>
                </a:lnTo>
                <a:lnTo>
                  <a:pt x="3448394" y="5510035"/>
                </a:lnTo>
                <a:lnTo>
                  <a:pt x="3395655" y="5521306"/>
                </a:lnTo>
                <a:lnTo>
                  <a:pt x="3341556" y="5532130"/>
                </a:lnTo>
                <a:lnTo>
                  <a:pt x="3286138" y="5542496"/>
                </a:lnTo>
                <a:lnTo>
                  <a:pt x="3229439" y="5552394"/>
                </a:lnTo>
                <a:lnTo>
                  <a:pt x="3171500" y="5561812"/>
                </a:lnTo>
                <a:lnTo>
                  <a:pt x="3112359" y="5570741"/>
                </a:lnTo>
                <a:lnTo>
                  <a:pt x="3052055" y="5579170"/>
                </a:lnTo>
                <a:lnTo>
                  <a:pt x="2990627" y="5587089"/>
                </a:lnTo>
                <a:lnTo>
                  <a:pt x="2928115" y="5594486"/>
                </a:lnTo>
                <a:lnTo>
                  <a:pt x="2864559" y="5601352"/>
                </a:lnTo>
                <a:lnTo>
                  <a:pt x="2799997" y="5607676"/>
                </a:lnTo>
                <a:lnTo>
                  <a:pt x="2734468" y="5613448"/>
                </a:lnTo>
                <a:lnTo>
                  <a:pt x="2668012" y="5618657"/>
                </a:lnTo>
                <a:lnTo>
                  <a:pt x="2600668" y="5623292"/>
                </a:lnTo>
                <a:lnTo>
                  <a:pt x="2532475" y="5627343"/>
                </a:lnTo>
                <a:lnTo>
                  <a:pt x="2463473" y="5630800"/>
                </a:lnTo>
                <a:lnTo>
                  <a:pt x="2393700" y="5633652"/>
                </a:lnTo>
                <a:lnTo>
                  <a:pt x="2323197" y="5635888"/>
                </a:lnTo>
                <a:lnTo>
                  <a:pt x="2252001" y="5637499"/>
                </a:lnTo>
                <a:lnTo>
                  <a:pt x="2180153" y="5638473"/>
                </a:lnTo>
                <a:lnTo>
                  <a:pt x="2107692" y="5638800"/>
                </a:lnTo>
                <a:lnTo>
                  <a:pt x="2035230" y="5638473"/>
                </a:lnTo>
                <a:lnTo>
                  <a:pt x="1963382" y="5637499"/>
                </a:lnTo>
                <a:lnTo>
                  <a:pt x="1892186" y="5635888"/>
                </a:lnTo>
                <a:lnTo>
                  <a:pt x="1821683" y="5633652"/>
                </a:lnTo>
                <a:lnTo>
                  <a:pt x="1751910" y="5630800"/>
                </a:lnTo>
                <a:lnTo>
                  <a:pt x="1682908" y="5627343"/>
                </a:lnTo>
                <a:lnTo>
                  <a:pt x="1614715" y="5623292"/>
                </a:lnTo>
                <a:lnTo>
                  <a:pt x="1547371" y="5618657"/>
                </a:lnTo>
                <a:lnTo>
                  <a:pt x="1480915" y="5613448"/>
                </a:lnTo>
                <a:lnTo>
                  <a:pt x="1415386" y="5607676"/>
                </a:lnTo>
                <a:lnTo>
                  <a:pt x="1350824" y="5601352"/>
                </a:lnTo>
                <a:lnTo>
                  <a:pt x="1287268" y="5594486"/>
                </a:lnTo>
                <a:lnTo>
                  <a:pt x="1224756" y="5587089"/>
                </a:lnTo>
                <a:lnTo>
                  <a:pt x="1163328" y="5579170"/>
                </a:lnTo>
                <a:lnTo>
                  <a:pt x="1103024" y="5570741"/>
                </a:lnTo>
                <a:lnTo>
                  <a:pt x="1043883" y="5561812"/>
                </a:lnTo>
                <a:lnTo>
                  <a:pt x="985944" y="5552394"/>
                </a:lnTo>
                <a:lnTo>
                  <a:pt x="929245" y="5542496"/>
                </a:lnTo>
                <a:lnTo>
                  <a:pt x="873827" y="5532130"/>
                </a:lnTo>
                <a:lnTo>
                  <a:pt x="819728" y="5521306"/>
                </a:lnTo>
                <a:lnTo>
                  <a:pt x="766989" y="5510035"/>
                </a:lnTo>
                <a:lnTo>
                  <a:pt x="715647" y="5498327"/>
                </a:lnTo>
                <a:lnTo>
                  <a:pt x="665743" y="5486192"/>
                </a:lnTo>
                <a:lnTo>
                  <a:pt x="617315" y="5473641"/>
                </a:lnTo>
                <a:lnTo>
                  <a:pt x="570403" y="5460684"/>
                </a:lnTo>
                <a:lnTo>
                  <a:pt x="525045" y="5447333"/>
                </a:lnTo>
                <a:lnTo>
                  <a:pt x="481282" y="5433597"/>
                </a:lnTo>
                <a:lnTo>
                  <a:pt x="439153" y="5419487"/>
                </a:lnTo>
                <a:lnTo>
                  <a:pt x="398696" y="5405014"/>
                </a:lnTo>
                <a:lnTo>
                  <a:pt x="359951" y="5390188"/>
                </a:lnTo>
                <a:lnTo>
                  <a:pt x="322957" y="5375019"/>
                </a:lnTo>
                <a:lnTo>
                  <a:pt x="287753" y="5359518"/>
                </a:lnTo>
                <a:lnTo>
                  <a:pt x="222874" y="5327562"/>
                </a:lnTo>
                <a:lnTo>
                  <a:pt x="165627" y="5294405"/>
                </a:lnTo>
                <a:lnTo>
                  <a:pt x="116327" y="5260129"/>
                </a:lnTo>
                <a:lnTo>
                  <a:pt x="75286" y="5224819"/>
                </a:lnTo>
                <a:lnTo>
                  <a:pt x="42819" y="5188559"/>
                </a:lnTo>
                <a:lnTo>
                  <a:pt x="19240" y="5151433"/>
                </a:lnTo>
                <a:lnTo>
                  <a:pt x="4862" y="5113526"/>
                </a:lnTo>
                <a:lnTo>
                  <a:pt x="0" y="5074920"/>
                </a:lnTo>
                <a:lnTo>
                  <a:pt x="0" y="563879"/>
                </a:lnTo>
                <a:close/>
              </a:path>
            </a:pathLst>
          </a:custGeom>
          <a:solidFill>
            <a:srgbClr val="CCFFCC"/>
          </a:solidFill>
          <a:ln w="25908">
            <a:solidFill>
              <a:srgbClr val="4AACC5"/>
            </a:solidFill>
          </a:ln>
        </p:spPr>
        <p:txBody>
          <a:bodyPr wrap="square" lIns="0" tIns="0" rIns="0" bIns="0" rtlCol="0"/>
          <a:lstStyle/>
          <a:p>
            <a:endParaRPr/>
          </a:p>
        </p:txBody>
      </p:sp>
      <p:sp>
        <p:nvSpPr>
          <p:cNvPr id="3" name="object 3"/>
          <p:cNvSpPr txBox="1">
            <a:spLocks noGrp="1"/>
          </p:cNvSpPr>
          <p:nvPr>
            <p:ph type="body" idx="1"/>
          </p:nvPr>
        </p:nvSpPr>
        <p:spPr>
          <a:xfrm>
            <a:off x="1115616" y="2543099"/>
            <a:ext cx="7056784" cy="1829347"/>
          </a:xfrm>
          <a:prstGeom prst="rect">
            <a:avLst/>
          </a:prstGeom>
        </p:spPr>
        <p:txBody>
          <a:bodyPr vert="horz" wrap="square" lIns="0" tIns="13335" rIns="0" bIns="0" rtlCol="0">
            <a:spAutoFit/>
          </a:bodyPr>
          <a:lstStyle/>
          <a:p>
            <a:pPr marL="41275" marR="5080">
              <a:lnSpc>
                <a:spcPct val="100000"/>
              </a:lnSpc>
              <a:spcBef>
                <a:spcPts val="105"/>
              </a:spcBef>
              <a:buChar char="*"/>
              <a:tabLst>
                <a:tab pos="245745" algn="l"/>
              </a:tabLst>
            </a:pPr>
            <a:r>
              <a:rPr lang="en-US" sz="1800" b="1" dirty="0" smtClean="0"/>
              <a:t> </a:t>
            </a:r>
            <a:r>
              <a:rPr sz="1800" b="1" dirty="0" smtClean="0"/>
              <a:t>Chi </a:t>
            </a:r>
            <a:r>
              <a:rPr sz="1800" b="1" spc="-5" dirty="0"/>
              <a:t>trả </a:t>
            </a:r>
            <a:r>
              <a:rPr sz="1800" b="1" dirty="0"/>
              <a:t>nợ lãi </a:t>
            </a:r>
            <a:r>
              <a:rPr sz="1800" b="1" spc="-5" dirty="0"/>
              <a:t>các khoản </a:t>
            </a:r>
            <a:r>
              <a:rPr sz="1800" b="1" dirty="0"/>
              <a:t>do </a:t>
            </a:r>
            <a:r>
              <a:rPr sz="1800" b="1" spc="-5" dirty="0"/>
              <a:t>chính quyền </a:t>
            </a:r>
            <a:r>
              <a:rPr sz="1800" b="1" spc="-10" dirty="0"/>
              <a:t>địa </a:t>
            </a:r>
            <a:r>
              <a:rPr sz="1800" b="1" spc="-5" dirty="0"/>
              <a:t>phương vay: </a:t>
            </a:r>
            <a:r>
              <a:rPr lang="en-US" sz="1800" b="1" dirty="0" smtClean="0">
                <a:solidFill>
                  <a:srgbClr val="0000FF"/>
                </a:solidFill>
              </a:rPr>
              <a:t>2,2</a:t>
            </a:r>
            <a:r>
              <a:rPr sz="1800" b="1" dirty="0" smtClean="0">
                <a:solidFill>
                  <a:srgbClr val="0000FF"/>
                </a:solidFill>
              </a:rPr>
              <a:t> </a:t>
            </a:r>
            <a:r>
              <a:rPr sz="1800" b="1" dirty="0">
                <a:solidFill>
                  <a:srgbClr val="0000FF"/>
                </a:solidFill>
              </a:rPr>
              <a:t>tỷ</a:t>
            </a:r>
            <a:r>
              <a:rPr sz="1800" b="1" spc="-254" dirty="0">
                <a:solidFill>
                  <a:srgbClr val="0000FF"/>
                </a:solidFill>
              </a:rPr>
              <a:t> </a:t>
            </a:r>
            <a:r>
              <a:rPr sz="1800" b="1" dirty="0">
                <a:solidFill>
                  <a:srgbClr val="0000FF"/>
                </a:solidFill>
              </a:rPr>
              <a:t>đồng.</a:t>
            </a:r>
          </a:p>
          <a:p>
            <a:pPr marL="231775" indent="-190500">
              <a:lnSpc>
                <a:spcPct val="100000"/>
              </a:lnSpc>
              <a:spcBef>
                <a:spcPts val="600"/>
              </a:spcBef>
              <a:buChar char="*"/>
              <a:tabLst>
                <a:tab pos="231775" algn="l"/>
              </a:tabLst>
            </a:pPr>
            <a:r>
              <a:rPr sz="1800" b="1" dirty="0"/>
              <a:t>Chi bổ sung quỹ </a:t>
            </a:r>
            <a:r>
              <a:rPr sz="1800" b="1" dirty="0" err="1"/>
              <a:t>dự</a:t>
            </a:r>
            <a:r>
              <a:rPr sz="1800" b="1" dirty="0"/>
              <a:t> trữ tài chính</a:t>
            </a:r>
            <a:r>
              <a:rPr sz="1800" b="1" dirty="0">
                <a:solidFill>
                  <a:srgbClr val="001F5F"/>
                </a:solidFill>
              </a:rPr>
              <a:t>: </a:t>
            </a:r>
            <a:r>
              <a:rPr lang="en-US" sz="1800" b="1" spc="5" dirty="0" smtClean="0">
                <a:solidFill>
                  <a:srgbClr val="0000FF"/>
                </a:solidFill>
              </a:rPr>
              <a:t>1,14</a:t>
            </a:r>
            <a:r>
              <a:rPr sz="1800" b="1" spc="5" dirty="0" smtClean="0">
                <a:solidFill>
                  <a:srgbClr val="0000FF"/>
                </a:solidFill>
              </a:rPr>
              <a:t> </a:t>
            </a:r>
            <a:r>
              <a:rPr sz="1800" b="1" dirty="0">
                <a:solidFill>
                  <a:srgbClr val="0000FF"/>
                </a:solidFill>
              </a:rPr>
              <a:t>tỷ</a:t>
            </a:r>
            <a:r>
              <a:rPr sz="1800" b="1" spc="-150" dirty="0">
                <a:solidFill>
                  <a:srgbClr val="0000FF"/>
                </a:solidFill>
              </a:rPr>
              <a:t> </a:t>
            </a:r>
            <a:r>
              <a:rPr sz="1800" b="1" dirty="0">
                <a:solidFill>
                  <a:srgbClr val="0000FF"/>
                </a:solidFill>
              </a:rPr>
              <a:t>đồng</a:t>
            </a:r>
            <a:r>
              <a:rPr sz="1800" dirty="0">
                <a:solidFill>
                  <a:srgbClr val="001F5F"/>
                </a:solidFill>
              </a:rPr>
              <a:t>.</a:t>
            </a:r>
          </a:p>
          <a:p>
            <a:pPr marL="41275">
              <a:lnSpc>
                <a:spcPct val="100000"/>
              </a:lnSpc>
              <a:spcBef>
                <a:spcPts val="600"/>
              </a:spcBef>
              <a:tabLst>
                <a:tab pos="264160" algn="l"/>
              </a:tabLst>
            </a:pPr>
            <a:r>
              <a:rPr lang="en-US" sz="1800" b="1" dirty="0" smtClean="0"/>
              <a:t>* </a:t>
            </a:r>
            <a:r>
              <a:rPr sz="1800" b="1" dirty="0" err="1" smtClean="0"/>
              <a:t>Dự</a:t>
            </a:r>
            <a:r>
              <a:rPr sz="1800" b="1" spc="240" dirty="0" smtClean="0"/>
              <a:t> </a:t>
            </a:r>
            <a:r>
              <a:rPr sz="1800" b="1" dirty="0"/>
              <a:t>phòng</a:t>
            </a:r>
            <a:r>
              <a:rPr sz="1800" b="1" spc="225" dirty="0"/>
              <a:t> </a:t>
            </a:r>
            <a:r>
              <a:rPr sz="1800" b="1" dirty="0"/>
              <a:t>ngân</a:t>
            </a:r>
            <a:r>
              <a:rPr sz="1800" b="1" spc="245" dirty="0"/>
              <a:t> </a:t>
            </a:r>
            <a:r>
              <a:rPr sz="1800" b="1" spc="-5" dirty="0"/>
              <a:t>sách:</a:t>
            </a:r>
            <a:r>
              <a:rPr sz="1800" b="1" spc="235" dirty="0"/>
              <a:t> </a:t>
            </a:r>
            <a:r>
              <a:rPr lang="en-US" sz="1800" b="1" dirty="0" smtClean="0">
                <a:solidFill>
                  <a:srgbClr val="0000FF"/>
                </a:solidFill>
              </a:rPr>
              <a:t>245,6 </a:t>
            </a:r>
            <a:r>
              <a:rPr sz="1800" b="1" spc="-5" dirty="0" smtClean="0">
                <a:solidFill>
                  <a:srgbClr val="0000FF"/>
                </a:solidFill>
              </a:rPr>
              <a:t>tỷ</a:t>
            </a:r>
            <a:r>
              <a:rPr sz="1800" b="1" spc="250" dirty="0" smtClean="0">
                <a:solidFill>
                  <a:srgbClr val="0000FF"/>
                </a:solidFill>
              </a:rPr>
              <a:t> </a:t>
            </a:r>
            <a:r>
              <a:rPr sz="1800" b="1" spc="-5" dirty="0">
                <a:solidFill>
                  <a:srgbClr val="0000FF"/>
                </a:solidFill>
              </a:rPr>
              <a:t>đồng</a:t>
            </a:r>
            <a:r>
              <a:rPr sz="1800" b="1" spc="229" dirty="0">
                <a:solidFill>
                  <a:srgbClr val="0000FF"/>
                </a:solidFill>
              </a:rPr>
              <a:t> </a:t>
            </a:r>
            <a:r>
              <a:rPr sz="1800" spc="-5" dirty="0"/>
              <a:t>(ngân</a:t>
            </a:r>
            <a:r>
              <a:rPr sz="1800" spc="254" dirty="0"/>
              <a:t> </a:t>
            </a:r>
            <a:r>
              <a:rPr sz="1800" spc="-5" dirty="0"/>
              <a:t>sách</a:t>
            </a:r>
            <a:r>
              <a:rPr sz="1800" spc="245" dirty="0"/>
              <a:t> </a:t>
            </a:r>
            <a:r>
              <a:rPr lang="en-US" sz="1800" spc="-5" dirty="0" err="1" smtClean="0"/>
              <a:t>tỉnh</a:t>
            </a:r>
            <a:r>
              <a:rPr lang="en-US" sz="1800" spc="-5" dirty="0" smtClean="0"/>
              <a:t> </a:t>
            </a:r>
            <a:r>
              <a:rPr lang="en-US" sz="1800" b="1" dirty="0" smtClean="0">
                <a:solidFill>
                  <a:srgbClr val="0000FF"/>
                </a:solidFill>
              </a:rPr>
              <a:t>120</a:t>
            </a:r>
            <a:r>
              <a:rPr sz="1800" b="1" spc="235" dirty="0" smtClean="0">
                <a:solidFill>
                  <a:srgbClr val="0000FF"/>
                </a:solidFill>
              </a:rPr>
              <a:t> </a:t>
            </a:r>
            <a:r>
              <a:rPr sz="1800" b="1" dirty="0">
                <a:solidFill>
                  <a:srgbClr val="0000FF"/>
                </a:solidFill>
              </a:rPr>
              <a:t>tỷ</a:t>
            </a:r>
            <a:r>
              <a:rPr sz="1800" b="1" spc="235" dirty="0">
                <a:solidFill>
                  <a:srgbClr val="0000FF"/>
                </a:solidFill>
              </a:rPr>
              <a:t> </a:t>
            </a:r>
            <a:r>
              <a:rPr sz="1800" b="1" spc="-5" dirty="0">
                <a:solidFill>
                  <a:srgbClr val="0000FF"/>
                </a:solidFill>
              </a:rPr>
              <a:t>đồng</a:t>
            </a:r>
            <a:r>
              <a:rPr sz="1800" spc="-5" dirty="0">
                <a:solidFill>
                  <a:srgbClr val="001F5F"/>
                </a:solidFill>
              </a:rPr>
              <a:t>;</a:t>
            </a:r>
          </a:p>
          <a:p>
            <a:pPr marL="41275">
              <a:lnSpc>
                <a:spcPct val="100000"/>
              </a:lnSpc>
            </a:pPr>
            <a:r>
              <a:rPr sz="1800" dirty="0"/>
              <a:t>ngân sách </a:t>
            </a:r>
            <a:r>
              <a:rPr lang="en-US" sz="1800" dirty="0" err="1" smtClean="0"/>
              <a:t>huyện</a:t>
            </a:r>
            <a:r>
              <a:rPr lang="en-US" sz="1800" dirty="0" smtClean="0"/>
              <a:t> </a:t>
            </a:r>
            <a:r>
              <a:rPr lang="en-US" sz="1800" b="1" spc="-20" dirty="0" smtClean="0">
                <a:solidFill>
                  <a:srgbClr val="0000FF"/>
                </a:solidFill>
              </a:rPr>
              <a:t>125,6</a:t>
            </a:r>
            <a:r>
              <a:rPr sz="1800" b="1" spc="-20" dirty="0" smtClean="0">
                <a:solidFill>
                  <a:srgbClr val="0000FF"/>
                </a:solidFill>
              </a:rPr>
              <a:t> </a:t>
            </a:r>
            <a:r>
              <a:rPr sz="1800" b="1" dirty="0">
                <a:solidFill>
                  <a:srgbClr val="0000FF"/>
                </a:solidFill>
              </a:rPr>
              <a:t>tỷ</a:t>
            </a:r>
            <a:r>
              <a:rPr sz="1800" b="1" spc="-125" dirty="0">
                <a:solidFill>
                  <a:srgbClr val="0000FF"/>
                </a:solidFill>
              </a:rPr>
              <a:t> </a:t>
            </a:r>
            <a:r>
              <a:rPr sz="1800" b="1" dirty="0" err="1">
                <a:solidFill>
                  <a:srgbClr val="0000FF"/>
                </a:solidFill>
              </a:rPr>
              <a:t>đồng</a:t>
            </a:r>
            <a:r>
              <a:rPr sz="1800" dirty="0" smtClean="0">
                <a:solidFill>
                  <a:srgbClr val="001F5F"/>
                </a:solidFill>
              </a:rPr>
              <a:t>)</a:t>
            </a:r>
            <a:r>
              <a:rPr lang="en-US" sz="1800" dirty="0" smtClean="0">
                <a:solidFill>
                  <a:srgbClr val="001F5F"/>
                </a:solidFill>
              </a:rPr>
              <a:t>; </a:t>
            </a:r>
            <a:r>
              <a:rPr lang="vi-VN" sz="1800" dirty="0">
                <a:solidFill>
                  <a:srgbClr val="001F5F"/>
                </a:solidFill>
              </a:rPr>
              <a:t>tương ứng 2% tổng chi ngân sách địa phương (không kể chi từ nguồn trung ương bổ sung mục tiêu, chi từ nguồn năm trước chuyển sang và chi từ nguồn vay bù đắp bội chi)</a:t>
            </a:r>
            <a:r>
              <a:rPr sz="1800" dirty="0" smtClean="0">
                <a:solidFill>
                  <a:srgbClr val="001F5F"/>
                </a:solidFill>
              </a:rPr>
              <a:t>.</a:t>
            </a:r>
            <a:endParaRPr sz="1800" dirty="0">
              <a:solidFill>
                <a:srgbClr val="001F5F"/>
              </a:solidFill>
            </a:endParaRPr>
          </a:p>
        </p:txBody>
      </p:sp>
      <p:sp>
        <p:nvSpPr>
          <p:cNvPr id="4" name="object 4"/>
          <p:cNvSpPr/>
          <p:nvPr/>
        </p:nvSpPr>
        <p:spPr>
          <a:xfrm>
            <a:off x="0" y="0"/>
            <a:ext cx="9141714" cy="764704"/>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5" name="object 5"/>
          <p:cNvSpPr txBox="1">
            <a:spLocks noGrp="1"/>
          </p:cNvSpPr>
          <p:nvPr>
            <p:ph type="title"/>
          </p:nvPr>
        </p:nvSpPr>
        <p:spPr>
          <a:xfrm>
            <a:off x="1043608" y="208661"/>
            <a:ext cx="6538291" cy="320601"/>
          </a:xfrm>
          <a:prstGeom prst="rect">
            <a:avLst/>
          </a:prstGeom>
        </p:spPr>
        <p:txBody>
          <a:bodyPr vert="horz" wrap="square" lIns="0" tIns="12700" rIns="0" bIns="0" rtlCol="0">
            <a:spAutoFit/>
          </a:bodyPr>
          <a:lstStyle/>
          <a:p>
            <a:pPr marL="12700" algn="ctr">
              <a:lnSpc>
                <a:spcPct val="100000"/>
              </a:lnSpc>
              <a:spcBef>
                <a:spcPts val="100"/>
              </a:spcBef>
            </a:pPr>
            <a:r>
              <a:rPr lang="en-US" spc="-160" dirty="0" smtClean="0">
                <a:solidFill>
                  <a:schemeClr val="tx1"/>
                </a:solidFill>
                <a:latin typeface="Times New Roman" panose="02020603050405020304" pitchFamily="18" charset="0"/>
                <a:cs typeface="Times New Roman" panose="02020603050405020304" pitchFamily="18" charset="0"/>
              </a:rPr>
              <a:t>IV. </a:t>
            </a:r>
            <a:r>
              <a:rPr spc="-160" dirty="0" smtClean="0">
                <a:solidFill>
                  <a:schemeClr val="tx1"/>
                </a:solidFill>
                <a:latin typeface="Times New Roman" panose="02020603050405020304" pitchFamily="18" charset="0"/>
                <a:cs typeface="Times New Roman" panose="02020603050405020304" pitchFamily="18" charset="0"/>
              </a:rPr>
              <a:t>DỰ </a:t>
            </a:r>
            <a:r>
              <a:rPr lang="en-US" spc="-160"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TOÁN </a:t>
            </a:r>
            <a:r>
              <a:rPr lang="en-US" spc="-215" dirty="0" smtClean="0">
                <a:solidFill>
                  <a:schemeClr val="tx1"/>
                </a:solidFill>
                <a:latin typeface="Times New Roman" panose="02020603050405020304" pitchFamily="18" charset="0"/>
                <a:cs typeface="Times New Roman" panose="02020603050405020304" pitchFamily="18" charset="0"/>
              </a:rPr>
              <a:t> </a:t>
            </a:r>
            <a:r>
              <a:rPr spc="-200" dirty="0" smtClean="0">
                <a:solidFill>
                  <a:schemeClr val="tx1"/>
                </a:solidFill>
                <a:latin typeface="Times New Roman" panose="02020603050405020304" pitchFamily="18" charset="0"/>
                <a:cs typeface="Times New Roman" panose="02020603050405020304" pitchFamily="18" charset="0"/>
              </a:rPr>
              <a:t>CHI </a:t>
            </a:r>
            <a:r>
              <a:rPr lang="en-US" spc="-200" dirty="0" smtClean="0">
                <a:solidFill>
                  <a:schemeClr val="tx1"/>
                </a:solidFill>
                <a:latin typeface="Times New Roman" panose="02020603050405020304" pitchFamily="18" charset="0"/>
                <a:cs typeface="Times New Roman" panose="02020603050405020304" pitchFamily="18" charset="0"/>
              </a:rPr>
              <a:t> </a:t>
            </a:r>
            <a:r>
              <a:rPr spc="-240" dirty="0" smtClean="0">
                <a:solidFill>
                  <a:schemeClr val="tx1"/>
                </a:solidFill>
                <a:latin typeface="Times New Roman" panose="02020603050405020304" pitchFamily="18" charset="0"/>
                <a:cs typeface="Times New Roman" panose="02020603050405020304" pitchFamily="18" charset="0"/>
              </a:rPr>
              <a:t>NSĐP </a:t>
            </a:r>
            <a:r>
              <a:rPr lang="en-US" spc="-240" dirty="0" smtClean="0">
                <a:solidFill>
                  <a:schemeClr val="tx1"/>
                </a:solidFill>
                <a:latin typeface="Times New Roman" panose="02020603050405020304" pitchFamily="18" charset="0"/>
                <a:cs typeface="Times New Roman" panose="02020603050405020304" pitchFamily="18" charset="0"/>
              </a:rPr>
              <a:t> </a:t>
            </a:r>
            <a:r>
              <a:rPr spc="-245" dirty="0" smtClean="0">
                <a:solidFill>
                  <a:schemeClr val="tx1"/>
                </a:solidFill>
                <a:latin typeface="Times New Roman" panose="02020603050405020304" pitchFamily="18" charset="0"/>
                <a:cs typeface="Times New Roman" panose="02020603050405020304" pitchFamily="18" charset="0"/>
              </a:rPr>
              <a:t>VÀ </a:t>
            </a:r>
            <a:r>
              <a:rPr lang="en-US" spc="-245" dirty="0" smtClean="0">
                <a:solidFill>
                  <a:schemeClr val="tx1"/>
                </a:solidFill>
                <a:latin typeface="Times New Roman" panose="02020603050405020304" pitchFamily="18" charset="0"/>
                <a:cs typeface="Times New Roman" panose="02020603050405020304" pitchFamily="18" charset="0"/>
              </a:rPr>
              <a:t> </a:t>
            </a:r>
            <a:r>
              <a:rPr spc="-204" dirty="0" smtClean="0">
                <a:solidFill>
                  <a:schemeClr val="tx1"/>
                </a:solidFill>
                <a:latin typeface="Times New Roman" panose="02020603050405020304" pitchFamily="18" charset="0"/>
                <a:cs typeface="Times New Roman" panose="02020603050405020304" pitchFamily="18" charset="0"/>
              </a:rPr>
              <a:t>PHƯƠNG </a:t>
            </a:r>
            <a:r>
              <a:rPr lang="en-US" spc="-204" dirty="0" smtClean="0">
                <a:solidFill>
                  <a:schemeClr val="tx1"/>
                </a:solidFill>
                <a:latin typeface="Times New Roman" panose="02020603050405020304" pitchFamily="18" charset="0"/>
                <a:cs typeface="Times New Roman" panose="02020603050405020304" pitchFamily="18" charset="0"/>
              </a:rPr>
              <a:t> </a:t>
            </a:r>
            <a:r>
              <a:rPr spc="-180" dirty="0" smtClean="0">
                <a:solidFill>
                  <a:schemeClr val="tx1"/>
                </a:solidFill>
                <a:latin typeface="Times New Roman" panose="02020603050405020304" pitchFamily="18" charset="0"/>
                <a:cs typeface="Times New Roman" panose="02020603050405020304" pitchFamily="18" charset="0"/>
              </a:rPr>
              <a:t>ÁN </a:t>
            </a:r>
            <a:r>
              <a:rPr lang="en-US" spc="-180" dirty="0" smtClean="0">
                <a:solidFill>
                  <a:schemeClr val="tx1"/>
                </a:solidFill>
                <a:latin typeface="Times New Roman" panose="02020603050405020304" pitchFamily="18" charset="0"/>
                <a:cs typeface="Times New Roman" panose="02020603050405020304" pitchFamily="18" charset="0"/>
              </a:rPr>
              <a:t> </a:t>
            </a:r>
            <a:r>
              <a:rPr spc="-204" dirty="0" smtClean="0">
                <a:solidFill>
                  <a:schemeClr val="tx1"/>
                </a:solidFill>
                <a:latin typeface="Times New Roman" panose="02020603050405020304" pitchFamily="18" charset="0"/>
                <a:cs typeface="Times New Roman" panose="02020603050405020304" pitchFamily="18" charset="0"/>
              </a:rPr>
              <a:t>PHÂN </a:t>
            </a:r>
            <a:r>
              <a:rPr lang="en-US" spc="-204" dirty="0" smtClean="0">
                <a:solidFill>
                  <a:schemeClr val="tx1"/>
                </a:solidFill>
                <a:latin typeface="Times New Roman" panose="02020603050405020304" pitchFamily="18" charset="0"/>
                <a:cs typeface="Times New Roman" panose="02020603050405020304" pitchFamily="18" charset="0"/>
              </a:rPr>
              <a:t> </a:t>
            </a:r>
            <a:r>
              <a:rPr spc="-265" dirty="0" smtClean="0">
                <a:solidFill>
                  <a:schemeClr val="tx1"/>
                </a:solidFill>
                <a:latin typeface="Times New Roman" panose="02020603050405020304" pitchFamily="18" charset="0"/>
                <a:cs typeface="Times New Roman" panose="02020603050405020304" pitchFamily="18" charset="0"/>
              </a:rPr>
              <a:t>BỔ </a:t>
            </a:r>
            <a:r>
              <a:rPr lang="en-US" spc="-265" dirty="0" smtClean="0">
                <a:solidFill>
                  <a:schemeClr val="tx1"/>
                </a:solidFill>
                <a:latin typeface="Times New Roman" panose="02020603050405020304" pitchFamily="18" charset="0"/>
                <a:cs typeface="Times New Roman" panose="02020603050405020304" pitchFamily="18" charset="0"/>
              </a:rPr>
              <a:t> </a:t>
            </a:r>
            <a:r>
              <a:rPr spc="-160" dirty="0" smtClean="0">
                <a:solidFill>
                  <a:schemeClr val="tx1"/>
                </a:solidFill>
                <a:latin typeface="Times New Roman" panose="02020603050405020304" pitchFamily="18" charset="0"/>
                <a:cs typeface="Times New Roman" panose="02020603050405020304" pitchFamily="18" charset="0"/>
              </a:rPr>
              <a:t>DỰ</a:t>
            </a:r>
            <a:r>
              <a:rPr spc="-210" dirty="0" smtClean="0">
                <a:solidFill>
                  <a:schemeClr val="tx1"/>
                </a:solidFill>
                <a:latin typeface="Times New Roman" panose="02020603050405020304" pitchFamily="18" charset="0"/>
                <a:cs typeface="Times New Roman" panose="02020603050405020304" pitchFamily="18" charset="0"/>
              </a:rPr>
              <a:t> </a:t>
            </a:r>
            <a:r>
              <a:rPr lang="en-US" spc="-210"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TOÁN</a:t>
            </a:r>
            <a:endParaRPr spc="-215"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object 4"/>
          <p:cNvSpPr/>
          <p:nvPr/>
        </p:nvSpPr>
        <p:spPr>
          <a:xfrm>
            <a:off x="0" y="0"/>
            <a:ext cx="9141714" cy="764704"/>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nchor="ctr"/>
          <a:lstStyle/>
          <a:p>
            <a:pPr algn="ctr"/>
            <a:r>
              <a:rPr lang="nl-NL" sz="2000" b="1" dirty="0" smtClean="0">
                <a:solidFill>
                  <a:srgbClr val="FF0000"/>
                </a:solidFill>
                <a:latin typeface="Times New Roman" pitchFamily="18" charset="0"/>
                <a:cs typeface="Times New Roman" pitchFamily="18" charset="0"/>
              </a:rPr>
              <a:t>V. BỔ </a:t>
            </a:r>
            <a:r>
              <a:rPr lang="nl-NL" sz="2000" b="1" dirty="0">
                <a:solidFill>
                  <a:srgbClr val="FF0000"/>
                </a:solidFill>
                <a:latin typeface="Times New Roman" pitchFamily="18" charset="0"/>
                <a:cs typeface="Times New Roman" pitchFamily="18" charset="0"/>
              </a:rPr>
              <a:t>SUNG CHO NGÂN SÁCH </a:t>
            </a:r>
            <a:r>
              <a:rPr lang="nl-NL" sz="2000" b="1" dirty="0" smtClean="0">
                <a:solidFill>
                  <a:srgbClr val="FF0000"/>
                </a:solidFill>
                <a:latin typeface="Times New Roman" pitchFamily="18" charset="0"/>
                <a:cs typeface="Times New Roman" pitchFamily="18" charset="0"/>
              </a:rPr>
              <a:t>CẤP HUYỆN</a:t>
            </a:r>
            <a:endParaRPr sz="2000" dirty="0">
              <a:solidFill>
                <a:srgbClr val="FF0000"/>
              </a:solidFill>
              <a:latin typeface="Times New Roman" pitchFamily="18" charset="0"/>
              <a:cs typeface="Times New Roman" pitchFamily="18" charset="0"/>
            </a:endParaRPr>
          </a:p>
        </p:txBody>
      </p:sp>
      <p:sp>
        <p:nvSpPr>
          <p:cNvPr id="5" name="Rectangle 4"/>
          <p:cNvSpPr/>
          <p:nvPr/>
        </p:nvSpPr>
        <p:spPr>
          <a:xfrm>
            <a:off x="1420208" y="1298620"/>
            <a:ext cx="6337300" cy="6858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6" name="TextBox 5"/>
          <p:cNvSpPr txBox="1"/>
          <p:nvPr/>
        </p:nvSpPr>
        <p:spPr>
          <a:xfrm>
            <a:off x="2819400" y="1388350"/>
            <a:ext cx="3948673" cy="461665"/>
          </a:xfrm>
          <a:prstGeom prst="rect">
            <a:avLst/>
          </a:prstGeom>
          <a:noFill/>
        </p:spPr>
        <p:txBody>
          <a:bodyPr wrap="square" rtlCol="0">
            <a:spAutoFit/>
          </a:bodyPr>
          <a:lstStyle/>
          <a:p>
            <a:pPr algn="ctr"/>
            <a:r>
              <a:rPr lang="en-US" sz="2400" b="1" dirty="0" smtClean="0">
                <a:solidFill>
                  <a:schemeClr val="bg1"/>
                </a:solidFill>
                <a:latin typeface="Times New Roman" panose="02020603050405020304" pitchFamily="18" charset="0"/>
                <a:cs typeface="Times New Roman" panose="02020603050405020304" pitchFamily="18" charset="0"/>
              </a:rPr>
              <a:t>4.111,6 </a:t>
            </a:r>
            <a:r>
              <a:rPr lang="en-US" sz="2400" b="1" dirty="0" err="1" smtClean="0">
                <a:solidFill>
                  <a:schemeClr val="bg1"/>
                </a:solidFill>
                <a:latin typeface="Times New Roman" panose="02020603050405020304" pitchFamily="18" charset="0"/>
                <a:cs typeface="Times New Roman" panose="02020603050405020304" pitchFamily="18" charset="0"/>
              </a:rPr>
              <a:t>tỷ</a:t>
            </a: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b="1" dirty="0" err="1" smtClean="0">
                <a:solidFill>
                  <a:schemeClr val="bg1"/>
                </a:solidFill>
                <a:latin typeface="Times New Roman" panose="02020603050405020304" pitchFamily="18" charset="0"/>
                <a:cs typeface="Times New Roman" panose="02020603050405020304" pitchFamily="18" charset="0"/>
              </a:rPr>
              <a:t>đồng</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7" name="Rectangle 6"/>
          <p:cNvSpPr/>
          <p:nvPr/>
        </p:nvSpPr>
        <p:spPr>
          <a:xfrm>
            <a:off x="1432908" y="2695620"/>
            <a:ext cx="3224983"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8" name="Flowchart: Manual Operation 7"/>
          <p:cNvSpPr/>
          <p:nvPr/>
        </p:nvSpPr>
        <p:spPr>
          <a:xfrm>
            <a:off x="1478115" y="4919980"/>
            <a:ext cx="3179776" cy="1066800"/>
          </a:xfrm>
          <a:prstGeom prst="flowChartManualOperation">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024547" y="5146769"/>
            <a:ext cx="2159000" cy="400110"/>
          </a:xfrm>
          <a:prstGeom prst="rect">
            <a:avLst/>
          </a:prstGeom>
          <a:noFill/>
        </p:spPr>
        <p:txBody>
          <a:bodyPr wrap="square" rtlCol="0">
            <a:spAutoFit/>
          </a:bodyPr>
          <a:lstStyle/>
          <a:p>
            <a:pPr algn="ctr">
              <a:lnSpc>
                <a:spcPts val="2400"/>
              </a:lnSpc>
            </a:pPr>
            <a:r>
              <a:rPr lang="en-US" sz="1600" b="1" dirty="0">
                <a:solidFill>
                  <a:srgbClr val="002060"/>
                </a:solidFill>
                <a:latin typeface="Arial" pitchFamily="34" charset="0"/>
                <a:cs typeface="Arial" pitchFamily="34" charset="0"/>
              </a:rPr>
              <a:t>BỔ SUNG CÂN ĐỐI</a:t>
            </a:r>
          </a:p>
        </p:txBody>
      </p:sp>
      <p:sp>
        <p:nvSpPr>
          <p:cNvPr id="10" name="Flowchart: Manual Operation 9"/>
          <p:cNvSpPr/>
          <p:nvPr/>
        </p:nvSpPr>
        <p:spPr>
          <a:xfrm>
            <a:off x="4793737" y="4941694"/>
            <a:ext cx="2978664" cy="1066800"/>
          </a:xfrm>
          <a:prstGeom prst="flowChartManualOperation">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11" name="TextBox 10"/>
          <p:cNvSpPr txBox="1"/>
          <p:nvPr/>
        </p:nvSpPr>
        <p:spPr>
          <a:xfrm>
            <a:off x="5441643" y="5121151"/>
            <a:ext cx="1682801" cy="707886"/>
          </a:xfrm>
          <a:prstGeom prst="rect">
            <a:avLst/>
          </a:prstGeom>
          <a:noFill/>
        </p:spPr>
        <p:txBody>
          <a:bodyPr wrap="square" rtlCol="0">
            <a:spAutoFit/>
          </a:bodyPr>
          <a:lstStyle/>
          <a:p>
            <a:pPr algn="ctr">
              <a:lnSpc>
                <a:spcPts val="2400"/>
              </a:lnSpc>
            </a:pPr>
            <a:r>
              <a:rPr lang="en-US" sz="1600" b="1" dirty="0">
                <a:solidFill>
                  <a:srgbClr val="002060"/>
                </a:solidFill>
                <a:latin typeface="Arial" pitchFamily="34" charset="0"/>
                <a:cs typeface="Arial" pitchFamily="34" charset="0"/>
              </a:rPr>
              <a:t>BỔ SUNG </a:t>
            </a:r>
          </a:p>
          <a:p>
            <a:pPr algn="ctr">
              <a:lnSpc>
                <a:spcPts val="2400"/>
              </a:lnSpc>
            </a:pPr>
            <a:r>
              <a:rPr lang="en-US" sz="1600" b="1" dirty="0">
                <a:solidFill>
                  <a:srgbClr val="002060"/>
                </a:solidFill>
                <a:latin typeface="Arial" pitchFamily="34" charset="0"/>
                <a:cs typeface="Arial" pitchFamily="34" charset="0"/>
              </a:rPr>
              <a:t>CÓ MỤC TIÊU</a:t>
            </a:r>
          </a:p>
        </p:txBody>
      </p:sp>
      <p:sp>
        <p:nvSpPr>
          <p:cNvPr id="12" name="Down Arrow 11"/>
          <p:cNvSpPr/>
          <p:nvPr/>
        </p:nvSpPr>
        <p:spPr>
          <a:xfrm>
            <a:off x="2915816" y="2083665"/>
            <a:ext cx="182880" cy="51860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57891" y="2701255"/>
            <a:ext cx="3099617"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4" name="Down Arrow 13"/>
          <p:cNvSpPr/>
          <p:nvPr/>
        </p:nvSpPr>
        <p:spPr>
          <a:xfrm>
            <a:off x="6117312" y="2106506"/>
            <a:ext cx="182880" cy="51860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992524" y="2812016"/>
            <a:ext cx="2665367" cy="430887"/>
          </a:xfrm>
          <a:prstGeom prst="rect">
            <a:avLst/>
          </a:prstGeom>
          <a:noFill/>
        </p:spPr>
        <p:txBody>
          <a:bodyPr wrap="square" rtlCol="0">
            <a:spAutoFit/>
          </a:bodyPr>
          <a:lstStyle/>
          <a:p>
            <a:pPr algn="ctr"/>
            <a:r>
              <a:rPr lang="nl-NL" sz="2200" b="1" dirty="0" smtClean="0">
                <a:solidFill>
                  <a:schemeClr val="bg1"/>
                </a:solidFill>
                <a:latin typeface="Times New Roman" pitchFamily="18" charset="0"/>
                <a:cs typeface="Times New Roman" pitchFamily="18" charset="0"/>
              </a:rPr>
              <a:t>3.957,9 tỷ đồng</a:t>
            </a:r>
            <a:endParaRPr lang="en-US" sz="2200" b="1" dirty="0">
              <a:solidFill>
                <a:schemeClr val="bg1"/>
              </a:solidFill>
              <a:latin typeface="Times New Roman" pitchFamily="18" charset="0"/>
              <a:cs typeface="Times New Roman" pitchFamily="18" charset="0"/>
            </a:endParaRPr>
          </a:p>
        </p:txBody>
      </p:sp>
      <p:sp>
        <p:nvSpPr>
          <p:cNvPr id="16" name="TextBox 15"/>
          <p:cNvSpPr txBox="1"/>
          <p:nvPr/>
        </p:nvSpPr>
        <p:spPr>
          <a:xfrm>
            <a:off x="4657891" y="2810012"/>
            <a:ext cx="3099617" cy="430887"/>
          </a:xfrm>
          <a:prstGeom prst="rect">
            <a:avLst/>
          </a:prstGeom>
          <a:noFill/>
        </p:spPr>
        <p:txBody>
          <a:bodyPr wrap="square" rtlCol="0">
            <a:spAutoFit/>
          </a:bodyPr>
          <a:lstStyle/>
          <a:p>
            <a:pPr algn="ctr"/>
            <a:r>
              <a:rPr lang="en-US" sz="2200" b="1" dirty="0" smtClean="0">
                <a:solidFill>
                  <a:schemeClr val="bg1"/>
                </a:solidFill>
                <a:latin typeface="Times New Roman" pitchFamily="18" charset="0"/>
                <a:cs typeface="Times New Roman" pitchFamily="18" charset="0"/>
              </a:rPr>
              <a:t>153,7 </a:t>
            </a:r>
            <a:r>
              <a:rPr lang="en-US" sz="2200" b="1" dirty="0" err="1" smtClean="0">
                <a:solidFill>
                  <a:schemeClr val="bg1"/>
                </a:solidFill>
                <a:latin typeface="Times New Roman" pitchFamily="18" charset="0"/>
                <a:cs typeface="Times New Roman" pitchFamily="18" charset="0"/>
              </a:rPr>
              <a:t>tỷ</a:t>
            </a:r>
            <a:r>
              <a:rPr lang="en-US" sz="2200" b="1" dirty="0" smtClean="0">
                <a:solidFill>
                  <a:schemeClr val="bg1"/>
                </a:solidFill>
                <a:latin typeface="Times New Roman" pitchFamily="18" charset="0"/>
                <a:cs typeface="Times New Roman" pitchFamily="18" charset="0"/>
              </a:rPr>
              <a:t> </a:t>
            </a:r>
            <a:r>
              <a:rPr lang="en-US" sz="2200" b="1" dirty="0" err="1" smtClean="0">
                <a:solidFill>
                  <a:schemeClr val="bg1"/>
                </a:solidFill>
                <a:latin typeface="Times New Roman" pitchFamily="18" charset="0"/>
                <a:cs typeface="Times New Roman" pitchFamily="18" charset="0"/>
              </a:rPr>
              <a:t>đồng</a:t>
            </a:r>
            <a:endParaRPr lang="en-US" sz="2200" b="1" dirty="0">
              <a:solidFill>
                <a:schemeClr val="bg1"/>
              </a:solidFill>
              <a:latin typeface="Times New Roman" pitchFamily="18" charset="0"/>
              <a:cs typeface="Times New Roman" pitchFamily="18" charset="0"/>
            </a:endParaRPr>
          </a:p>
        </p:txBody>
      </p:sp>
      <p:cxnSp>
        <p:nvCxnSpPr>
          <p:cNvPr id="17" name="Straight Arrow Connector 16"/>
          <p:cNvCxnSpPr/>
          <p:nvPr/>
        </p:nvCxnSpPr>
        <p:spPr>
          <a:xfrm>
            <a:off x="3059832" y="3533820"/>
            <a:ext cx="8171" cy="1263332"/>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228184" y="3520172"/>
            <a:ext cx="1" cy="127698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24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0" y="0"/>
            <a:ext cx="9141714" cy="764704"/>
          </a:xfrm>
          <a:prstGeom prst="rect">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lstStyle/>
          <a:p>
            <a:pPr algn="ctr"/>
            <a:r>
              <a:rPr lang="nl-NL" sz="2000" b="1" dirty="0" smtClean="0">
                <a:solidFill>
                  <a:schemeClr val="tx1"/>
                </a:solidFill>
                <a:latin typeface="Times New Roman" pitchFamily="18" charset="0"/>
                <a:cs typeface="Times New Roman" pitchFamily="18" charset="0"/>
              </a:rPr>
              <a:t>VI. </a:t>
            </a:r>
            <a:r>
              <a:rPr lang="vi-VN" sz="2000" b="1" dirty="0">
                <a:solidFill>
                  <a:schemeClr val="tx1"/>
                </a:solidFill>
                <a:latin typeface="Times New Roman" pitchFamily="18" charset="0"/>
                <a:cs typeface="Times New Roman" pitchFamily="18" charset="0"/>
              </a:rPr>
              <a:t>CHI TỪ NGUỒN TRUNG ƯƠNG BỔ SUNG CÓ MỤC TIÊU</a:t>
            </a:r>
            <a:endParaRPr sz="2000" dirty="0">
              <a:solidFill>
                <a:schemeClr val="tx1"/>
              </a:solidFill>
              <a:latin typeface="Times New Roman" pitchFamily="18" charset="0"/>
              <a:cs typeface="Times New Roman" pitchFamily="18" charset="0"/>
            </a:endParaRPr>
          </a:p>
        </p:txBody>
      </p:sp>
      <p:graphicFrame>
        <p:nvGraphicFramePr>
          <p:cNvPr id="8" name="Diagram 7"/>
          <p:cNvGraphicFramePr/>
          <p:nvPr>
            <p:extLst>
              <p:ext uri="{D42A27DB-BD31-4B8C-83A1-F6EECF244321}">
                <p14:modId xmlns:p14="http://schemas.microsoft.com/office/powerpoint/2010/main" val="36301067"/>
              </p:ext>
            </p:extLst>
          </p:nvPr>
        </p:nvGraphicFramePr>
        <p:xfrm>
          <a:off x="683568" y="1628800"/>
          <a:ext cx="7704856"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971600" y="980728"/>
            <a:ext cx="1656184" cy="369332"/>
          </a:xfrm>
          <a:prstGeom prst="rect">
            <a:avLst/>
          </a:prstGeom>
          <a:noFill/>
        </p:spPr>
        <p:txBody>
          <a:bodyPr wrap="square" rtlCol="0">
            <a:spAutoFit/>
          </a:bodyPr>
          <a:lstStyle/>
          <a:p>
            <a:r>
              <a:rPr lang="en-US" b="1" i="1" dirty="0" err="1" smtClean="0">
                <a:latin typeface="Times New Roman" pitchFamily="18" charset="0"/>
                <a:cs typeface="Times New Roman" pitchFamily="18" charset="0"/>
              </a:rPr>
              <a:t>Đơn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vị</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tỷ</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đồng</a:t>
            </a:r>
            <a:endParaRPr lang="en-GB" b="1" i="1" dirty="0">
              <a:latin typeface="Times New Roman" pitchFamily="18" charset="0"/>
              <a:cs typeface="Times New Roman" pitchFamily="18" charset="0"/>
            </a:endParaRPr>
          </a:p>
        </p:txBody>
      </p:sp>
      <p:sp>
        <p:nvSpPr>
          <p:cNvPr id="10" name="TextBox 9"/>
          <p:cNvSpPr txBox="1"/>
          <p:nvPr/>
        </p:nvSpPr>
        <p:spPr>
          <a:xfrm>
            <a:off x="808001" y="1916832"/>
            <a:ext cx="1656184" cy="954107"/>
          </a:xfrm>
          <a:prstGeom prst="rect">
            <a:avLst/>
          </a:prstGeom>
          <a:noFill/>
          <a:ln>
            <a:solidFill>
              <a:srgbClr val="C00000"/>
            </a:solidFill>
          </a:ln>
          <a:effectLst>
            <a:glow rad="63500">
              <a:schemeClr val="accent2">
                <a:satMod val="175000"/>
                <a:alpha val="40000"/>
              </a:schemeClr>
            </a:glow>
          </a:effectLst>
        </p:spPr>
        <p:txBody>
          <a:bodyPr wrap="square" rtlCol="0">
            <a:spAutoFit/>
          </a:bodyPr>
          <a:lstStyle/>
          <a:p>
            <a:r>
              <a:rPr lang="en-US" sz="1400" dirty="0" smtClean="0">
                <a:latin typeface="+mj-lt"/>
              </a:rPr>
              <a:t>- </a:t>
            </a:r>
            <a:r>
              <a:rPr lang="vi-VN" sz="1400" dirty="0" smtClean="0">
                <a:latin typeface="+mj-lt"/>
              </a:rPr>
              <a:t>Vốn </a:t>
            </a:r>
            <a:r>
              <a:rPr lang="vi-VN" sz="1400" dirty="0">
                <a:latin typeface="+mj-lt"/>
              </a:rPr>
              <a:t>nước ngoài: </a:t>
            </a:r>
            <a:r>
              <a:rPr lang="en-US" sz="1400" b="1" dirty="0" smtClean="0">
                <a:latin typeface="Times New Roman" pitchFamily="18" charset="0"/>
                <a:cs typeface="Times New Roman" pitchFamily="18" charset="0"/>
              </a:rPr>
              <a:t>156,3</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Vốn trong nước:  </a:t>
            </a:r>
            <a:r>
              <a:rPr lang="en-US" sz="1400" b="1" dirty="0" smtClean="0">
                <a:latin typeface="Times New Roman" pitchFamily="18" charset="0"/>
                <a:cs typeface="Times New Roman" pitchFamily="18" charset="0"/>
              </a:rPr>
              <a:t>840,8</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p:txBody>
      </p:sp>
      <p:sp>
        <p:nvSpPr>
          <p:cNvPr id="11" name="TextBox 10"/>
          <p:cNvSpPr txBox="1"/>
          <p:nvPr/>
        </p:nvSpPr>
        <p:spPr>
          <a:xfrm>
            <a:off x="827584" y="4725144"/>
            <a:ext cx="1656184" cy="954107"/>
          </a:xfrm>
          <a:prstGeom prst="rect">
            <a:avLst/>
          </a:prstGeom>
          <a:noFill/>
          <a:ln>
            <a:solidFill>
              <a:srgbClr val="F3D88D"/>
            </a:solidFill>
          </a:ln>
          <a:effectLst>
            <a:glow rad="63500">
              <a:schemeClr val="accent6">
                <a:satMod val="175000"/>
                <a:alpha val="40000"/>
              </a:schemeClr>
            </a:glow>
          </a:effectLst>
        </p:spPr>
        <p:txBody>
          <a:bodyPr wrap="square" rtlCol="0">
            <a:spAutoFit/>
          </a:bodyPr>
          <a:lstStyle/>
          <a:p>
            <a:r>
              <a:rPr lang="en-US" sz="1400" dirty="0" smtClean="0">
                <a:latin typeface="+mj-lt"/>
              </a:rPr>
              <a:t>- </a:t>
            </a:r>
            <a:r>
              <a:rPr lang="vi-VN" sz="1400" dirty="0" smtClean="0">
                <a:latin typeface="+mj-lt"/>
              </a:rPr>
              <a:t>Vốn </a:t>
            </a:r>
            <a:r>
              <a:rPr lang="vi-VN" sz="1400" dirty="0">
                <a:latin typeface="+mj-lt"/>
              </a:rPr>
              <a:t>nước ngoài: </a:t>
            </a:r>
            <a:r>
              <a:rPr lang="en-US" sz="1400" b="1" dirty="0" smtClean="0">
                <a:latin typeface="Times New Roman" pitchFamily="18" charset="0"/>
                <a:cs typeface="Times New Roman" pitchFamily="18" charset="0"/>
              </a:rPr>
              <a:t>4,1</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Vốn trong nước:  </a:t>
            </a:r>
            <a:r>
              <a:rPr lang="en-US" sz="1400" b="1" dirty="0" smtClean="0">
                <a:latin typeface="Times New Roman" pitchFamily="18" charset="0"/>
                <a:cs typeface="Times New Roman" pitchFamily="18" charset="0"/>
              </a:rPr>
              <a:t>728,5</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p:txBody>
      </p:sp>
      <p:cxnSp>
        <p:nvCxnSpPr>
          <p:cNvPr id="13" name="Straight Arrow Connector 12"/>
          <p:cNvCxnSpPr/>
          <p:nvPr/>
        </p:nvCxnSpPr>
        <p:spPr>
          <a:xfrm flipH="1" flipV="1">
            <a:off x="2555776" y="2393885"/>
            <a:ext cx="432048" cy="99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584376" y="5143691"/>
            <a:ext cx="475456" cy="58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21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836712"/>
          </a:xfrm>
          <a:prstGeom prst="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lstStyle/>
          <a:p>
            <a:endParaRPr/>
          </a:p>
        </p:txBody>
      </p:sp>
      <p:sp>
        <p:nvSpPr>
          <p:cNvPr id="3" name="object 3"/>
          <p:cNvSpPr txBox="1"/>
          <p:nvPr/>
        </p:nvSpPr>
        <p:spPr>
          <a:xfrm>
            <a:off x="571472" y="180847"/>
            <a:ext cx="8072494" cy="320601"/>
          </a:xfrm>
          <a:prstGeom prst="rect">
            <a:avLst/>
          </a:prstGeom>
        </p:spPr>
        <p:txBody>
          <a:bodyPr vert="horz" wrap="square" lIns="0" tIns="12700" rIns="0" bIns="0" rtlCol="0">
            <a:spAutoFit/>
          </a:bodyPr>
          <a:lstStyle/>
          <a:p>
            <a:pPr marL="12700" algn="ctr">
              <a:lnSpc>
                <a:spcPct val="100000"/>
              </a:lnSpc>
              <a:spcBef>
                <a:spcPts val="100"/>
              </a:spcBef>
            </a:pPr>
            <a:r>
              <a:rPr lang="en-US" b="1" spc="-170" dirty="0">
                <a:solidFill>
                  <a:srgbClr val="FFFFFF"/>
                </a:solidFill>
                <a:latin typeface="Times New Roman" panose="02020603050405020304" pitchFamily="18" charset="0"/>
                <a:cs typeface="Times New Roman" panose="02020603050405020304" pitchFamily="18" charset="0"/>
              </a:rPr>
              <a:t>V</a:t>
            </a:r>
            <a:r>
              <a:rPr lang="en-US" sz="1800" b="1" spc="-170" dirty="0" smtClean="0">
                <a:solidFill>
                  <a:srgbClr val="FFFFFF"/>
                </a:solidFill>
                <a:latin typeface="Times New Roman" panose="02020603050405020304" pitchFamily="18" charset="0"/>
                <a:cs typeface="Times New Roman" panose="02020603050405020304" pitchFamily="18" charset="0"/>
              </a:rPr>
              <a:t>II.  </a:t>
            </a:r>
            <a:r>
              <a:rPr sz="2000" b="1" spc="-170" dirty="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dirty="0">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dirty="0" smtClean="0">
                <a:solidFill>
                  <a:srgbClr val="FFFFFF"/>
                </a:solidFill>
                <a:latin typeface="Times New Roman" panose="02020603050405020304" pitchFamily="18" charset="0"/>
                <a:cs typeface="Times New Roman" panose="02020603050405020304" pitchFamily="18" charset="0"/>
              </a:rPr>
              <a:t>TRẢ</a:t>
            </a:r>
            <a:r>
              <a:rPr sz="1800" b="1" spc="-325" dirty="0"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827584" y="1340768"/>
            <a:ext cx="7416824" cy="3888432"/>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p:spPr>
        <p:style>
          <a:lnRef idx="1">
            <a:schemeClr val="accent4"/>
          </a:lnRef>
          <a:fillRef idx="2">
            <a:schemeClr val="accent4"/>
          </a:fillRef>
          <a:effectRef idx="1">
            <a:schemeClr val="accent4"/>
          </a:effectRef>
          <a:fontRef idx="minor">
            <a:schemeClr val="dk1"/>
          </a:fontRef>
        </p:style>
        <p:txBody>
          <a:bodyPr wrap="square" lIns="0" tIns="0" rIns="0" bIns="0" rtlCol="0"/>
          <a:lstStyle/>
          <a:p>
            <a:endParaRPr/>
          </a:p>
        </p:txBody>
      </p:sp>
      <p:sp>
        <p:nvSpPr>
          <p:cNvPr id="5" name="object 5"/>
          <p:cNvSpPr txBox="1">
            <a:spLocks noGrp="1"/>
          </p:cNvSpPr>
          <p:nvPr>
            <p:ph type="title"/>
          </p:nvPr>
        </p:nvSpPr>
        <p:spPr>
          <a:xfrm>
            <a:off x="1403647" y="2204864"/>
            <a:ext cx="6480721" cy="7569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sz="2400" b="0" spc="-15" dirty="0">
                <a:solidFill>
                  <a:srgbClr val="000000"/>
                </a:solidFill>
                <a:latin typeface="Times New Roman"/>
                <a:cs typeface="Times New Roman"/>
              </a:rPr>
              <a:t>Dự </a:t>
            </a:r>
            <a:r>
              <a:rPr sz="2400" b="0" spc="-30" dirty="0">
                <a:solidFill>
                  <a:srgbClr val="000000"/>
                </a:solidFill>
                <a:latin typeface="Times New Roman"/>
                <a:cs typeface="Times New Roman"/>
              </a:rPr>
              <a:t>kiến </a:t>
            </a:r>
            <a:r>
              <a:rPr sz="2400" b="0" spc="-25" dirty="0">
                <a:solidFill>
                  <a:srgbClr val="000000"/>
                </a:solidFill>
                <a:latin typeface="Times New Roman"/>
                <a:cs typeface="Times New Roman"/>
              </a:rPr>
              <a:t>vay 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nước  </a:t>
            </a:r>
            <a:r>
              <a:rPr sz="2400" b="0" spc="-20" dirty="0">
                <a:solidFill>
                  <a:srgbClr val="000000"/>
                </a:solidFill>
                <a:latin typeface="Times New Roman"/>
                <a:cs typeface="Times New Roman"/>
              </a:rPr>
              <a:t>để</a:t>
            </a:r>
            <a:r>
              <a:rPr sz="2400" b="0" spc="-65" dirty="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err="1">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err="1">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err="1" smtClean="0">
                <a:solidFill>
                  <a:srgbClr val="000000"/>
                </a:solidFill>
                <a:latin typeface="Times New Roman"/>
                <a:cs typeface="Times New Roman"/>
              </a:rPr>
              <a:t>tư</a:t>
            </a:r>
            <a:r>
              <a:rPr lang="en-US" sz="2400" b="0" spc="-20" dirty="0" smtClean="0">
                <a:solidFill>
                  <a:srgbClr val="000000"/>
                </a:solidFill>
                <a:latin typeface="Times New Roman"/>
                <a:cs typeface="Times New Roman"/>
              </a:rPr>
              <a:t>,</a:t>
            </a:r>
            <a:r>
              <a:rPr sz="2400" b="0" spc="-70" dirty="0" smtClean="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en-US" sz="2400" spc="-35" dirty="0" smtClean="0">
                <a:solidFill>
                  <a:srgbClr val="0000FF"/>
                </a:solidFill>
                <a:latin typeface="Times New Roman"/>
                <a:cs typeface="Times New Roman"/>
              </a:rPr>
              <a:t>41,3</a:t>
            </a:r>
            <a:r>
              <a:rPr sz="2400" spc="-40" dirty="0" smtClean="0">
                <a:solidFill>
                  <a:srgbClr val="0000FF"/>
                </a:solidFill>
                <a:latin typeface="Times New Roman"/>
                <a:cs typeface="Times New Roman"/>
              </a:rPr>
              <a:t> </a:t>
            </a:r>
            <a:r>
              <a:rPr sz="2400" spc="-15" dirty="0">
                <a:solidFill>
                  <a:srgbClr val="0000FF"/>
                </a:solidFill>
                <a:latin typeface="Times New Roman"/>
                <a:cs typeface="Times New Roman"/>
              </a:rPr>
              <a:t>tỷ</a:t>
            </a:r>
            <a:r>
              <a:rPr sz="2400" spc="-70" dirty="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31639" y="3140968"/>
            <a:ext cx="6552729" cy="751488"/>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sz="2400" spc="-20" dirty="0" smtClean="0">
                <a:latin typeface="Times New Roman"/>
                <a:cs typeface="Times New Roman"/>
              </a:rPr>
              <a:t>Dự </a:t>
            </a:r>
            <a:r>
              <a:rPr sz="2400" spc="-30" dirty="0">
                <a:latin typeface="Times New Roman"/>
                <a:cs typeface="Times New Roman"/>
              </a:rPr>
              <a:t>kiến </a:t>
            </a:r>
            <a:r>
              <a:rPr sz="2400" spc="-25" dirty="0">
                <a:latin typeface="Times New Roman"/>
                <a:cs typeface="Times New Roman"/>
              </a:rPr>
              <a:t>trả </a:t>
            </a:r>
            <a:r>
              <a:rPr sz="2400" spc="-20" dirty="0">
                <a:latin typeface="Times New Roman"/>
                <a:cs typeface="Times New Roman"/>
              </a:rPr>
              <a:t>nợ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a:t>
            </a:r>
            <a:r>
              <a:rPr sz="2400" spc="-25" dirty="0" err="1">
                <a:latin typeface="Times New Roman"/>
                <a:cs typeface="Times New Roman"/>
              </a:rPr>
              <a:t>vốn</a:t>
            </a:r>
            <a:r>
              <a:rPr sz="2400" spc="-25" dirty="0">
                <a:latin typeface="Times New Roman"/>
                <a:cs typeface="Times New Roman"/>
              </a:rPr>
              <a:t> </a:t>
            </a:r>
            <a:r>
              <a:rPr sz="2400" spc="-25" dirty="0" err="1" smtClean="0">
                <a:latin typeface="Times New Roman"/>
                <a:cs typeface="Times New Roman"/>
              </a:rPr>
              <a:t>vay</a:t>
            </a:r>
            <a:r>
              <a:rPr lang="en-US" sz="2400" spc="-25" dirty="0" smtClean="0">
                <a:latin typeface="Times New Roman"/>
                <a:cs typeface="Times New Roman"/>
              </a:rPr>
              <a:t>,</a:t>
            </a:r>
            <a:r>
              <a:rPr sz="2400" spc="-25" dirty="0" smtClean="0">
                <a:latin typeface="Times New Roman"/>
                <a:cs typeface="Times New Roman"/>
              </a:rPr>
              <a:t>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en-US" sz="2400" b="1" spc="-30" dirty="0" smtClean="0">
                <a:solidFill>
                  <a:srgbClr val="0000FF"/>
                </a:solidFill>
                <a:latin typeface="Times New Roman"/>
                <a:cs typeface="Times New Roman"/>
              </a:rPr>
              <a:t>8 </a:t>
            </a:r>
            <a:r>
              <a:rPr sz="2400" b="1" spc="-20" dirty="0" err="1" smtClean="0">
                <a:solidFill>
                  <a:srgbClr val="0000FF"/>
                </a:solidFill>
                <a:latin typeface="Times New Roman"/>
                <a:cs typeface="Times New Roman"/>
              </a:rPr>
              <a:t>tỷ</a:t>
            </a:r>
            <a:r>
              <a:rPr sz="2400" b="1" spc="-20" dirty="0" smtClean="0">
                <a:solidFill>
                  <a:srgbClr val="0000FF"/>
                </a:solidFill>
                <a:latin typeface="Times New Roman"/>
                <a:cs typeface="Times New Roman"/>
              </a:rPr>
              <a:t>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lang="en-US" sz="2400" spc="-30" dirty="0" smtClean="0">
                <a:latin typeface="Times New Roman"/>
                <a:cs typeface="Times New Roman"/>
              </a:rPr>
              <a:t>chi </a:t>
            </a:r>
            <a:r>
              <a:rPr lang="en-US" sz="2400" spc="-30" dirty="0" err="1" smtClean="0">
                <a:latin typeface="Times New Roman"/>
                <a:cs typeface="Times New Roman"/>
              </a:rPr>
              <a:t>đầu</a:t>
            </a:r>
            <a:r>
              <a:rPr lang="en-US" sz="2400" spc="-30" dirty="0" smtClean="0">
                <a:latin typeface="Times New Roman"/>
                <a:cs typeface="Times New Roman"/>
              </a:rPr>
              <a:t> </a:t>
            </a:r>
            <a:r>
              <a:rPr lang="en-US" sz="2400" spc="-30" dirty="0" err="1" smtClean="0">
                <a:latin typeface="Times New Roman"/>
                <a:cs typeface="Times New Roman"/>
              </a:rPr>
              <a:t>tư</a:t>
            </a:r>
            <a:r>
              <a:rPr lang="en-US" sz="2400" spc="-30" dirty="0" smtClean="0">
                <a:latin typeface="Times New Roman"/>
                <a:cs typeface="Times New Roman"/>
              </a:rPr>
              <a:t> </a:t>
            </a:r>
            <a:r>
              <a:rPr lang="en-US" sz="2400" spc="-30" dirty="0" err="1" smtClean="0">
                <a:latin typeface="Times New Roman"/>
                <a:cs typeface="Times New Roman"/>
              </a:rPr>
              <a:t>phát</a:t>
            </a:r>
            <a:r>
              <a:rPr lang="en-US" sz="2400" spc="-30" dirty="0" smtClean="0">
                <a:latin typeface="Times New Roman"/>
                <a:cs typeface="Times New Roman"/>
              </a:rPr>
              <a:t> </a:t>
            </a:r>
            <a:r>
              <a:rPr lang="en-US" sz="2400" spc="-30" dirty="0" err="1" smtClean="0">
                <a:latin typeface="Times New Roman"/>
                <a:cs typeface="Times New Roman"/>
              </a:rPr>
              <a:t>triển</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254291430"/>
              </p:ext>
            </p:extLst>
          </p:nvPr>
        </p:nvGraphicFramePr>
        <p:xfrm>
          <a:off x="755576" y="1397000"/>
          <a:ext cx="7848872" cy="4624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bject 27"/>
          <p:cNvSpPr/>
          <p:nvPr/>
        </p:nvSpPr>
        <p:spPr>
          <a:xfrm>
            <a:off x="0" y="0"/>
            <a:ext cx="9144000" cy="784515"/>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4" name="object 27"/>
          <p:cNvSpPr/>
          <p:nvPr/>
        </p:nvSpPr>
        <p:spPr>
          <a:xfrm>
            <a:off x="457200" y="249172"/>
            <a:ext cx="8229600" cy="535343"/>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r>
              <a:rPr lang="en-US" sz="2000" b="1" dirty="0" smtClean="0">
                <a:solidFill>
                  <a:srgbClr val="FF0000"/>
                </a:solidFill>
                <a:latin typeface="Times New Roman"/>
                <a:cs typeface="Times New Roman"/>
              </a:rPr>
              <a:t>        VIII. MỘT </a:t>
            </a:r>
            <a:r>
              <a:rPr lang="en-US" sz="2000" b="1" dirty="0">
                <a:solidFill>
                  <a:srgbClr val="FF0000"/>
                </a:solidFill>
                <a:latin typeface="Times New Roman"/>
                <a:cs typeface="Times New Roman"/>
              </a:rPr>
              <a:t>SỐ </a:t>
            </a:r>
            <a:r>
              <a:rPr lang="en-US" sz="2000" b="1" spc="-5" dirty="0">
                <a:solidFill>
                  <a:srgbClr val="FF0000"/>
                </a:solidFill>
                <a:latin typeface="Times New Roman"/>
                <a:cs typeface="Times New Roman"/>
              </a:rPr>
              <a:t>BIỆN </a:t>
            </a:r>
            <a:r>
              <a:rPr lang="en-US" sz="2000" b="1" dirty="0">
                <a:solidFill>
                  <a:srgbClr val="FF0000"/>
                </a:solidFill>
                <a:latin typeface="Times New Roman"/>
                <a:cs typeface="Times New Roman"/>
              </a:rPr>
              <a:t>PHÁP </a:t>
            </a:r>
            <a:r>
              <a:rPr lang="en-US" sz="2000" b="1" spc="-5" dirty="0">
                <a:solidFill>
                  <a:srgbClr val="FF0000"/>
                </a:solidFill>
                <a:latin typeface="Times New Roman"/>
                <a:cs typeface="Times New Roman"/>
              </a:rPr>
              <a:t>ĐIỀU </a:t>
            </a:r>
            <a:r>
              <a:rPr lang="en-US" sz="2000" b="1" dirty="0">
                <a:solidFill>
                  <a:srgbClr val="FF0000"/>
                </a:solidFill>
                <a:latin typeface="Times New Roman"/>
                <a:cs typeface="Times New Roman"/>
              </a:rPr>
              <a:t>HÀNH NGÂN</a:t>
            </a:r>
            <a:r>
              <a:rPr lang="en-US" sz="2000" b="1" spc="-204" dirty="0">
                <a:solidFill>
                  <a:srgbClr val="FF0000"/>
                </a:solidFill>
                <a:latin typeface="Times New Roman"/>
                <a:cs typeface="Times New Roman"/>
              </a:rPr>
              <a:t> </a:t>
            </a:r>
            <a:r>
              <a:rPr lang="en-US" sz="2000" b="1" spc="-5" dirty="0">
                <a:solidFill>
                  <a:srgbClr val="FF0000"/>
                </a:solidFill>
                <a:latin typeface="Times New Roman"/>
                <a:cs typeface="Times New Roman"/>
              </a:rPr>
              <a:t>SÁCH</a:t>
            </a:r>
            <a:endParaRPr sz="2000" b="1" dirty="0">
              <a:solidFill>
                <a:srgbClr val="FF0000"/>
              </a:solidFill>
            </a:endParaRPr>
          </a:p>
        </p:txBody>
      </p:sp>
    </p:spTree>
    <p:extLst>
      <p:ext uri="{BB962C8B-B14F-4D97-AF65-F5344CB8AC3E}">
        <p14:creationId xmlns:p14="http://schemas.microsoft.com/office/powerpoint/2010/main" val="16589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dirty="0"/>
          </a:p>
        </p:txBody>
      </p:sp>
      <p:sp>
        <p:nvSpPr>
          <p:cNvPr id="21" name="object 27"/>
          <p:cNvSpPr/>
          <p:nvPr/>
        </p:nvSpPr>
        <p:spPr>
          <a:xfrm>
            <a:off x="0" y="0"/>
            <a:ext cx="9144000" cy="784515"/>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2" name="object 27"/>
          <p:cNvSpPr/>
          <p:nvPr/>
        </p:nvSpPr>
        <p:spPr>
          <a:xfrm>
            <a:off x="457200" y="249172"/>
            <a:ext cx="8229600" cy="535343"/>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r>
              <a:rPr lang="en-US" sz="2000" b="1" dirty="0" smtClean="0">
                <a:solidFill>
                  <a:srgbClr val="FF0000"/>
                </a:solidFill>
                <a:latin typeface="Times New Roman"/>
                <a:cs typeface="Times New Roman"/>
              </a:rPr>
              <a:t>        VIII. MỘT </a:t>
            </a:r>
            <a:r>
              <a:rPr lang="en-US" sz="2000" b="1" dirty="0">
                <a:solidFill>
                  <a:srgbClr val="FF0000"/>
                </a:solidFill>
                <a:latin typeface="Times New Roman"/>
                <a:cs typeface="Times New Roman"/>
              </a:rPr>
              <a:t>SỐ </a:t>
            </a:r>
            <a:r>
              <a:rPr lang="en-US" sz="2000" b="1" spc="-5" dirty="0">
                <a:solidFill>
                  <a:srgbClr val="FF0000"/>
                </a:solidFill>
                <a:latin typeface="Times New Roman"/>
                <a:cs typeface="Times New Roman"/>
              </a:rPr>
              <a:t>BIỆN </a:t>
            </a:r>
            <a:r>
              <a:rPr lang="en-US" sz="2000" b="1" dirty="0">
                <a:solidFill>
                  <a:srgbClr val="FF0000"/>
                </a:solidFill>
                <a:latin typeface="Times New Roman"/>
                <a:cs typeface="Times New Roman"/>
              </a:rPr>
              <a:t>PHÁP </a:t>
            </a:r>
            <a:r>
              <a:rPr lang="en-US" sz="2000" b="1" spc="-5" dirty="0">
                <a:solidFill>
                  <a:srgbClr val="FF0000"/>
                </a:solidFill>
                <a:latin typeface="Times New Roman"/>
                <a:cs typeface="Times New Roman"/>
              </a:rPr>
              <a:t>ĐIỀU </a:t>
            </a:r>
            <a:r>
              <a:rPr lang="en-US" sz="2000" b="1" dirty="0">
                <a:solidFill>
                  <a:srgbClr val="FF0000"/>
                </a:solidFill>
                <a:latin typeface="Times New Roman"/>
                <a:cs typeface="Times New Roman"/>
              </a:rPr>
              <a:t>HÀNH NGÂN</a:t>
            </a:r>
            <a:r>
              <a:rPr lang="en-US" sz="2000" b="1" spc="-204" dirty="0">
                <a:solidFill>
                  <a:srgbClr val="FF0000"/>
                </a:solidFill>
                <a:latin typeface="Times New Roman"/>
                <a:cs typeface="Times New Roman"/>
              </a:rPr>
              <a:t> </a:t>
            </a:r>
            <a:r>
              <a:rPr lang="en-US" sz="2000" b="1" spc="-5" dirty="0">
                <a:solidFill>
                  <a:srgbClr val="FF0000"/>
                </a:solidFill>
                <a:latin typeface="Times New Roman"/>
                <a:cs typeface="Times New Roman"/>
              </a:rPr>
              <a:t>SÁCH</a:t>
            </a:r>
            <a:endParaRPr sz="2000" b="1" dirty="0">
              <a:solidFill>
                <a:srgbClr val="FF0000"/>
              </a:solidFill>
            </a:endParaRPr>
          </a:p>
        </p:txBody>
      </p:sp>
      <p:graphicFrame>
        <p:nvGraphicFramePr>
          <p:cNvPr id="23" name="Diagram 22"/>
          <p:cNvGraphicFramePr/>
          <p:nvPr>
            <p:extLst>
              <p:ext uri="{D42A27DB-BD31-4B8C-83A1-F6EECF244321}">
                <p14:modId xmlns:p14="http://schemas.microsoft.com/office/powerpoint/2010/main" val="3767334899"/>
              </p:ext>
            </p:extLst>
          </p:nvPr>
        </p:nvGraphicFramePr>
        <p:xfrm>
          <a:off x="611560" y="1397000"/>
          <a:ext cx="7992888" cy="47683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1134814451"/>
              </p:ext>
            </p:extLst>
          </p:nvPr>
        </p:nvGraphicFramePr>
        <p:xfrm>
          <a:off x="1547664" y="177281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bject 2"/>
          <p:cNvSpPr/>
          <p:nvPr/>
        </p:nvSpPr>
        <p:spPr>
          <a:xfrm>
            <a:off x="0" y="0"/>
            <a:ext cx="9141714" cy="908720"/>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lstStyle/>
          <a:p>
            <a:pPr algn="ctr"/>
            <a:endParaRPr b="1" dirty="0">
              <a:latin typeface="Times New Roman" pitchFamily="18" charset="0"/>
              <a:cs typeface="Times New Roman" pitchFamily="18" charset="0"/>
            </a:endParaRPr>
          </a:p>
        </p:txBody>
      </p:sp>
      <p:sp>
        <p:nvSpPr>
          <p:cNvPr id="2" name="Title 1"/>
          <p:cNvSpPr>
            <a:spLocks noGrp="1"/>
          </p:cNvSpPr>
          <p:nvPr>
            <p:ph type="title"/>
          </p:nvPr>
        </p:nvSpPr>
        <p:spPr>
          <a:xfrm>
            <a:off x="1561465" y="161037"/>
            <a:ext cx="6970975" cy="830997"/>
          </a:xfrm>
        </p:spPr>
        <p:txBody>
          <a:bodyPr/>
          <a:lstStyle/>
          <a:p>
            <a:pPr algn="ctr"/>
            <a:r>
              <a:rPr lang="en-GB" sz="1800" dirty="0">
                <a:solidFill>
                  <a:schemeClr val="bg2">
                    <a:lumMod val="10000"/>
                  </a:schemeClr>
                </a:solidFill>
                <a:latin typeface="Times New Roman" pitchFamily="18" charset="0"/>
                <a:cs typeface="Times New Roman" pitchFamily="18" charset="0"/>
              </a:rPr>
              <a:t>I. </a:t>
            </a:r>
            <a:r>
              <a:rPr lang="en-GB" sz="1800" dirty="0" smtClean="0">
                <a:solidFill>
                  <a:schemeClr val="bg2">
                    <a:lumMod val="10000"/>
                  </a:schemeClr>
                </a:solidFill>
                <a:latin typeface="Times New Roman" pitchFamily="18" charset="0"/>
                <a:cs typeface="Times New Roman" pitchFamily="18" charset="0"/>
              </a:rPr>
              <a:t>CĂN </a:t>
            </a:r>
            <a:r>
              <a:rPr lang="en-GB" sz="1800" dirty="0">
                <a:solidFill>
                  <a:schemeClr val="bg2">
                    <a:lumMod val="10000"/>
                  </a:schemeClr>
                </a:solidFill>
                <a:latin typeface="Times New Roman" pitchFamily="18" charset="0"/>
                <a:cs typeface="Times New Roman" pitchFamily="18" charset="0"/>
              </a:rPr>
              <a:t>CỨ </a:t>
            </a:r>
            <a:r>
              <a:rPr lang="en-GB" sz="1800" dirty="0" smtClean="0">
                <a:solidFill>
                  <a:schemeClr val="bg2">
                    <a:lumMod val="10000"/>
                  </a:schemeClr>
                </a:solidFill>
                <a:latin typeface="Times New Roman" pitchFamily="18" charset="0"/>
                <a:cs typeface="Times New Roman" pitchFamily="18" charset="0"/>
              </a:rPr>
              <a:t>VÀ NGUYÊN TẮC XÂY </a:t>
            </a:r>
            <a:r>
              <a:rPr lang="en-GB" sz="1800" dirty="0">
                <a:solidFill>
                  <a:schemeClr val="bg2">
                    <a:lumMod val="10000"/>
                  </a:schemeClr>
                </a:solidFill>
                <a:latin typeface="Times New Roman" pitchFamily="18" charset="0"/>
                <a:cs typeface="Times New Roman" pitchFamily="18" charset="0"/>
              </a:rPr>
              <a:t>DỰNG DỰ </a:t>
            </a:r>
            <a:r>
              <a:rPr lang="en-GB" sz="1800" dirty="0" smtClean="0">
                <a:solidFill>
                  <a:schemeClr val="bg2">
                    <a:lumMod val="10000"/>
                  </a:schemeClr>
                </a:solidFill>
                <a:latin typeface="Times New Roman" pitchFamily="18" charset="0"/>
                <a:cs typeface="Times New Roman" pitchFamily="18" charset="0"/>
              </a:rPr>
              <a:t>TOÁN </a:t>
            </a:r>
            <a:r>
              <a:rPr lang="en-GB" sz="1800" dirty="0">
                <a:solidFill>
                  <a:schemeClr val="bg2">
                    <a:lumMod val="10000"/>
                  </a:schemeClr>
                </a:solidFill>
                <a:latin typeface="Times New Roman" pitchFamily="18" charset="0"/>
                <a:cs typeface="Times New Roman" pitchFamily="18" charset="0"/>
              </a:rPr>
              <a:t>NGÂN SÁCH NĂM 2021</a:t>
            </a:r>
            <a:br>
              <a:rPr lang="en-GB" sz="1800" dirty="0">
                <a:solidFill>
                  <a:schemeClr val="bg2">
                    <a:lumMod val="10000"/>
                  </a:schemeClr>
                </a:solidFill>
                <a:latin typeface="Times New Roman" pitchFamily="18" charset="0"/>
                <a:cs typeface="Times New Roman" pitchFamily="18" charset="0"/>
              </a:rPr>
            </a:br>
            <a:endParaRPr lang="en-GB" sz="18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908720"/>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lstStyle/>
          <a:p>
            <a:endParaRPr dirty="0"/>
          </a:p>
        </p:txBody>
      </p:sp>
      <p:sp>
        <p:nvSpPr>
          <p:cNvPr id="3" name="object 3"/>
          <p:cNvSpPr txBox="1"/>
          <p:nvPr/>
        </p:nvSpPr>
        <p:spPr>
          <a:xfrm>
            <a:off x="1782337" y="322100"/>
            <a:ext cx="5722960"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II. </a:t>
            </a:r>
            <a:r>
              <a:rPr sz="2000" b="1" spc="-160" dirty="0" smtClean="0">
                <a:solidFill>
                  <a:schemeClr val="bg2">
                    <a:lumMod val="10000"/>
                  </a:schemeClr>
                </a:solidFill>
                <a:latin typeface="Times New Roman" panose="02020603050405020304" pitchFamily="18" charset="0"/>
                <a:cs typeface="Times New Roman" panose="02020603050405020304" pitchFamily="18" charset="0"/>
              </a:rPr>
              <a:t>DỰ </a:t>
            </a: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10" dirty="0" smtClean="0">
                <a:solidFill>
                  <a:schemeClr val="bg2">
                    <a:lumMod val="10000"/>
                  </a:schemeClr>
                </a:solidFill>
                <a:latin typeface="Times New Roman" panose="02020603050405020304" pitchFamily="18" charset="0"/>
                <a:cs typeface="Times New Roman" panose="02020603050405020304" pitchFamily="18" charset="0"/>
              </a:rPr>
              <a:t>TOÁN </a:t>
            </a:r>
            <a:r>
              <a:rPr lang="en-US" sz="2000" b="1" spc="-21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90" dirty="0" smtClean="0">
                <a:solidFill>
                  <a:schemeClr val="bg2">
                    <a:lumMod val="10000"/>
                  </a:schemeClr>
                </a:solidFill>
                <a:latin typeface="Times New Roman" panose="02020603050405020304" pitchFamily="18" charset="0"/>
                <a:cs typeface="Times New Roman" panose="02020603050405020304" pitchFamily="18" charset="0"/>
              </a:rPr>
              <a:t>THU </a:t>
            </a:r>
            <a:r>
              <a:rPr lang="en-US" sz="2000" b="1" spc="-19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90" dirty="0" smtClean="0">
                <a:solidFill>
                  <a:schemeClr val="bg2">
                    <a:lumMod val="10000"/>
                  </a:schemeClr>
                </a:solidFill>
                <a:latin typeface="Times New Roman" panose="02020603050405020304" pitchFamily="18" charset="0"/>
                <a:cs typeface="Times New Roman" panose="02020603050405020304" pitchFamily="18" charset="0"/>
              </a:rPr>
              <a:t>NSNN </a:t>
            </a:r>
            <a:r>
              <a:rPr lang="en-US" sz="2000" b="1" spc="-19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65" dirty="0" smtClean="0">
                <a:solidFill>
                  <a:schemeClr val="bg2">
                    <a:lumMod val="10000"/>
                  </a:schemeClr>
                </a:solidFill>
                <a:latin typeface="Times New Roman" panose="02020603050405020304" pitchFamily="18" charset="0"/>
                <a:cs typeface="Times New Roman" panose="02020603050405020304" pitchFamily="18" charset="0"/>
              </a:rPr>
              <a:t>TRÊN </a:t>
            </a:r>
            <a:r>
              <a:rPr lang="en-US" sz="2000" b="1" spc="-265"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40" dirty="0" smtClean="0">
                <a:solidFill>
                  <a:schemeClr val="bg2">
                    <a:lumMod val="10000"/>
                  </a:schemeClr>
                </a:solidFill>
                <a:latin typeface="Times New Roman" panose="02020603050405020304" pitchFamily="18" charset="0"/>
                <a:cs typeface="Times New Roman" panose="02020603050405020304" pitchFamily="18" charset="0"/>
              </a:rPr>
              <a:t>ĐỊA </a:t>
            </a:r>
            <a:r>
              <a:rPr lang="en-US" sz="2000" b="1" spc="-14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29" dirty="0" smtClean="0">
                <a:solidFill>
                  <a:schemeClr val="bg2">
                    <a:lumMod val="10000"/>
                  </a:schemeClr>
                </a:solidFill>
                <a:latin typeface="Times New Roman" panose="02020603050405020304" pitchFamily="18" charset="0"/>
                <a:cs typeface="Times New Roman" panose="02020603050405020304" pitchFamily="18" charset="0"/>
              </a:rPr>
              <a:t>BÀN </a:t>
            </a:r>
            <a:r>
              <a:rPr lang="en-US" sz="2000" b="1" spc="-229"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90" dirty="0" smtClean="0">
                <a:solidFill>
                  <a:schemeClr val="bg2">
                    <a:lumMod val="10000"/>
                  </a:schemeClr>
                </a:solidFill>
                <a:latin typeface="Times New Roman" panose="02020603050405020304" pitchFamily="18" charset="0"/>
                <a:cs typeface="Times New Roman" panose="02020603050405020304" pitchFamily="18" charset="0"/>
              </a:rPr>
              <a:t>NĂM</a:t>
            </a:r>
            <a:r>
              <a:rPr sz="2000" b="1" spc="3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b="1" spc="-100" dirty="0" smtClean="0">
                <a:solidFill>
                  <a:schemeClr val="bg2">
                    <a:lumMod val="10000"/>
                  </a:schemeClr>
                </a:solidFill>
                <a:latin typeface="Times New Roman" panose="02020603050405020304" pitchFamily="18" charset="0"/>
                <a:cs typeface="Times New Roman" panose="02020603050405020304" pitchFamily="18" charset="0"/>
              </a:rPr>
              <a:t>2021</a:t>
            </a:r>
            <a:endParaRPr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object 4"/>
          <p:cNvSpPr/>
          <p:nvPr/>
        </p:nvSpPr>
        <p:spPr>
          <a:xfrm>
            <a:off x="735757" y="1571420"/>
            <a:ext cx="1243955" cy="4214842"/>
          </a:xfrm>
          <a:prstGeom prst="rect">
            <a:avLst/>
          </a:prstGeom>
          <a:solidFill>
            <a:schemeClr val="accent3">
              <a:lumMod val="75000"/>
            </a:schemeClr>
          </a:solidFill>
        </p:spPr>
        <p:txBody>
          <a:bodyPr wrap="square" lIns="0" tIns="0" rIns="0" bIns="0" rtlCol="0"/>
          <a:lstStyle/>
          <a:p>
            <a:endParaRPr dirty="0">
              <a:solidFill>
                <a:srgbClr val="FFC000"/>
              </a:solidFill>
            </a:endParaRPr>
          </a:p>
        </p:txBody>
      </p:sp>
      <p:sp>
        <p:nvSpPr>
          <p:cNvPr id="5" name="object 5"/>
          <p:cNvSpPr txBox="1"/>
          <p:nvPr/>
        </p:nvSpPr>
        <p:spPr>
          <a:xfrm>
            <a:off x="857224" y="2410810"/>
            <a:ext cx="1071570" cy="2013372"/>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Tổng thu NSNN trên địa bàn: 18.097 </a:t>
            </a:r>
            <a:r>
              <a:rPr lang="en-US" sz="1600" b="1" spc="-5" dirty="0" err="1" smtClean="0">
                <a:solidFill>
                  <a:schemeClr val="bg2">
                    <a:lumMod val="10000"/>
                  </a:schemeClr>
                </a:solidFill>
                <a:latin typeface="Times New Roman" panose="02020603050405020304" pitchFamily="18" charset="0"/>
                <a:cs typeface="Times New Roman" panose="02020603050405020304" pitchFamily="18" charset="0"/>
              </a:rPr>
              <a:t>tỷ</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 </a:t>
            </a:r>
          </a:p>
          <a:p>
            <a:pPr marL="12700">
              <a:lnSpc>
                <a:spcPct val="100000"/>
              </a:lnSpc>
              <a:spcBef>
                <a:spcPts val="100"/>
              </a:spcBef>
            </a:pP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t</a:t>
            </a:r>
            <a:r>
              <a:rPr sz="1600" b="1" spc="-5" dirty="0" smtClean="0">
                <a:solidFill>
                  <a:schemeClr val="bg2">
                    <a:lumMod val="10000"/>
                  </a:schemeClr>
                </a:solidFill>
                <a:latin typeface="Times New Roman" panose="02020603050405020304" pitchFamily="18" charset="0"/>
                <a:cs typeface="Times New Roman" panose="02020603050405020304" pitchFamily="18" charset="0"/>
              </a:rPr>
              <a:t>ă</a:t>
            </a:r>
            <a:r>
              <a:rPr sz="1600" b="1" spc="-10" dirty="0" smtClean="0">
                <a:solidFill>
                  <a:schemeClr val="bg2">
                    <a:lumMod val="10000"/>
                  </a:schemeClr>
                </a:solidFill>
                <a:latin typeface="Times New Roman" panose="02020603050405020304" pitchFamily="18" charset="0"/>
                <a:cs typeface="Times New Roman" panose="02020603050405020304" pitchFamily="18" charset="0"/>
              </a:rPr>
              <a:t>ng </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18,4</a:t>
            </a:r>
            <a:r>
              <a:rPr sz="1600" b="1" spc="-5" dirty="0" smtClean="0">
                <a:solidFill>
                  <a:schemeClr val="bg2">
                    <a:lumMod val="10000"/>
                  </a:schemeClr>
                </a:solidFill>
                <a:latin typeface="Times New Roman" panose="02020603050405020304" pitchFamily="18" charset="0"/>
                <a:cs typeface="Times New Roman" panose="02020603050405020304" pitchFamily="18" charset="0"/>
              </a:rPr>
              <a:t>%</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 so với ước thực hiện</a:t>
            </a:r>
            <a:r>
              <a:rPr sz="1600" b="1" spc="-5" dirty="0"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2020</a:t>
            </a:r>
            <a:endParaRPr sz="16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1524635" cy="513080"/>
          </a:xfrm>
          <a:prstGeom prst="rect">
            <a:avLst/>
          </a:prstGeom>
        </p:spPr>
        <p:txBody>
          <a:bodyPr vert="horz" wrap="square" lIns="0" tIns="12065" rIns="0" bIns="0" rtlCol="0">
            <a:spAutoFit/>
          </a:bodyPr>
          <a:lstStyle/>
          <a:p>
            <a:pPr marL="186055" marR="5080" indent="-173990">
              <a:lnSpc>
                <a:spcPct val="100000"/>
              </a:lnSpc>
              <a:spcBef>
                <a:spcPts val="95"/>
              </a:spcBef>
            </a:pPr>
            <a:r>
              <a:rPr sz="1600" b="1" spc="-5" dirty="0">
                <a:solidFill>
                  <a:srgbClr val="001F5F"/>
                </a:solidFill>
                <a:latin typeface="Arial"/>
                <a:cs typeface="Arial"/>
              </a:rPr>
              <a:t>Tổng </a:t>
            </a:r>
            <a:r>
              <a:rPr sz="1600" b="1" spc="-10" dirty="0">
                <a:solidFill>
                  <a:srgbClr val="001F5F"/>
                </a:solidFill>
                <a:latin typeface="Arial"/>
                <a:cs typeface="Arial"/>
              </a:rPr>
              <a:t>thu</a:t>
            </a:r>
            <a:r>
              <a:rPr sz="1600" b="1" spc="-55" dirty="0">
                <a:solidFill>
                  <a:srgbClr val="001F5F"/>
                </a:solidFill>
                <a:latin typeface="Arial"/>
                <a:cs typeface="Arial"/>
              </a:rPr>
              <a:t> </a:t>
            </a:r>
            <a:r>
              <a:rPr sz="1600" b="1" spc="-10" dirty="0">
                <a:solidFill>
                  <a:srgbClr val="001F5F"/>
                </a:solidFill>
                <a:latin typeface="Arial"/>
                <a:cs typeface="Arial"/>
              </a:rPr>
              <a:t>NSNN  </a:t>
            </a:r>
            <a:r>
              <a:rPr sz="1600" b="1" spc="-5" dirty="0">
                <a:solidFill>
                  <a:srgbClr val="001F5F"/>
                </a:solidFill>
                <a:latin typeface="Arial"/>
                <a:cs typeface="Arial"/>
              </a:rPr>
              <a:t>trên địa bàn</a:t>
            </a:r>
            <a:endParaRPr sz="1600" dirty="0">
              <a:latin typeface="Arial"/>
              <a:cs typeface="Arial"/>
            </a:endParaRPr>
          </a:p>
        </p:txBody>
      </p:sp>
      <p:sp>
        <p:nvSpPr>
          <p:cNvPr id="7" name="object 7"/>
          <p:cNvSpPr/>
          <p:nvPr/>
        </p:nvSpPr>
        <p:spPr>
          <a:xfrm>
            <a:off x="2338000" y="2921312"/>
            <a:ext cx="1305306" cy="2879435"/>
          </a:xfrm>
          <a:prstGeom prst="rect">
            <a:avLst/>
          </a:prstGeom>
          <a:solidFill>
            <a:schemeClr val="tx2">
              <a:lumMod val="60000"/>
              <a:lumOff val="40000"/>
            </a:schemeClr>
          </a:solidFill>
        </p:spPr>
        <p:style>
          <a:lnRef idx="3">
            <a:schemeClr val="lt1"/>
          </a:lnRef>
          <a:fillRef idx="1">
            <a:schemeClr val="accent4"/>
          </a:fillRef>
          <a:effectRef idx="1">
            <a:schemeClr val="accent4"/>
          </a:effectRef>
          <a:fontRef idx="minor">
            <a:schemeClr val="lt1"/>
          </a:fontRef>
        </p:style>
        <p:txBody>
          <a:bodyPr wrap="square" lIns="0" tIns="0" rIns="0" bIns="0" rtlCol="0"/>
          <a:lstStyle/>
          <a:p>
            <a:endParaRPr dirty="0"/>
          </a:p>
        </p:txBody>
      </p:sp>
      <p:sp>
        <p:nvSpPr>
          <p:cNvPr id="9" name="object 9"/>
          <p:cNvSpPr/>
          <p:nvPr/>
        </p:nvSpPr>
        <p:spPr>
          <a:xfrm>
            <a:off x="2073944" y="3417108"/>
            <a:ext cx="305587" cy="625614"/>
          </a:xfrm>
          <a:prstGeom prst="rect">
            <a:avLst/>
          </a:prstGeom>
          <a:blipFill>
            <a:blip r:embed="rId3" cstate="print"/>
            <a:stretch>
              <a:fillRect/>
            </a:stretch>
          </a:blipFill>
        </p:spPr>
        <p:txBody>
          <a:bodyPr wrap="square" lIns="0" tIns="0" rIns="0" bIns="0" rtlCol="0"/>
          <a:lstStyle/>
          <a:p>
            <a:endParaRPr dirty="0"/>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i="1" spc="-135" dirty="0">
                <a:latin typeface="Times New Roman" panose="02020603050405020304" pitchFamily="18" charset="0"/>
                <a:cs typeface="Times New Roman" panose="02020603050405020304" pitchFamily="18" charset="0"/>
              </a:rPr>
              <a:t>Đơn </a:t>
            </a:r>
            <a:r>
              <a:rPr sz="1800" i="1" spc="-110" dirty="0">
                <a:latin typeface="Times New Roman" panose="02020603050405020304" pitchFamily="18" charset="0"/>
                <a:cs typeface="Times New Roman" panose="02020603050405020304" pitchFamily="18" charset="0"/>
              </a:rPr>
              <a:t>vị: </a:t>
            </a:r>
            <a:r>
              <a:rPr sz="1800" i="1" spc="-65" dirty="0" smtClean="0">
                <a:latin typeface="Times New Roman" panose="02020603050405020304" pitchFamily="18" charset="0"/>
                <a:cs typeface="Times New Roman" panose="02020603050405020304" pitchFamily="18" charset="0"/>
              </a:rPr>
              <a:t>tỷ</a:t>
            </a:r>
            <a:r>
              <a:rPr lang="en-US" sz="1800" i="1" spc="-65" dirty="0" smtClean="0">
                <a:latin typeface="Times New Roman" panose="02020603050405020304" pitchFamily="18" charset="0"/>
                <a:cs typeface="Times New Roman" panose="02020603050405020304" pitchFamily="18" charset="0"/>
              </a:rPr>
              <a:t> </a:t>
            </a:r>
            <a:r>
              <a:rPr sz="1800" i="1" spc="-140" dirty="0" err="1"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262580" y="2508523"/>
            <a:ext cx="1437904" cy="498515"/>
          </a:xfrm>
          <a:prstGeom prst="rect">
            <a:avLst/>
          </a:prstGeom>
          <a:blipFill>
            <a:blip r:embed="rId4" cstate="print"/>
            <a:stretch>
              <a:fillRect/>
            </a:stretch>
          </a:blipFill>
        </p:spPr>
        <p:txBody>
          <a:bodyPr wrap="square" lIns="0" tIns="0" rIns="0" bIns="0" rtlCol="0" anchor="ctr"/>
          <a:lstStyle/>
          <a:p>
            <a:pPr algn="ctr"/>
            <a:r>
              <a:rPr lang="en-US" sz="1200" b="1" dirty="0" err="1" smtClean="0">
                <a:solidFill>
                  <a:srgbClr val="002060"/>
                </a:solidFill>
                <a:latin typeface="Times New Roman" pitchFamily="18" charset="0"/>
                <a:cs typeface="Times New Roman" pitchFamily="18" charset="0"/>
              </a:rPr>
              <a:t>Tiền</a:t>
            </a:r>
            <a:r>
              <a:rPr lang="en-US" sz="1200" b="1" dirty="0" smtClean="0">
                <a:solidFill>
                  <a:srgbClr val="002060"/>
                </a:solidFill>
                <a:latin typeface="Times New Roman" pitchFamily="18" charset="0"/>
                <a:cs typeface="Times New Roman" pitchFamily="18" charset="0"/>
              </a:rPr>
              <a:t> </a:t>
            </a:r>
            <a:r>
              <a:rPr lang="en-US" sz="1200" b="1" dirty="0" err="1">
                <a:solidFill>
                  <a:srgbClr val="002060"/>
                </a:solidFill>
                <a:latin typeface="Times New Roman" pitchFamily="18" charset="0"/>
                <a:cs typeface="Times New Roman" pitchFamily="18" charset="0"/>
              </a:rPr>
              <a:t>đất</a:t>
            </a:r>
            <a:r>
              <a:rPr lang="en-US" sz="1200" b="1" dirty="0">
                <a:solidFill>
                  <a:srgbClr val="002060"/>
                </a:solidFill>
                <a:latin typeface="Times New Roman" pitchFamily="18" charset="0"/>
                <a:cs typeface="Times New Roman" pitchFamily="18" charset="0"/>
              </a:rPr>
              <a:t>: </a:t>
            </a:r>
            <a:r>
              <a:rPr lang="en-US" sz="1200" b="1" dirty="0" smtClean="0">
                <a:solidFill>
                  <a:srgbClr val="002060"/>
                </a:solidFill>
                <a:latin typeface="Times New Roman" pitchFamily="18" charset="0"/>
                <a:cs typeface="Times New Roman" pitchFamily="18" charset="0"/>
              </a:rPr>
              <a:t>2.600</a:t>
            </a:r>
            <a:endParaRPr lang="en-US" sz="1200" b="1" dirty="0">
              <a:solidFill>
                <a:srgbClr val="002060"/>
              </a:solidFill>
              <a:latin typeface="Times New Roman" pitchFamily="18" charset="0"/>
              <a:cs typeface="Times New Roman" pitchFamily="18" charset="0"/>
            </a:endParaRPr>
          </a:p>
        </p:txBody>
      </p:sp>
      <p:sp>
        <p:nvSpPr>
          <p:cNvPr id="17" name="object 17"/>
          <p:cNvSpPr txBox="1"/>
          <p:nvPr/>
        </p:nvSpPr>
        <p:spPr>
          <a:xfrm>
            <a:off x="2399237" y="3185386"/>
            <a:ext cx="1164590" cy="2243563"/>
          </a:xfrm>
          <a:prstGeom prst="rect">
            <a:avLst/>
          </a:prstGeom>
        </p:spPr>
        <p:txBody>
          <a:bodyPr vert="horz" wrap="square" lIns="0" tIns="12065" rIns="0" bIns="0" rtlCol="0">
            <a:spAutoFit/>
          </a:bodyPr>
          <a:lstStyle/>
          <a:p>
            <a:pPr marL="12700" marR="5080" indent="-1270" algn="ctr">
              <a:lnSpc>
                <a:spcPct val="100000"/>
              </a:lnSpc>
              <a:spcBef>
                <a:spcPts val="95"/>
              </a:spcBef>
            </a:pPr>
            <a:r>
              <a:rPr sz="1500" b="1" spc="-150" dirty="0">
                <a:solidFill>
                  <a:schemeClr val="bg2">
                    <a:lumMod val="10000"/>
                  </a:schemeClr>
                </a:solidFill>
                <a:latin typeface="Times New Roman" panose="02020603050405020304" pitchFamily="18" charset="0"/>
                <a:cs typeface="Times New Roman" panose="02020603050405020304" pitchFamily="18" charset="0"/>
              </a:rPr>
              <a:t>Thu </a:t>
            </a:r>
            <a:r>
              <a:rPr sz="1500" b="1" spc="-100" dirty="0" err="1">
                <a:solidFill>
                  <a:schemeClr val="bg2">
                    <a:lumMod val="10000"/>
                  </a:schemeClr>
                </a:solidFill>
                <a:latin typeface="Times New Roman" panose="02020603050405020304" pitchFamily="18" charset="0"/>
                <a:cs typeface="Times New Roman" panose="02020603050405020304" pitchFamily="18" charset="0"/>
              </a:rPr>
              <a:t>nội</a:t>
            </a:r>
            <a:r>
              <a:rPr sz="1500" b="1" spc="-100" dirty="0">
                <a:solidFill>
                  <a:schemeClr val="bg2">
                    <a:lumMod val="10000"/>
                  </a:schemeClr>
                </a:solidFill>
                <a:latin typeface="Times New Roman" panose="02020603050405020304" pitchFamily="18" charset="0"/>
                <a:cs typeface="Times New Roman" panose="02020603050405020304" pitchFamily="18" charset="0"/>
              </a:rPr>
              <a:t> </a:t>
            </a:r>
            <a:r>
              <a:rPr sz="1500" b="1" spc="-65" dirty="0" smtClean="0">
                <a:solidFill>
                  <a:schemeClr val="bg2">
                    <a:lumMod val="10000"/>
                  </a:schemeClr>
                </a:solidFill>
                <a:latin typeface="Times New Roman" panose="02020603050405020304" pitchFamily="18" charset="0"/>
                <a:cs typeface="Times New Roman" panose="02020603050405020304" pitchFamily="18" charset="0"/>
              </a:rPr>
              <a:t>địa</a:t>
            </a:r>
            <a:r>
              <a:rPr lang="en-US" sz="1500" b="1" spc="-6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145" dirty="0" err="1" smtClean="0">
                <a:solidFill>
                  <a:schemeClr val="bg2">
                    <a:lumMod val="10000"/>
                  </a:schemeClr>
                </a:solidFill>
                <a:latin typeface="Times New Roman" panose="02020603050405020304" pitchFamily="18" charset="0"/>
                <a:cs typeface="Times New Roman" panose="02020603050405020304" pitchFamily="18" charset="0"/>
              </a:rPr>
              <a:t>không</a:t>
            </a:r>
            <a:r>
              <a:rPr sz="1500" b="1" spc="-14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135" dirty="0" err="1">
                <a:solidFill>
                  <a:schemeClr val="bg2">
                    <a:lumMod val="10000"/>
                  </a:schemeClr>
                </a:solidFill>
                <a:latin typeface="Times New Roman" panose="02020603050405020304" pitchFamily="18" charset="0"/>
                <a:cs typeface="Times New Roman" panose="02020603050405020304" pitchFamily="18" charset="0"/>
              </a:rPr>
              <a:t>kể</a:t>
            </a:r>
            <a:r>
              <a:rPr sz="1500" b="1" spc="-135" dirty="0">
                <a:solidFill>
                  <a:schemeClr val="bg2">
                    <a:lumMod val="10000"/>
                  </a:schemeClr>
                </a:solidFill>
                <a:latin typeface="Times New Roman" panose="02020603050405020304" pitchFamily="18" charset="0"/>
                <a:cs typeface="Times New Roman" panose="02020603050405020304" pitchFamily="18" charset="0"/>
              </a:rPr>
              <a:t> </a:t>
            </a:r>
            <a:r>
              <a:rPr lang="en-US" sz="1500" b="1" spc="-13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60" dirty="0" err="1" smtClean="0">
                <a:solidFill>
                  <a:schemeClr val="bg2">
                    <a:lumMod val="10000"/>
                  </a:schemeClr>
                </a:solidFill>
                <a:latin typeface="Times New Roman" panose="02020603050405020304" pitchFamily="18" charset="0"/>
                <a:cs typeface="Times New Roman" panose="02020603050405020304" pitchFamily="18" charset="0"/>
              </a:rPr>
              <a:t>tiền</a:t>
            </a:r>
            <a:r>
              <a:rPr sz="1500" b="1" spc="-60"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200" dirty="0">
                <a:solidFill>
                  <a:schemeClr val="bg2">
                    <a:lumMod val="10000"/>
                  </a:schemeClr>
                </a:solidFill>
                <a:latin typeface="Times New Roman" panose="02020603050405020304" pitchFamily="18" charset="0"/>
                <a:cs typeface="Times New Roman" panose="02020603050405020304" pitchFamily="18" charset="0"/>
              </a:rPr>
              <a:t>SDĐ </a:t>
            </a:r>
            <a:r>
              <a:rPr sz="1500" b="1" spc="-135" dirty="0">
                <a:solidFill>
                  <a:schemeClr val="bg2">
                    <a:lumMod val="10000"/>
                  </a:schemeClr>
                </a:solidFill>
                <a:latin typeface="Times New Roman" panose="02020603050405020304" pitchFamily="18" charset="0"/>
                <a:cs typeface="Times New Roman" panose="02020603050405020304" pitchFamily="18" charset="0"/>
              </a:rPr>
              <a:t>và</a:t>
            </a:r>
            <a:r>
              <a:rPr sz="1500" b="1" spc="-245" dirty="0">
                <a:solidFill>
                  <a:schemeClr val="bg2">
                    <a:lumMod val="10000"/>
                  </a:schemeClr>
                </a:solidFill>
                <a:latin typeface="Times New Roman" panose="02020603050405020304" pitchFamily="18" charset="0"/>
                <a:cs typeface="Times New Roman" panose="02020603050405020304" pitchFamily="18" charset="0"/>
              </a:rPr>
              <a:t> </a:t>
            </a:r>
            <a:r>
              <a:rPr sz="1500" b="1" spc="-250" dirty="0" smtClean="0">
                <a:solidFill>
                  <a:schemeClr val="bg2">
                    <a:lumMod val="10000"/>
                  </a:schemeClr>
                </a:solidFill>
                <a:latin typeface="Times New Roman" panose="02020603050405020304" pitchFamily="18" charset="0"/>
                <a:cs typeface="Times New Roman" panose="02020603050405020304" pitchFamily="18" charset="0"/>
              </a:rPr>
              <a:t>XSKT</a:t>
            </a:r>
            <a:r>
              <a:rPr lang="en-US" sz="1500" b="1" spc="-11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b="1" spc="-110" dirty="0" smtClean="0">
                <a:solidFill>
                  <a:schemeClr val="bg2">
                    <a:lumMod val="10000"/>
                  </a:schemeClr>
                </a:solidFill>
                <a:latin typeface="Times New Roman" panose="02020603050405020304" pitchFamily="18" charset="0"/>
                <a:cs typeface="Times New Roman" panose="02020603050405020304" pitchFamily="18" charset="0"/>
              </a:rPr>
              <a:t>10.344</a:t>
            </a:r>
            <a:endParaRPr sz="2000" dirty="0">
              <a:solidFill>
                <a:schemeClr val="bg2">
                  <a:lumMod val="10000"/>
                </a:schemeClr>
              </a:solidFill>
              <a:latin typeface="Times New Roman" panose="02020603050405020304" pitchFamily="18" charset="0"/>
              <a:cs typeface="Times New Roman" panose="02020603050405020304" pitchFamily="18" charset="0"/>
            </a:endParaRPr>
          </a:p>
          <a:p>
            <a:pPr algn="ctr">
              <a:lnSpc>
                <a:spcPts val="1914"/>
              </a:lnSpc>
              <a:spcBef>
                <a:spcPts val="65"/>
              </a:spcBef>
            </a:pPr>
            <a:r>
              <a:rPr sz="1500" b="1" spc="-120" dirty="0" smtClean="0">
                <a:solidFill>
                  <a:schemeClr val="bg2">
                    <a:lumMod val="10000"/>
                  </a:schemeClr>
                </a:solidFill>
                <a:latin typeface="Times New Roman" panose="02020603050405020304" pitchFamily="18" charset="0"/>
                <a:cs typeface="Times New Roman" panose="02020603050405020304" pitchFamily="18" charset="0"/>
              </a:rPr>
              <a:t>Tăng</a:t>
            </a:r>
            <a:r>
              <a:rPr sz="1500" b="1" spc="-13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500" b="1" spc="-114" dirty="0" smtClean="0">
                <a:solidFill>
                  <a:schemeClr val="bg2">
                    <a:lumMod val="10000"/>
                  </a:schemeClr>
                </a:solidFill>
                <a:latin typeface="Times New Roman" panose="02020603050405020304" pitchFamily="18" charset="0"/>
                <a:cs typeface="Times New Roman" panose="02020603050405020304" pitchFamily="18" charset="0"/>
              </a:rPr>
              <a:t>13,7</a:t>
            </a:r>
            <a:r>
              <a:rPr sz="1500" b="1" spc="-114" dirty="0" smtClean="0">
                <a:solidFill>
                  <a:schemeClr val="bg2">
                    <a:lumMod val="10000"/>
                  </a:schemeClr>
                </a:solidFill>
                <a:latin typeface="Times New Roman" panose="02020603050405020304" pitchFamily="18" charset="0"/>
                <a:cs typeface="Times New Roman" panose="02020603050405020304" pitchFamily="18" charset="0"/>
              </a:rPr>
              <a:t>%</a:t>
            </a:r>
            <a:endParaRPr sz="1500" dirty="0">
              <a:solidFill>
                <a:schemeClr val="bg2">
                  <a:lumMod val="10000"/>
                </a:schemeClr>
              </a:solidFill>
              <a:latin typeface="Times New Roman" panose="02020603050405020304" pitchFamily="18" charset="0"/>
              <a:cs typeface="Times New Roman" panose="02020603050405020304" pitchFamily="18" charset="0"/>
            </a:endParaRPr>
          </a:p>
          <a:p>
            <a:pPr marL="635" algn="ctr">
              <a:lnSpc>
                <a:spcPts val="1914"/>
              </a:lnSpc>
            </a:pPr>
            <a:r>
              <a:rPr lang="en-US" sz="1500" b="1" spc="-150" dirty="0">
                <a:solidFill>
                  <a:schemeClr val="bg2">
                    <a:lumMod val="10000"/>
                  </a:schemeClr>
                </a:solidFill>
                <a:latin typeface="Times New Roman" panose="02020603050405020304" pitchFamily="18" charset="0"/>
                <a:cs typeface="Times New Roman" panose="02020603050405020304" pitchFamily="18" charset="0"/>
              </a:rPr>
              <a:t>ư</a:t>
            </a:r>
            <a:r>
              <a:rPr lang="en-US" sz="1500" b="1" spc="-150" dirty="0" smtClean="0">
                <a:solidFill>
                  <a:schemeClr val="bg2">
                    <a:lumMod val="10000"/>
                  </a:schemeClr>
                </a:solidFill>
                <a:latin typeface="Times New Roman" panose="02020603050405020304" pitchFamily="18" charset="0"/>
                <a:cs typeface="Times New Roman" panose="02020603050405020304" pitchFamily="18" charset="0"/>
              </a:rPr>
              <a:t>ớc </a:t>
            </a:r>
            <a:r>
              <a:rPr sz="1500" b="1" spc="-150" dirty="0" smtClean="0">
                <a:solidFill>
                  <a:schemeClr val="bg2">
                    <a:lumMod val="10000"/>
                  </a:schemeClr>
                </a:solidFill>
                <a:latin typeface="Times New Roman" panose="02020603050405020304" pitchFamily="18" charset="0"/>
                <a:cs typeface="Times New Roman" panose="02020603050405020304" pitchFamily="18" charset="0"/>
              </a:rPr>
              <a:t>TH</a:t>
            </a:r>
            <a:r>
              <a:rPr sz="1500" b="1" spc="-9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80" dirty="0" smtClean="0">
                <a:solidFill>
                  <a:schemeClr val="bg2">
                    <a:lumMod val="10000"/>
                  </a:schemeClr>
                </a:solidFill>
                <a:latin typeface="Times New Roman" panose="02020603050405020304" pitchFamily="18" charset="0"/>
                <a:cs typeface="Times New Roman" panose="02020603050405020304" pitchFamily="18" charset="0"/>
              </a:rPr>
              <a:t>20</a:t>
            </a:r>
            <a:r>
              <a:rPr lang="en-US" sz="1500" b="1" spc="-80" dirty="0" smtClean="0">
                <a:solidFill>
                  <a:schemeClr val="bg2">
                    <a:lumMod val="10000"/>
                  </a:schemeClr>
                </a:solidFill>
                <a:latin typeface="Times New Roman" panose="02020603050405020304" pitchFamily="18" charset="0"/>
                <a:cs typeface="Times New Roman" panose="02020603050405020304" pitchFamily="18" charset="0"/>
              </a:rPr>
              <a:t>20</a:t>
            </a:r>
          </a:p>
          <a:p>
            <a:pPr marL="635" algn="ctr">
              <a:lnSpc>
                <a:spcPts val="1914"/>
              </a:lnSpc>
            </a:pP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chiếm</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tỷ</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trọng</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57,1%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tổng</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thu</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NSNN)</a:t>
            </a:r>
            <a:endParaRPr sz="12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11452" y="5846721"/>
            <a:ext cx="4968613" cy="649920"/>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000" b="1" i="1" spc="-200" dirty="0">
                <a:solidFill>
                  <a:srgbClr val="001F5F"/>
                </a:solidFill>
                <a:latin typeface="Times New Roman" panose="02020603050405020304" pitchFamily="18" charset="0"/>
                <a:cs typeface="Times New Roman" panose="02020603050405020304" pitchFamily="18" charset="0"/>
              </a:rPr>
              <a:t>NSTW </a:t>
            </a:r>
            <a:r>
              <a:rPr lang="en-US" sz="2000" b="1" i="1" spc="-200" dirty="0" smtClean="0">
                <a:solidFill>
                  <a:srgbClr val="001F5F"/>
                </a:solidFill>
                <a:latin typeface="Times New Roman" panose="02020603050405020304" pitchFamily="18" charset="0"/>
                <a:cs typeface="Times New Roman" panose="02020603050405020304" pitchFamily="18" charset="0"/>
              </a:rPr>
              <a:t> </a:t>
            </a:r>
            <a:r>
              <a:rPr sz="2000" b="1" i="1" spc="-150" dirty="0" err="1" smtClean="0">
                <a:solidFill>
                  <a:srgbClr val="001F5F"/>
                </a:solidFill>
                <a:latin typeface="Times New Roman" panose="02020603050405020304" pitchFamily="18" charset="0"/>
                <a:cs typeface="Times New Roman" panose="02020603050405020304" pitchFamily="18" charset="0"/>
              </a:rPr>
              <a:t>bổ</a:t>
            </a:r>
            <a:r>
              <a:rPr sz="2000" b="1" i="1" spc="-150" dirty="0" smtClean="0">
                <a:solidFill>
                  <a:srgbClr val="001F5F"/>
                </a:solidFill>
                <a:latin typeface="Times New Roman" panose="02020603050405020304" pitchFamily="18" charset="0"/>
                <a:cs typeface="Times New Roman" panose="02020603050405020304" pitchFamily="18" charset="0"/>
              </a:rPr>
              <a:t> </a:t>
            </a:r>
            <a:r>
              <a:rPr lang="en-US" sz="2000" b="1" i="1" spc="-150" dirty="0" smtClean="0">
                <a:solidFill>
                  <a:srgbClr val="001F5F"/>
                </a:solidFill>
                <a:latin typeface="Times New Roman" panose="02020603050405020304" pitchFamily="18" charset="0"/>
                <a:cs typeface="Times New Roman" panose="02020603050405020304" pitchFamily="18" charset="0"/>
              </a:rPr>
              <a:t> </a:t>
            </a:r>
            <a:r>
              <a:rPr sz="2000" b="1" i="1" spc="-190" dirty="0" smtClean="0">
                <a:solidFill>
                  <a:srgbClr val="001F5F"/>
                </a:solidFill>
                <a:latin typeface="Times New Roman" panose="02020603050405020304" pitchFamily="18" charset="0"/>
                <a:cs typeface="Times New Roman" panose="02020603050405020304" pitchFamily="18" charset="0"/>
              </a:rPr>
              <a:t>sung </a:t>
            </a:r>
            <a:r>
              <a:rPr lang="en-US" sz="2000" b="1" i="1" spc="-190" dirty="0" smtClean="0">
                <a:solidFill>
                  <a:srgbClr val="001F5F"/>
                </a:solidFill>
                <a:latin typeface="Times New Roman" panose="02020603050405020304" pitchFamily="18" charset="0"/>
                <a:cs typeface="Times New Roman" panose="02020603050405020304" pitchFamily="18" charset="0"/>
              </a:rPr>
              <a:t> </a:t>
            </a:r>
            <a:r>
              <a:rPr sz="2000" b="1" i="1" spc="-215" dirty="0" smtClean="0">
                <a:solidFill>
                  <a:srgbClr val="001F5F"/>
                </a:solidFill>
                <a:latin typeface="Times New Roman" panose="02020603050405020304" pitchFamily="18" charset="0"/>
                <a:cs typeface="Times New Roman" panose="02020603050405020304" pitchFamily="18" charset="0"/>
              </a:rPr>
              <a:t>có </a:t>
            </a:r>
            <a:r>
              <a:rPr lang="en-US" sz="2000" b="1" i="1" spc="-215" dirty="0" smtClean="0">
                <a:solidFill>
                  <a:srgbClr val="001F5F"/>
                </a:solidFill>
                <a:latin typeface="Times New Roman" panose="02020603050405020304" pitchFamily="18" charset="0"/>
                <a:cs typeface="Times New Roman" panose="02020603050405020304" pitchFamily="18" charset="0"/>
              </a:rPr>
              <a:t> </a:t>
            </a:r>
            <a:r>
              <a:rPr sz="2000" b="1" i="1" spc="-190" dirty="0" err="1" smtClean="0">
                <a:solidFill>
                  <a:srgbClr val="001F5F"/>
                </a:solidFill>
                <a:latin typeface="Times New Roman" panose="02020603050405020304" pitchFamily="18" charset="0"/>
                <a:cs typeface="Times New Roman" panose="02020603050405020304" pitchFamily="18" charset="0"/>
              </a:rPr>
              <a:t>mục</a:t>
            </a:r>
            <a:r>
              <a:rPr sz="2000" b="1" i="1" spc="-190" dirty="0" smtClean="0">
                <a:solidFill>
                  <a:srgbClr val="001F5F"/>
                </a:solidFill>
                <a:latin typeface="Times New Roman" panose="02020603050405020304" pitchFamily="18" charset="0"/>
                <a:cs typeface="Times New Roman" panose="02020603050405020304" pitchFamily="18" charset="0"/>
              </a:rPr>
              <a:t> </a:t>
            </a:r>
            <a:r>
              <a:rPr lang="en-US" sz="2000" b="1" i="1" spc="-190" dirty="0" smtClean="0">
                <a:solidFill>
                  <a:srgbClr val="001F5F"/>
                </a:solidFill>
                <a:latin typeface="Times New Roman" panose="02020603050405020304" pitchFamily="18" charset="0"/>
                <a:cs typeface="Times New Roman" panose="02020603050405020304" pitchFamily="18" charset="0"/>
              </a:rPr>
              <a:t> </a:t>
            </a:r>
            <a:r>
              <a:rPr sz="2000" b="1" i="1" spc="-80" dirty="0" err="1" smtClean="0">
                <a:solidFill>
                  <a:srgbClr val="001F5F"/>
                </a:solidFill>
                <a:latin typeface="Times New Roman" panose="02020603050405020304" pitchFamily="18" charset="0"/>
                <a:cs typeface="Times New Roman" panose="02020603050405020304" pitchFamily="18" charset="0"/>
              </a:rPr>
              <a:t>tiêu</a:t>
            </a:r>
            <a:r>
              <a:rPr sz="2000" b="1" i="1" spc="-80" dirty="0" smtClean="0">
                <a:solidFill>
                  <a:srgbClr val="001F5F"/>
                </a:solidFill>
                <a:latin typeface="Times New Roman" panose="02020603050405020304" pitchFamily="18" charset="0"/>
                <a:cs typeface="Times New Roman" panose="02020603050405020304" pitchFamily="18" charset="0"/>
              </a:rPr>
              <a:t> </a:t>
            </a:r>
            <a:r>
              <a:rPr sz="2000" b="1" i="1" spc="-225" dirty="0" err="1" smtClean="0">
                <a:solidFill>
                  <a:srgbClr val="001F5F"/>
                </a:solidFill>
                <a:latin typeface="Times New Roman" panose="02020603050405020304" pitchFamily="18" charset="0"/>
                <a:cs typeface="Times New Roman" panose="02020603050405020304" pitchFamily="18" charset="0"/>
              </a:rPr>
              <a:t>số</a:t>
            </a:r>
            <a:r>
              <a:rPr lang="en-US" sz="2000" b="1" i="1" spc="-225" dirty="0" smtClean="0">
                <a:solidFill>
                  <a:srgbClr val="001F5F"/>
                </a:solidFill>
                <a:latin typeface="Times New Roman" panose="02020603050405020304" pitchFamily="18" charset="0"/>
                <a:cs typeface="Times New Roman" panose="02020603050405020304" pitchFamily="18" charset="0"/>
              </a:rPr>
              <a:t> </a:t>
            </a:r>
            <a:r>
              <a:rPr sz="2000" b="1" i="1" spc="-225" dirty="0" smtClean="0">
                <a:solidFill>
                  <a:srgbClr val="001F5F"/>
                </a:solidFill>
                <a:latin typeface="Times New Roman" panose="02020603050405020304" pitchFamily="18" charset="0"/>
                <a:cs typeface="Times New Roman" panose="02020603050405020304" pitchFamily="18" charset="0"/>
              </a:rPr>
              <a:t> </a:t>
            </a:r>
            <a:r>
              <a:rPr sz="2000" b="1" i="1" spc="-80" dirty="0" err="1" smtClean="0">
                <a:solidFill>
                  <a:srgbClr val="001F5F"/>
                </a:solidFill>
                <a:latin typeface="Times New Roman" panose="02020603050405020304" pitchFamily="18" charset="0"/>
                <a:cs typeface="Times New Roman" panose="02020603050405020304" pitchFamily="18" charset="0"/>
              </a:rPr>
              <a:t>tiền</a:t>
            </a:r>
            <a:r>
              <a:rPr lang="en-US" sz="2000" b="1" i="1" spc="-80" dirty="0" smtClean="0">
                <a:solidFill>
                  <a:srgbClr val="001F5F"/>
                </a:solidFill>
                <a:latin typeface="Times New Roman" panose="02020603050405020304" pitchFamily="18" charset="0"/>
                <a:cs typeface="Times New Roman" panose="02020603050405020304" pitchFamily="18" charset="0"/>
              </a:rPr>
              <a:t> </a:t>
            </a:r>
            <a:r>
              <a:rPr lang="en-US" sz="2000" b="1" i="1" spc="-75" dirty="0" smtClean="0">
                <a:solidFill>
                  <a:srgbClr val="001F5F"/>
                </a:solidFill>
                <a:latin typeface="Times New Roman" panose="02020603050405020304" pitchFamily="18" charset="0"/>
                <a:cs typeface="Times New Roman" panose="02020603050405020304" pitchFamily="18" charset="0"/>
              </a:rPr>
              <a:t>2.760 </a:t>
            </a:r>
            <a:r>
              <a:rPr lang="en-US" sz="2000" b="1" i="1" spc="-210" dirty="0" err="1" smtClean="0">
                <a:solidFill>
                  <a:srgbClr val="001F5F"/>
                </a:solidFill>
                <a:latin typeface="Times New Roman" panose="02020603050405020304" pitchFamily="18" charset="0"/>
                <a:cs typeface="Times New Roman" panose="02020603050405020304" pitchFamily="18" charset="0"/>
              </a:rPr>
              <a:t>t</a:t>
            </a:r>
            <a:r>
              <a:rPr sz="2000" b="1" i="1" spc="-210" dirty="0" err="1" smtClean="0">
                <a:solidFill>
                  <a:srgbClr val="001F5F"/>
                </a:solidFill>
                <a:latin typeface="Times New Roman" panose="02020603050405020304" pitchFamily="18" charset="0"/>
                <a:cs typeface="Times New Roman" panose="02020603050405020304" pitchFamily="18" charset="0"/>
              </a:rPr>
              <a:t>ỷ</a:t>
            </a:r>
            <a:r>
              <a:rPr sz="2000" b="1" i="1" spc="-285" dirty="0" smtClean="0">
                <a:solidFill>
                  <a:srgbClr val="001F5F"/>
                </a:solidFill>
                <a:latin typeface="Times New Roman" panose="02020603050405020304" pitchFamily="18" charset="0"/>
                <a:cs typeface="Times New Roman" panose="02020603050405020304" pitchFamily="18" charset="0"/>
              </a:rPr>
              <a:t> </a:t>
            </a:r>
            <a:r>
              <a:rPr lang="en-US" sz="2000" b="1" i="1" spc="-285" dirty="0" smtClean="0">
                <a:solidFill>
                  <a:srgbClr val="001F5F"/>
                </a:solidFill>
                <a:latin typeface="Times New Roman" panose="02020603050405020304" pitchFamily="18" charset="0"/>
                <a:cs typeface="Times New Roman" panose="02020603050405020304" pitchFamily="18" charset="0"/>
              </a:rPr>
              <a:t> </a:t>
            </a:r>
            <a:r>
              <a:rPr sz="2000" b="1" i="1" spc="-140" dirty="0" err="1" smtClean="0">
                <a:solidFill>
                  <a:srgbClr val="001F5F"/>
                </a:solidFill>
                <a:latin typeface="Times New Roman" panose="02020603050405020304" pitchFamily="18" charset="0"/>
                <a:cs typeface="Times New Roman" panose="02020603050405020304" pitchFamily="18" charset="0"/>
              </a:rPr>
              <a:t>đồng</a:t>
            </a:r>
            <a:endParaRPr sz="2000" dirty="0">
              <a:latin typeface="Times New Roman" panose="02020603050405020304" pitchFamily="18" charset="0"/>
              <a:cs typeface="Times New Roman" panose="02020603050405020304" pitchFamily="18" charset="0"/>
            </a:endParaRPr>
          </a:p>
        </p:txBody>
      </p:sp>
      <p:sp>
        <p:nvSpPr>
          <p:cNvPr id="18" name="object 15"/>
          <p:cNvSpPr/>
          <p:nvPr/>
        </p:nvSpPr>
        <p:spPr>
          <a:xfrm>
            <a:off x="2338000" y="2270398"/>
            <a:ext cx="1305306" cy="238125"/>
          </a:xfrm>
          <a:prstGeom prst="rect">
            <a:avLst/>
          </a:prstGeom>
          <a:solidFill>
            <a:schemeClr val="accent6"/>
          </a:solidFill>
        </p:spPr>
        <p:txBody>
          <a:bodyPr wrap="square" lIns="0" tIns="0" rIns="0" bIns="0" rtlCol="0" anchor="ctr"/>
          <a:lstStyle/>
          <a:p>
            <a:pPr algn="ctr"/>
            <a:r>
              <a:rPr lang="en-US" sz="1200" b="1" dirty="0" smtClean="0">
                <a:solidFill>
                  <a:srgbClr val="002060"/>
                </a:solidFill>
                <a:latin typeface="Times New Roman" pitchFamily="18" charset="0"/>
                <a:cs typeface="Times New Roman" pitchFamily="18" charset="0"/>
              </a:rPr>
              <a:t>XSKT: 112</a:t>
            </a:r>
            <a:endParaRPr lang="en-US" sz="1200" b="1" dirty="0">
              <a:solidFill>
                <a:srgbClr val="002060"/>
              </a:solidFill>
              <a:latin typeface="Times New Roman" pitchFamily="18" charset="0"/>
              <a:cs typeface="Times New Roman" pitchFamily="18" charset="0"/>
            </a:endParaRPr>
          </a:p>
        </p:txBody>
      </p:sp>
      <p:sp>
        <p:nvSpPr>
          <p:cNvPr id="19" name="object 15"/>
          <p:cNvSpPr/>
          <p:nvPr/>
        </p:nvSpPr>
        <p:spPr>
          <a:xfrm>
            <a:off x="2338000" y="1588419"/>
            <a:ext cx="1305306" cy="648072"/>
          </a:xfrm>
          <a:prstGeom prst="rect">
            <a:avLst/>
          </a:prstGeom>
          <a:solidFill>
            <a:srgbClr val="2C9FA2"/>
          </a:solidFill>
        </p:spPr>
        <p:txBody>
          <a:bodyPr wrap="square" lIns="0" tIns="0" rIns="0" bIns="0" rtlCol="0" anchor="ctr"/>
          <a:lstStyle/>
          <a:p>
            <a:pPr algn="ctr"/>
            <a:r>
              <a:rPr lang="en-US" sz="1200" b="1" dirty="0" smtClean="0">
                <a:solidFill>
                  <a:srgbClr val="002060"/>
                </a:solidFill>
                <a:latin typeface="Times New Roman" pitchFamily="18" charset="0"/>
                <a:cs typeface="Times New Roman" pitchFamily="18" charset="0"/>
              </a:rPr>
              <a:t>Thu XNK: 5.000</a:t>
            </a:r>
            <a:endParaRPr lang="en-US" sz="1200" b="1" dirty="0">
              <a:solidFill>
                <a:srgbClr val="002060"/>
              </a:solidFill>
              <a:latin typeface="Times New Roman" pitchFamily="18" charset="0"/>
              <a:cs typeface="Times New Roman" pitchFamily="18" charset="0"/>
            </a:endParaRPr>
          </a:p>
        </p:txBody>
      </p:sp>
      <p:sp>
        <p:nvSpPr>
          <p:cNvPr id="11" name="Oval 10"/>
          <p:cNvSpPr/>
          <p:nvPr/>
        </p:nvSpPr>
        <p:spPr>
          <a:xfrm>
            <a:off x="5595688" y="1588419"/>
            <a:ext cx="1512168" cy="134689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DNNN </a:t>
            </a:r>
            <a:r>
              <a:rPr lang="en-US" sz="1400" dirty="0" err="1" smtClean="0"/>
              <a:t>Trung</a:t>
            </a:r>
            <a:r>
              <a:rPr lang="en-US" sz="1400" dirty="0" smtClean="0"/>
              <a:t> </a:t>
            </a:r>
            <a:r>
              <a:rPr lang="en-US" sz="1400" dirty="0" err="1" smtClean="0"/>
              <a:t>ương</a:t>
            </a:r>
            <a:r>
              <a:rPr lang="en-US" sz="1400" dirty="0" smtClean="0"/>
              <a:t>: 5.366</a:t>
            </a:r>
            <a:endParaRPr lang="en-GB" sz="1400" dirty="0"/>
          </a:p>
        </p:txBody>
      </p:sp>
      <p:sp>
        <p:nvSpPr>
          <p:cNvPr id="23" name="Oval 22"/>
          <p:cNvSpPr/>
          <p:nvPr/>
        </p:nvSpPr>
        <p:spPr>
          <a:xfrm>
            <a:off x="6295517" y="2985934"/>
            <a:ext cx="1209780" cy="105697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KT </a:t>
            </a:r>
            <a:r>
              <a:rPr lang="en-US" sz="1200" dirty="0" err="1" smtClean="0"/>
              <a:t>ngoài</a:t>
            </a:r>
            <a:r>
              <a:rPr lang="en-US" sz="1200" dirty="0" smtClean="0"/>
              <a:t> </a:t>
            </a:r>
            <a:r>
              <a:rPr lang="en-US" sz="1200" dirty="0" err="1" smtClean="0"/>
              <a:t>quốc</a:t>
            </a:r>
            <a:r>
              <a:rPr lang="en-US" sz="1200" dirty="0" smtClean="0"/>
              <a:t> </a:t>
            </a:r>
            <a:r>
              <a:rPr lang="en-US" sz="1200" dirty="0" err="1" smtClean="0"/>
              <a:t>doanh</a:t>
            </a:r>
            <a:r>
              <a:rPr lang="en-US" sz="1200" dirty="0" smtClean="0"/>
              <a:t>: 2.810</a:t>
            </a:r>
            <a:endParaRPr lang="en-GB" sz="1200" dirty="0"/>
          </a:p>
        </p:txBody>
      </p:sp>
      <p:sp>
        <p:nvSpPr>
          <p:cNvPr id="24" name="Oval 23"/>
          <p:cNvSpPr/>
          <p:nvPr/>
        </p:nvSpPr>
        <p:spPr>
          <a:xfrm>
            <a:off x="4340321" y="2649095"/>
            <a:ext cx="705723" cy="61025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900" dirty="0" smtClean="0"/>
              <a:t>DNNN ĐP: 45</a:t>
            </a:r>
            <a:endParaRPr lang="en-GB" sz="900" dirty="0"/>
          </a:p>
        </p:txBody>
      </p:sp>
      <p:sp>
        <p:nvSpPr>
          <p:cNvPr id="25" name="Oval 24"/>
          <p:cNvSpPr/>
          <p:nvPr/>
        </p:nvSpPr>
        <p:spPr>
          <a:xfrm>
            <a:off x="4988509" y="3861048"/>
            <a:ext cx="792088" cy="72235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000" dirty="0" smtClean="0"/>
              <a:t>DN </a:t>
            </a:r>
            <a:r>
              <a:rPr lang="en-US" sz="1000" dirty="0" err="1" smtClean="0"/>
              <a:t>có</a:t>
            </a:r>
            <a:r>
              <a:rPr lang="en-US" sz="1000" dirty="0" smtClean="0"/>
              <a:t> </a:t>
            </a:r>
            <a:r>
              <a:rPr lang="en-US" sz="1000" dirty="0" err="1" smtClean="0"/>
              <a:t>vốn</a:t>
            </a:r>
            <a:r>
              <a:rPr lang="en-US" sz="1000" dirty="0" smtClean="0"/>
              <a:t> ĐTNN: 260</a:t>
            </a:r>
            <a:endParaRPr lang="en-GB" sz="1000" dirty="0"/>
          </a:p>
        </p:txBody>
      </p:sp>
      <p:sp>
        <p:nvSpPr>
          <p:cNvPr id="27" name="Oval 26"/>
          <p:cNvSpPr/>
          <p:nvPr/>
        </p:nvSpPr>
        <p:spPr>
          <a:xfrm>
            <a:off x="4435162" y="4987185"/>
            <a:ext cx="877876" cy="7223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err="1" smtClean="0"/>
              <a:t>Thuế</a:t>
            </a:r>
            <a:r>
              <a:rPr lang="en-US" sz="1000" dirty="0" smtClean="0"/>
              <a:t> TNCN: 330</a:t>
            </a:r>
            <a:endParaRPr lang="en-GB" sz="1000" dirty="0"/>
          </a:p>
        </p:txBody>
      </p:sp>
      <p:sp>
        <p:nvSpPr>
          <p:cNvPr id="28" name="Oval 27"/>
          <p:cNvSpPr/>
          <p:nvPr/>
        </p:nvSpPr>
        <p:spPr>
          <a:xfrm>
            <a:off x="5833442" y="4641612"/>
            <a:ext cx="965507" cy="857336"/>
          </a:xfrm>
          <a:prstGeom prst="ellipse">
            <a:avLst/>
          </a:prstGeom>
        </p:spPr>
        <p:style>
          <a:lnRef idx="1">
            <a:schemeClr val="accent5"/>
          </a:lnRef>
          <a:fillRef idx="1003">
            <a:schemeClr val="lt2"/>
          </a:fillRef>
          <a:effectRef idx="1">
            <a:schemeClr val="accent5"/>
          </a:effectRef>
          <a:fontRef idx="minor">
            <a:schemeClr val="dk1"/>
          </a:fontRef>
        </p:style>
        <p:txBody>
          <a:bodyPr rtlCol="0" anchor="ctr"/>
          <a:lstStyle/>
          <a:p>
            <a:pPr algn="ctr"/>
            <a:r>
              <a:rPr lang="en-US" sz="1000" dirty="0" err="1" smtClean="0"/>
              <a:t>Thuế</a:t>
            </a:r>
            <a:r>
              <a:rPr lang="en-US" sz="1000" dirty="0" smtClean="0"/>
              <a:t> BVMT: 890</a:t>
            </a:r>
            <a:endParaRPr lang="en-GB" sz="1000" dirty="0"/>
          </a:p>
        </p:txBody>
      </p:sp>
      <p:cxnSp>
        <p:nvCxnSpPr>
          <p:cNvPr id="21" name="Straight Arrow Connector 20"/>
          <p:cNvCxnSpPr/>
          <p:nvPr/>
        </p:nvCxnSpPr>
        <p:spPr>
          <a:xfrm flipV="1">
            <a:off x="3643306" y="3131443"/>
            <a:ext cx="791856" cy="1090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1" idx="3"/>
          </p:cNvCxnSpPr>
          <p:nvPr/>
        </p:nvCxnSpPr>
        <p:spPr>
          <a:xfrm flipV="1">
            <a:off x="3643306" y="2738063"/>
            <a:ext cx="2173834" cy="1484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5" idx="2"/>
          </p:cNvCxnSpPr>
          <p:nvPr/>
        </p:nvCxnSpPr>
        <p:spPr>
          <a:xfrm>
            <a:off x="3643306" y="4222226"/>
            <a:ext cx="13452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27" idx="1"/>
          </p:cNvCxnSpPr>
          <p:nvPr/>
        </p:nvCxnSpPr>
        <p:spPr>
          <a:xfrm>
            <a:off x="3643306" y="4222226"/>
            <a:ext cx="920418" cy="8707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28" idx="2"/>
          </p:cNvCxnSpPr>
          <p:nvPr/>
        </p:nvCxnSpPr>
        <p:spPr>
          <a:xfrm>
            <a:off x="3643306" y="4222226"/>
            <a:ext cx="2190136" cy="848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643306" y="3417496"/>
            <a:ext cx="2672889" cy="8047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lstStyle/>
          <a:p>
            <a:endParaRPr/>
          </a:p>
        </p:txBody>
      </p:sp>
      <p:sp>
        <p:nvSpPr>
          <p:cNvPr id="3" name="object 3"/>
          <p:cNvSpPr txBox="1"/>
          <p:nvPr/>
        </p:nvSpPr>
        <p:spPr>
          <a:xfrm>
            <a:off x="1708404" y="161036"/>
            <a:ext cx="6536003"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III. </a:t>
            </a:r>
            <a:r>
              <a:rPr sz="2000" b="1" spc="-160" dirty="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231770"/>
            <a:ext cx="2143506" cy="3402329"/>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3" cstate="print"/>
            <a:stretch>
              <a:fillRect/>
            </a:stretch>
          </a:blipFill>
        </p:spPr>
        <p:txBody>
          <a:bodyPr wrap="square" lIns="0" tIns="0" rIns="0" bIns="0" rtlCol="0"/>
          <a:lstStyle/>
          <a:p>
            <a:endParaRPr dirty="0"/>
          </a:p>
        </p:txBody>
      </p:sp>
      <p:sp>
        <p:nvSpPr>
          <p:cNvPr id="6" name="object 6"/>
          <p:cNvSpPr txBox="1"/>
          <p:nvPr/>
        </p:nvSpPr>
        <p:spPr>
          <a:xfrm>
            <a:off x="2123728" y="2762377"/>
            <a:ext cx="1416806" cy="2044149"/>
          </a:xfrm>
          <a:prstGeom prst="rect">
            <a:avLst/>
          </a:prstGeom>
        </p:spPr>
        <p:txBody>
          <a:bodyPr vert="horz" wrap="square" lIns="0" tIns="12700" rIns="0" bIns="0" rtlCol="0">
            <a:spAutoFit/>
          </a:bodyPr>
          <a:lstStyle/>
          <a:p>
            <a:pPr marL="12700" marR="5080" algn="ctr">
              <a:lnSpc>
                <a:spcPct val="100000"/>
              </a:lnSpc>
              <a:spcBef>
                <a:spcPts val="100"/>
              </a:spcBef>
            </a:pPr>
            <a:r>
              <a:rPr sz="2200" dirty="0">
                <a:solidFill>
                  <a:schemeClr val="bg2">
                    <a:lumMod val="10000"/>
                  </a:schemeClr>
                </a:solidFill>
                <a:latin typeface="Times New Roman"/>
                <a:cs typeface="Times New Roman"/>
              </a:rPr>
              <a:t>Tổng</a:t>
            </a:r>
            <a:r>
              <a:rPr sz="2200" spc="-100" dirty="0">
                <a:solidFill>
                  <a:schemeClr val="bg2">
                    <a:lumMod val="10000"/>
                  </a:schemeClr>
                </a:solidFill>
                <a:latin typeface="Times New Roman"/>
                <a:cs typeface="Times New Roman"/>
              </a:rPr>
              <a:t> </a:t>
            </a:r>
            <a:r>
              <a:rPr sz="2200" dirty="0">
                <a:solidFill>
                  <a:schemeClr val="bg2">
                    <a:lumMod val="10000"/>
                  </a:schemeClr>
                </a:solidFill>
                <a:latin typeface="Times New Roman"/>
                <a:cs typeface="Times New Roman"/>
              </a:rPr>
              <a:t>thu  </a:t>
            </a:r>
            <a:r>
              <a:rPr sz="2200" spc="-10" dirty="0">
                <a:solidFill>
                  <a:schemeClr val="bg2">
                    <a:lumMod val="10000"/>
                  </a:schemeClr>
                </a:solidFill>
                <a:latin typeface="Times New Roman"/>
                <a:cs typeface="Times New Roman"/>
              </a:rPr>
              <a:t>NSĐP</a:t>
            </a:r>
            <a:endParaRPr sz="2200" dirty="0">
              <a:solidFill>
                <a:schemeClr val="bg2">
                  <a:lumMod val="10000"/>
                </a:schemeClr>
              </a:solidFill>
              <a:latin typeface="Times New Roman"/>
              <a:cs typeface="Times New Roman"/>
            </a:endParaRPr>
          </a:p>
          <a:p>
            <a:pPr marL="20320" marR="15240" indent="635" algn="ctr">
              <a:lnSpc>
                <a:spcPct val="100000"/>
              </a:lnSpc>
            </a:pPr>
            <a:r>
              <a:rPr sz="2200" spc="-5" dirty="0" err="1">
                <a:solidFill>
                  <a:schemeClr val="bg2">
                    <a:lumMod val="10000"/>
                  </a:schemeClr>
                </a:solidFill>
                <a:latin typeface="Times New Roman"/>
                <a:cs typeface="Times New Roman"/>
              </a:rPr>
              <a:t>được</a:t>
            </a:r>
            <a:r>
              <a:rPr sz="2200" spc="-5" dirty="0">
                <a:solidFill>
                  <a:schemeClr val="bg2">
                    <a:lumMod val="10000"/>
                  </a:schemeClr>
                </a:solidFill>
                <a:latin typeface="Times New Roman"/>
                <a:cs typeface="Times New Roman"/>
              </a:rPr>
              <a:t>  </a:t>
            </a:r>
            <a:r>
              <a:rPr sz="2200" dirty="0" err="1" smtClean="0">
                <a:solidFill>
                  <a:schemeClr val="bg2">
                    <a:lumMod val="10000"/>
                  </a:schemeClr>
                </a:solidFill>
                <a:latin typeface="Times New Roman"/>
                <a:cs typeface="Times New Roman"/>
              </a:rPr>
              <a:t>hưởng</a:t>
            </a:r>
            <a:r>
              <a:rPr sz="2200" dirty="0" smtClean="0">
                <a:solidFill>
                  <a:schemeClr val="bg2">
                    <a:lumMod val="10000"/>
                  </a:schemeClr>
                </a:solidFill>
                <a:latin typeface="Times New Roman"/>
                <a:cs typeface="Times New Roman"/>
              </a:rPr>
              <a:t> </a:t>
            </a:r>
            <a:r>
              <a:rPr sz="2200" dirty="0" err="1">
                <a:solidFill>
                  <a:schemeClr val="bg2">
                    <a:lumMod val="10000"/>
                  </a:schemeClr>
                </a:solidFill>
                <a:latin typeface="Times New Roman"/>
                <a:cs typeface="Times New Roman"/>
              </a:rPr>
              <a:t>theo</a:t>
            </a:r>
            <a:r>
              <a:rPr sz="2200" dirty="0">
                <a:solidFill>
                  <a:schemeClr val="bg2">
                    <a:lumMod val="10000"/>
                  </a:schemeClr>
                </a:solidFill>
                <a:latin typeface="Times New Roman"/>
                <a:cs typeface="Times New Roman"/>
              </a:rPr>
              <a:t> </a:t>
            </a:r>
            <a:r>
              <a:rPr sz="2200" dirty="0" err="1" smtClean="0">
                <a:solidFill>
                  <a:schemeClr val="bg2">
                    <a:lumMod val="10000"/>
                  </a:schemeClr>
                </a:solidFill>
                <a:latin typeface="Times New Roman"/>
                <a:cs typeface="Times New Roman"/>
              </a:rPr>
              <a:t>phân</a:t>
            </a:r>
            <a:r>
              <a:rPr sz="2200" spc="-100" dirty="0" smtClean="0">
                <a:solidFill>
                  <a:schemeClr val="bg2">
                    <a:lumMod val="10000"/>
                  </a:schemeClr>
                </a:solidFill>
                <a:latin typeface="Times New Roman"/>
                <a:cs typeface="Times New Roman"/>
              </a:rPr>
              <a:t> </a:t>
            </a:r>
            <a:r>
              <a:rPr sz="2200" dirty="0" err="1" smtClean="0">
                <a:solidFill>
                  <a:schemeClr val="bg2">
                    <a:lumMod val="10000"/>
                  </a:schemeClr>
                </a:solidFill>
                <a:latin typeface="Times New Roman"/>
                <a:cs typeface="Times New Roman"/>
              </a:rPr>
              <a:t>cấp</a:t>
            </a:r>
            <a:r>
              <a:rPr lang="en-US" sz="2200" dirty="0" smtClean="0">
                <a:solidFill>
                  <a:schemeClr val="bg2">
                    <a:lumMod val="10000"/>
                  </a:schemeClr>
                </a:solidFill>
                <a:latin typeface="Times New Roman"/>
                <a:cs typeface="Times New Roman"/>
              </a:rPr>
              <a:t>: 11.246</a:t>
            </a:r>
            <a:endParaRPr sz="2200" dirty="0">
              <a:solidFill>
                <a:schemeClr val="bg2">
                  <a:lumMod val="10000"/>
                </a:schemeClr>
              </a:solidFill>
              <a:latin typeface="Times New Roman"/>
              <a:cs typeface="Times New Roman"/>
            </a:endParaRPr>
          </a:p>
        </p:txBody>
      </p:sp>
      <p:sp>
        <p:nvSpPr>
          <p:cNvPr id="7" name="object 7"/>
          <p:cNvSpPr/>
          <p:nvPr/>
        </p:nvSpPr>
        <p:spPr>
          <a:xfrm>
            <a:off x="5294603" y="2036470"/>
            <a:ext cx="2630197" cy="1614465"/>
          </a:xfrm>
          <a:prstGeom prst="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ctr" anchorCtr="0"/>
          <a:lstStyle/>
          <a:p>
            <a:pPr marL="363220" marR="353695" algn="ctr">
              <a:lnSpc>
                <a:spcPct val="100000"/>
              </a:lnSpc>
              <a:spcBef>
                <a:spcPts val="105"/>
              </a:spcBef>
            </a:pPr>
            <a:r>
              <a:rPr lang="en-US" b="1" dirty="0" err="1" smtClean="0">
                <a:solidFill>
                  <a:srgbClr val="FFFFFF"/>
                </a:solidFill>
                <a:latin typeface="Times New Roman"/>
                <a:cs typeface="Times New Roman"/>
              </a:rPr>
              <a:t>Cấp</a:t>
            </a:r>
            <a:r>
              <a:rPr lang="en-US" b="1" dirty="0" smtClean="0">
                <a:solidFill>
                  <a:srgbClr val="FFFFFF"/>
                </a:solidFill>
                <a:latin typeface="Times New Roman"/>
                <a:cs typeface="Times New Roman"/>
              </a:rPr>
              <a:t> </a:t>
            </a:r>
            <a:r>
              <a:rPr lang="en-US" b="1" dirty="0" err="1" smtClean="0">
                <a:solidFill>
                  <a:srgbClr val="FFFFFF"/>
                </a:solidFill>
                <a:latin typeface="Times New Roman"/>
                <a:cs typeface="Times New Roman"/>
              </a:rPr>
              <a:t>huyện</a:t>
            </a:r>
            <a:r>
              <a:rPr lang="en-US" b="1" dirty="0" smtClean="0">
                <a:solidFill>
                  <a:srgbClr val="FFFFFF"/>
                </a:solidFill>
                <a:latin typeface="Times New Roman"/>
                <a:cs typeface="Times New Roman"/>
              </a:rPr>
              <a:t> 2.295 </a:t>
            </a:r>
            <a:r>
              <a:rPr lang="en-US" sz="1600" b="1" spc="-5" dirty="0" smtClean="0">
                <a:solidFill>
                  <a:srgbClr val="FFFFFF"/>
                </a:solidFill>
                <a:latin typeface="Times New Roman"/>
                <a:cs typeface="Times New Roman"/>
              </a:rPr>
              <a:t>(</a:t>
            </a:r>
            <a:r>
              <a:rPr lang="en-US" sz="1600" b="1" spc="-5" dirty="0">
                <a:solidFill>
                  <a:srgbClr val="FFFFFF"/>
                </a:solidFill>
                <a:latin typeface="Times New Roman"/>
                <a:cs typeface="Times New Roman"/>
              </a:rPr>
              <a:t>Tỷ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en-US" sz="1600" b="1" spc="-5" dirty="0" smtClean="0">
                <a:solidFill>
                  <a:srgbClr val="FFFFFF"/>
                </a:solidFill>
                <a:latin typeface="Times New Roman"/>
                <a:cs typeface="Times New Roman"/>
              </a:rPr>
              <a:t>20,4%)</a:t>
            </a:r>
            <a:endParaRPr lang="en-US" sz="1600" dirty="0">
              <a:latin typeface="Times New Roman"/>
              <a:cs typeface="Times New Roman"/>
            </a:endParaRPr>
          </a:p>
        </p:txBody>
      </p:sp>
      <p:sp>
        <p:nvSpPr>
          <p:cNvPr id="9" name="object 9"/>
          <p:cNvSpPr/>
          <p:nvPr/>
        </p:nvSpPr>
        <p:spPr>
          <a:xfrm>
            <a:off x="5237103" y="3811126"/>
            <a:ext cx="2687697" cy="1913627"/>
          </a:xfrm>
          <a:prstGeom prst="rect">
            <a:avLst/>
          </a:prstGeom>
        </p:spPr>
        <p:style>
          <a:lnRef idx="0">
            <a:schemeClr val="accent6"/>
          </a:lnRef>
          <a:fillRef idx="3">
            <a:schemeClr val="accent6"/>
          </a:fillRef>
          <a:effectRef idx="3">
            <a:schemeClr val="accent6"/>
          </a:effectRef>
          <a:fontRef idx="minor">
            <a:schemeClr val="lt1"/>
          </a:fontRef>
        </p:style>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en-US" b="1" dirty="0" err="1" smtClean="0">
                <a:solidFill>
                  <a:srgbClr val="FFFFFF"/>
                </a:solidFill>
                <a:latin typeface="Times New Roman"/>
                <a:cs typeface="Times New Roman"/>
              </a:rPr>
              <a:t>Cấp</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8.951 </a:t>
            </a:r>
          </a:p>
          <a:p>
            <a:pPr marL="143510" marR="5080" indent="-131445" algn="ctr">
              <a:lnSpc>
                <a:spcPct val="100000"/>
              </a:lnSpc>
              <a:spcBef>
                <a:spcPts val="100"/>
              </a:spcBef>
            </a:pPr>
            <a:r>
              <a:rPr lang="en-US" sz="1600" b="1" dirty="0" smtClean="0">
                <a:solidFill>
                  <a:srgbClr val="FFFFFF"/>
                </a:solidFill>
                <a:latin typeface="Times New Roman"/>
                <a:cs typeface="Times New Roman"/>
              </a:rPr>
              <a:t>(</a:t>
            </a:r>
            <a:r>
              <a:rPr lang="en-US" sz="1600" b="1" dirty="0">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en-US" sz="1600" b="1" dirty="0" smtClean="0">
                <a:solidFill>
                  <a:srgbClr val="FFFFFF"/>
                </a:solidFill>
                <a:latin typeface="Times New Roman"/>
                <a:cs typeface="Times New Roman"/>
              </a:rPr>
              <a:t>79,6</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sz="2400" b="0" spc="-5" dirty="0" err="1" smtClean="0">
                <a:solidFill>
                  <a:srgbClr val="000000"/>
                </a:solidFill>
                <a:latin typeface="Times New Roman"/>
                <a:cs typeface="Times New Roman"/>
              </a:rPr>
              <a:t>Không</a:t>
            </a:r>
            <a:r>
              <a:rPr sz="2400" b="0" spc="-5" dirty="0" smtClean="0">
                <a:solidFill>
                  <a:srgbClr val="000000"/>
                </a:solidFill>
                <a:latin typeface="Times New Roman"/>
                <a:cs typeface="Times New Roman"/>
              </a:rPr>
              <a:t>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dirty="0" err="1">
                <a:solidFill>
                  <a:srgbClr val="000000"/>
                </a:solidFill>
                <a:latin typeface="Times New Roman"/>
                <a:cs typeface="Times New Roman"/>
              </a:rPr>
              <a:t>mục</a:t>
            </a:r>
            <a:r>
              <a:rPr sz="2400" b="0" spc="-10" dirty="0">
                <a:solidFill>
                  <a:srgbClr val="000000"/>
                </a:solidFill>
                <a:latin typeface="Times New Roman"/>
                <a:cs typeface="Times New Roman"/>
              </a:rPr>
              <a:t> </a:t>
            </a:r>
            <a:r>
              <a:rPr sz="2400" b="0" dirty="0" err="1"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vi-VN" sz="2400" b="0" dirty="0">
                <a:solidFill>
                  <a:srgbClr val="000000"/>
                </a:solidFill>
                <a:latin typeface="Times New Roman"/>
                <a:cs typeface="Times New Roman"/>
              </a:rPr>
              <a:t>thì thu cân đối ngân sách địa phương cụ thể như sau:</a:t>
            </a:r>
            <a:endParaRPr sz="2400" dirty="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Times New Roman" pitchFamily="18" charset="0"/>
                <a:cs typeface="Times New Roman" pitchFamily="18" charset="0"/>
              </a:rPr>
              <a:t>Đơn </a:t>
            </a:r>
            <a:r>
              <a:rPr sz="1800" b="1" i="1" spc="-110" dirty="0">
                <a:latin typeface="Times New Roman" pitchFamily="18" charset="0"/>
                <a:cs typeface="Times New Roman" pitchFamily="18" charset="0"/>
              </a:rPr>
              <a:t>vị: </a:t>
            </a:r>
            <a:r>
              <a:rPr sz="1800" b="1" i="1" spc="-65" dirty="0">
                <a:latin typeface="Times New Roman" pitchFamily="18" charset="0"/>
                <a:cs typeface="Times New Roman" pitchFamily="18" charset="0"/>
              </a:rPr>
              <a:t>tỷ</a:t>
            </a:r>
            <a:r>
              <a:rPr sz="1800" b="1" i="1" spc="-70" dirty="0">
                <a:latin typeface="Times New Roman" pitchFamily="18" charset="0"/>
                <a:cs typeface="Times New Roman" pitchFamily="18" charset="0"/>
              </a:rPr>
              <a:t> </a:t>
            </a:r>
            <a:r>
              <a:rPr sz="1800" b="1" i="1" spc="-140" dirty="0">
                <a:latin typeface="Times New Roman" pitchFamily="18" charset="0"/>
                <a:cs typeface="Times New Roman" pitchFamily="18" charset="0"/>
              </a:rPr>
              <a:t>đồng</a:t>
            </a:r>
            <a:endParaRP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0" y="161036"/>
            <a:ext cx="6881191"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IV. </a:t>
            </a:r>
            <a:r>
              <a:rPr sz="2000" b="1" spc="-160" dirty="0" smtClean="0">
                <a:solidFill>
                  <a:schemeClr val="bg2">
                    <a:lumMod val="10000"/>
                  </a:schemeClr>
                </a:solidFill>
                <a:latin typeface="Times New Roman" panose="02020603050405020304" pitchFamily="18" charset="0"/>
                <a:cs typeface="Times New Roman" panose="02020603050405020304" pitchFamily="18" charset="0"/>
              </a:rPr>
              <a:t>DỰ </a:t>
            </a: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15" dirty="0" smtClean="0">
                <a:solidFill>
                  <a:schemeClr val="bg2">
                    <a:lumMod val="10000"/>
                  </a:schemeClr>
                </a:solidFill>
                <a:latin typeface="Times New Roman" panose="02020603050405020304" pitchFamily="18" charset="0"/>
                <a:cs typeface="Times New Roman" panose="02020603050405020304" pitchFamily="18" charset="0"/>
              </a:rPr>
              <a:t>TOÁN </a:t>
            </a:r>
            <a:r>
              <a:rPr lang="en-US" sz="2000" b="1" spc="-215"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00" dirty="0" smtClean="0">
                <a:solidFill>
                  <a:schemeClr val="bg2">
                    <a:lumMod val="10000"/>
                  </a:schemeClr>
                </a:solidFill>
                <a:latin typeface="Times New Roman" panose="02020603050405020304" pitchFamily="18" charset="0"/>
                <a:cs typeface="Times New Roman" panose="02020603050405020304" pitchFamily="18" charset="0"/>
              </a:rPr>
              <a:t>CHI </a:t>
            </a:r>
            <a:r>
              <a:rPr lang="en-US" sz="2000" b="1" spc="-20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40" dirty="0" smtClean="0">
                <a:solidFill>
                  <a:schemeClr val="bg2">
                    <a:lumMod val="10000"/>
                  </a:schemeClr>
                </a:solidFill>
                <a:latin typeface="Times New Roman" panose="02020603050405020304" pitchFamily="18" charset="0"/>
                <a:cs typeface="Times New Roman" panose="02020603050405020304" pitchFamily="18" charset="0"/>
              </a:rPr>
              <a:t>NSĐP </a:t>
            </a:r>
            <a:r>
              <a:rPr lang="en-US" sz="2000" b="1" spc="-24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45" dirty="0" smtClean="0">
                <a:solidFill>
                  <a:schemeClr val="bg2">
                    <a:lumMod val="10000"/>
                  </a:schemeClr>
                </a:solidFill>
                <a:latin typeface="Times New Roman" panose="02020603050405020304" pitchFamily="18" charset="0"/>
                <a:cs typeface="Times New Roman" panose="02020603050405020304" pitchFamily="18" charset="0"/>
              </a:rPr>
              <a:t>VÀ</a:t>
            </a:r>
            <a:r>
              <a:rPr lang="en-US" sz="2000" b="1" spc="-245"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45"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04" dirty="0" smtClean="0">
                <a:solidFill>
                  <a:schemeClr val="bg2">
                    <a:lumMod val="10000"/>
                  </a:schemeClr>
                </a:solidFill>
                <a:latin typeface="Times New Roman" panose="02020603050405020304" pitchFamily="18" charset="0"/>
                <a:cs typeface="Times New Roman" panose="02020603050405020304" pitchFamily="18" charset="0"/>
              </a:rPr>
              <a:t>PHƯƠNG</a:t>
            </a:r>
            <a:r>
              <a:rPr lang="en-US" sz="2000" b="1" spc="-204"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04"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80" dirty="0">
                <a:solidFill>
                  <a:schemeClr val="bg2">
                    <a:lumMod val="10000"/>
                  </a:schemeClr>
                </a:solidFill>
                <a:latin typeface="Times New Roman" panose="02020603050405020304" pitchFamily="18" charset="0"/>
                <a:cs typeface="Times New Roman" panose="02020603050405020304" pitchFamily="18" charset="0"/>
              </a:rPr>
              <a:t>ÁN </a:t>
            </a:r>
            <a:r>
              <a:rPr lang="en-US" sz="2000" b="1" spc="-18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04" dirty="0" smtClean="0">
                <a:solidFill>
                  <a:schemeClr val="bg2">
                    <a:lumMod val="10000"/>
                  </a:schemeClr>
                </a:solidFill>
                <a:latin typeface="Times New Roman" panose="02020603050405020304" pitchFamily="18" charset="0"/>
                <a:cs typeface="Times New Roman" panose="02020603050405020304" pitchFamily="18" charset="0"/>
              </a:rPr>
              <a:t>PHÂN </a:t>
            </a:r>
            <a:r>
              <a:rPr lang="en-US" sz="2000" b="1" spc="-204"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65" dirty="0" smtClean="0">
                <a:solidFill>
                  <a:schemeClr val="bg2">
                    <a:lumMod val="10000"/>
                  </a:schemeClr>
                </a:solidFill>
                <a:latin typeface="Times New Roman" panose="02020603050405020304" pitchFamily="18" charset="0"/>
                <a:cs typeface="Times New Roman" panose="02020603050405020304" pitchFamily="18" charset="0"/>
              </a:rPr>
              <a:t>BỔ </a:t>
            </a:r>
            <a:r>
              <a:rPr lang="en-US" sz="2000" b="1" spc="-265"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65" dirty="0" smtClean="0">
                <a:solidFill>
                  <a:schemeClr val="bg2">
                    <a:lumMod val="10000"/>
                  </a:schemeClr>
                </a:solidFill>
                <a:latin typeface="Times New Roman" panose="02020603050405020304" pitchFamily="18" charset="0"/>
                <a:cs typeface="Times New Roman" panose="02020603050405020304" pitchFamily="18" charset="0"/>
              </a:rPr>
              <a:t>DỰ</a:t>
            </a:r>
            <a:r>
              <a:rPr sz="2000" b="1" spc="-204"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b="1" spc="-204"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15" dirty="0" smtClean="0">
                <a:solidFill>
                  <a:schemeClr val="bg2">
                    <a:lumMod val="10000"/>
                  </a:schemeClr>
                </a:solidFill>
                <a:latin typeface="Times New Roman" panose="02020603050405020304" pitchFamily="18" charset="0"/>
                <a:cs typeface="Times New Roman" panose="02020603050405020304" pitchFamily="18" charset="0"/>
              </a:rPr>
              <a:t>TOÁN</a:t>
            </a:r>
            <a:endParaRPr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293146" y="1124744"/>
            <a:ext cx="8557708" cy="828432"/>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lang="en-US" sz="2200" spc="-5" dirty="0" smtClean="0">
                <a:solidFill>
                  <a:srgbClr val="000000"/>
                </a:solidFill>
                <a:latin typeface="Times New Roman"/>
                <a:cs typeface="Times New Roman"/>
              </a:rPr>
              <a:t>1.</a:t>
            </a:r>
            <a:r>
              <a:rPr sz="2200" spc="-5" dirty="0" smtClean="0">
                <a:solidFill>
                  <a:srgbClr val="000000"/>
                </a:solidFill>
                <a:latin typeface="Times New Roman"/>
                <a:cs typeface="Times New Roman"/>
              </a:rPr>
              <a:t>Chi </a:t>
            </a:r>
            <a:r>
              <a:rPr sz="2200" spc="-5" dirty="0">
                <a:solidFill>
                  <a:srgbClr val="000000"/>
                </a:solidFill>
                <a:latin typeface="Times New Roman"/>
                <a:cs typeface="Times New Roman"/>
              </a:rPr>
              <a:t>đầu tư phát </a:t>
            </a:r>
            <a:r>
              <a:rPr sz="2200" dirty="0">
                <a:solidFill>
                  <a:srgbClr val="000000"/>
                </a:solidFill>
                <a:latin typeface="Times New Roman"/>
                <a:cs typeface="Times New Roman"/>
              </a:rPr>
              <a:t>triển: </a:t>
            </a:r>
            <a:r>
              <a:rPr lang="en-US" sz="2200" dirty="0" smtClean="0">
                <a:solidFill>
                  <a:srgbClr val="FF0000"/>
                </a:solidFill>
                <a:latin typeface="Times New Roman"/>
                <a:cs typeface="Times New Roman"/>
              </a:rPr>
              <a:t>4.258,6</a:t>
            </a:r>
            <a:r>
              <a:rPr sz="2200" dirty="0" smtClean="0">
                <a:solidFill>
                  <a:srgbClr val="FF0000"/>
                </a:solidFill>
                <a:latin typeface="Times New Roman"/>
                <a:cs typeface="Times New Roman"/>
              </a:rPr>
              <a:t> </a:t>
            </a:r>
            <a:r>
              <a:rPr sz="2200" spc="-5" dirty="0">
                <a:solidFill>
                  <a:srgbClr val="FF0000"/>
                </a:solidFill>
                <a:latin typeface="Times New Roman"/>
                <a:cs typeface="Times New Roman"/>
              </a:rPr>
              <a:t>tỷ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 (</a:t>
            </a:r>
            <a:r>
              <a:rPr sz="2200" b="0" spc="-5" dirty="0" err="1" smtClean="0">
                <a:solidFill>
                  <a:srgbClr val="000000"/>
                </a:solidFill>
                <a:latin typeface="Times New Roman"/>
                <a:cs typeface="Times New Roman"/>
              </a:rPr>
              <a:t>chiếm</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tỷ </a:t>
            </a:r>
            <a:r>
              <a:rPr sz="2200" b="0" spc="-5" dirty="0" err="1">
                <a:solidFill>
                  <a:srgbClr val="000000"/>
                </a:solidFill>
                <a:latin typeface="Times New Roman"/>
                <a:cs typeface="Times New Roman"/>
              </a:rPr>
              <a:t>trọng</a:t>
            </a:r>
            <a:r>
              <a:rPr sz="2200" b="0" spc="-5" dirty="0">
                <a:solidFill>
                  <a:srgbClr val="000000"/>
                </a:solidFill>
                <a:latin typeface="Times New Roman"/>
                <a:cs typeface="Times New Roman"/>
              </a:rPr>
              <a:t> </a:t>
            </a:r>
            <a:r>
              <a:rPr lang="en-US" sz="2200" b="0" dirty="0" smtClean="0">
                <a:solidFill>
                  <a:srgbClr val="000000"/>
                </a:solidFill>
                <a:latin typeface="Times New Roman"/>
                <a:cs typeface="Times New Roman"/>
              </a:rPr>
              <a:t>33,9</a:t>
            </a:r>
            <a:r>
              <a:rPr sz="2200" b="0" dirty="0" smtClean="0">
                <a:solidFill>
                  <a:srgbClr val="000000"/>
                </a:solidFill>
                <a:latin typeface="Times New Roman"/>
                <a:cs typeface="Times New Roman"/>
              </a:rPr>
              <a:t>% </a:t>
            </a:r>
            <a:r>
              <a:rPr sz="2200" b="0" spc="-5" dirty="0">
                <a:solidFill>
                  <a:srgbClr val="000000"/>
                </a:solidFill>
                <a:latin typeface="Times New Roman"/>
                <a:cs typeface="Times New Roman"/>
              </a:rPr>
              <a:t>tổng chi </a:t>
            </a:r>
            <a:r>
              <a:rPr sz="2200" b="0" spc="-10" dirty="0">
                <a:solidFill>
                  <a:srgbClr val="000000"/>
                </a:solidFill>
                <a:latin typeface="Times New Roman"/>
                <a:cs typeface="Times New Roman"/>
              </a:rPr>
              <a:t>cân </a:t>
            </a:r>
            <a:r>
              <a:rPr sz="2200" b="0" dirty="0">
                <a:solidFill>
                  <a:srgbClr val="000000"/>
                </a:solidFill>
                <a:latin typeface="Times New Roman"/>
                <a:cs typeface="Times New Roman"/>
              </a:rPr>
              <a:t>đối </a:t>
            </a:r>
            <a:r>
              <a:rPr sz="2200" b="0" spc="-5" dirty="0">
                <a:solidFill>
                  <a:srgbClr val="000000"/>
                </a:solidFill>
                <a:latin typeface="Times New Roman"/>
                <a:cs typeface="Times New Roman"/>
              </a:rPr>
              <a:t>NSĐP),</a:t>
            </a:r>
            <a:r>
              <a:rPr sz="2200" b="0" spc="135" dirty="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395536" y="2564904"/>
            <a:ext cx="8352928" cy="3402852"/>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a:p>
        </p:txBody>
      </p:sp>
      <p:sp>
        <p:nvSpPr>
          <p:cNvPr id="6" name="object 6"/>
          <p:cNvSpPr txBox="1"/>
          <p:nvPr/>
        </p:nvSpPr>
        <p:spPr>
          <a:xfrm>
            <a:off x="671761" y="3212976"/>
            <a:ext cx="7776864" cy="1860125"/>
          </a:xfrm>
          <a:prstGeom prst="rect">
            <a:avLst/>
          </a:prstGeom>
        </p:spPr>
        <p:txBody>
          <a:bodyPr vert="horz" wrap="square" lIns="0" tIns="13335" rIns="0" bIns="0" rtlCol="0">
            <a:spAutoFit/>
          </a:bodyPr>
          <a:lstStyle/>
          <a:p>
            <a:pPr marL="12700">
              <a:lnSpc>
                <a:spcPct val="100000"/>
              </a:lnSpc>
              <a:spcBef>
                <a:spcPts val="105"/>
              </a:spcBef>
            </a:pPr>
            <a:r>
              <a:rPr lang="en-US" sz="2000" dirty="0" smtClean="0">
                <a:latin typeface="Times New Roman"/>
                <a:cs typeface="Times New Roman"/>
              </a:rPr>
              <a:t>a)</a:t>
            </a:r>
            <a:r>
              <a:rPr sz="2000" dirty="0" smtClean="0">
                <a:latin typeface="Times New Roman"/>
                <a:cs typeface="Times New Roman"/>
              </a:rPr>
              <a:t> </a:t>
            </a:r>
            <a:r>
              <a:rPr sz="2000" dirty="0">
                <a:latin typeface="Times New Roman"/>
                <a:cs typeface="Times New Roman"/>
              </a:rPr>
              <a:t>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err="1">
                <a:latin typeface="Times New Roman"/>
                <a:cs typeface="Times New Roman"/>
              </a:rPr>
              <a:t>dự</a:t>
            </a:r>
            <a:r>
              <a:rPr sz="2000" dirty="0">
                <a:latin typeface="Times New Roman"/>
                <a:cs typeface="Times New Roman"/>
              </a:rPr>
              <a:t> án</a:t>
            </a:r>
            <a:r>
              <a:rPr sz="2000" dirty="0">
                <a:solidFill>
                  <a:srgbClr val="7030A0"/>
                </a:solidFill>
                <a:latin typeface="Times New Roman"/>
                <a:cs typeface="Times New Roman"/>
              </a:rPr>
              <a:t>: </a:t>
            </a:r>
            <a:r>
              <a:rPr lang="en-US" sz="2000" b="1" dirty="0" smtClean="0">
                <a:solidFill>
                  <a:srgbClr val="7030A0"/>
                </a:solidFill>
                <a:latin typeface="Times New Roman"/>
                <a:cs typeface="Times New Roman"/>
              </a:rPr>
              <a:t>4.238,6</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en-US" sz="2000" spc="-5" dirty="0" smtClean="0">
                <a:latin typeface="Times New Roman"/>
                <a:cs typeface="Times New Roman"/>
              </a:rPr>
              <a:t> </a:t>
            </a:r>
            <a:r>
              <a:rPr sz="2000" spc="-5" dirty="0" smtClean="0">
                <a:latin typeface="Times New Roman"/>
                <a:cs typeface="Times New Roman"/>
              </a:rPr>
              <a:t>Chi </a:t>
            </a:r>
            <a:r>
              <a:rPr lang="en-US" sz="2000" spc="-5" dirty="0" smtClean="0">
                <a:latin typeface="Times New Roman"/>
                <a:cs typeface="Times New Roman"/>
              </a:rPr>
              <a:t>đầu tư XDCB </a:t>
            </a:r>
            <a:r>
              <a:rPr lang="en-US" sz="2000" spc="-5" dirty="0" err="1" smtClean="0">
                <a:latin typeface="Times New Roman"/>
                <a:cs typeface="Times New Roman"/>
              </a:rPr>
              <a:t>vốn</a:t>
            </a:r>
            <a:r>
              <a:rPr lang="en-US" sz="2000" spc="-5" dirty="0" smtClean="0">
                <a:latin typeface="Times New Roman"/>
                <a:cs typeface="Times New Roman"/>
              </a:rPr>
              <a:t> trong </a:t>
            </a:r>
            <a:r>
              <a:rPr lang="en-US" sz="2000" spc="-5" dirty="0" err="1" smtClean="0">
                <a:latin typeface="Times New Roman"/>
                <a:cs typeface="Times New Roman"/>
              </a:rPr>
              <a:t>nước</a:t>
            </a:r>
            <a:r>
              <a:rPr sz="2000" dirty="0" smtClean="0">
                <a:latin typeface="Times New Roman"/>
                <a:cs typeface="Times New Roman"/>
              </a:rPr>
              <a:t>: </a:t>
            </a:r>
            <a:r>
              <a:rPr lang="en-US" sz="2000" b="1" dirty="0" smtClean="0">
                <a:solidFill>
                  <a:srgbClr val="7030A0"/>
                </a:solidFill>
                <a:latin typeface="Times New Roman"/>
                <a:cs typeface="Times New Roman"/>
              </a:rPr>
              <a:t>1.505,3</a:t>
            </a:r>
            <a:r>
              <a:rPr sz="2000" b="1" dirty="0" smtClean="0">
                <a:solidFill>
                  <a:srgbClr val="7030A0"/>
                </a:solidFill>
                <a:latin typeface="Times New Roman"/>
                <a:cs typeface="Times New Roman"/>
              </a:rPr>
              <a:t> </a:t>
            </a:r>
            <a:r>
              <a:rPr sz="2000" b="1" spc="-5" dirty="0">
                <a:solidFill>
                  <a:srgbClr val="7030A0"/>
                </a:solidFill>
                <a:latin typeface="Times New Roman"/>
                <a:cs typeface="Times New Roman"/>
              </a:rPr>
              <a:t>tỷ </a:t>
            </a:r>
            <a:r>
              <a:rPr sz="2000" b="1" spc="-5" dirty="0" err="1" smtClean="0">
                <a:solidFill>
                  <a:srgbClr val="7030A0"/>
                </a:solidFill>
                <a:latin typeface="Times New Roman"/>
                <a:cs typeface="Times New Roman"/>
              </a:rPr>
              <a:t>đồng</a:t>
            </a:r>
            <a:r>
              <a:rPr sz="2000" i="1" dirty="0" smtClean="0">
                <a:solidFill>
                  <a:srgbClr val="7030A0"/>
                </a:solidFill>
                <a:latin typeface="Times New Roman"/>
                <a:cs typeface="Times New Roman"/>
              </a:rPr>
              <a:t>.</a:t>
            </a:r>
            <a:endParaRPr lang="en-US" sz="2000" i="1" dirty="0" smtClean="0">
              <a:solidFill>
                <a:srgbClr val="7030A0"/>
              </a:solidFill>
              <a:latin typeface="Times New Roman"/>
              <a:cs typeface="Times New Roman"/>
            </a:endParaRPr>
          </a:p>
          <a:p>
            <a:pPr marL="12700" marR="6350">
              <a:lnSpc>
                <a:spcPct val="100000"/>
              </a:lnSpc>
              <a:buChar char="-"/>
              <a:tabLst>
                <a:tab pos="170180" algn="l"/>
              </a:tabLst>
            </a:pPr>
            <a:r>
              <a:rPr lang="en-US" sz="2000" i="1" dirty="0">
                <a:latin typeface="Times New Roman"/>
                <a:cs typeface="Times New Roman"/>
              </a:rPr>
              <a:t> </a:t>
            </a:r>
            <a:r>
              <a:rPr lang="en-US"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thu </a:t>
            </a:r>
            <a:r>
              <a:rPr lang="en-US" sz="2000" dirty="0" err="1" smtClean="0">
                <a:latin typeface="Times New Roman"/>
                <a:cs typeface="Times New Roman"/>
              </a:rPr>
              <a:t>sử</a:t>
            </a:r>
            <a:r>
              <a:rPr lang="en-US" sz="2000" dirty="0" smtClean="0">
                <a:latin typeface="Times New Roman"/>
                <a:cs typeface="Times New Roman"/>
              </a:rPr>
              <a:t> </a:t>
            </a:r>
            <a:r>
              <a:rPr lang="en-US" sz="2000" dirty="0" err="1" smtClean="0">
                <a:latin typeface="Times New Roman"/>
                <a:cs typeface="Times New Roman"/>
              </a:rPr>
              <a:t>dụng</a:t>
            </a:r>
            <a:r>
              <a:rPr lang="en-US" sz="2000" dirty="0" smtClean="0">
                <a:latin typeface="Times New Roman"/>
                <a:cs typeface="Times New Roman"/>
              </a:rPr>
              <a:t> </a:t>
            </a:r>
            <a:r>
              <a:rPr lang="en-US" sz="2000" dirty="0" err="1" smtClean="0">
                <a:latin typeface="Times New Roman"/>
                <a:cs typeface="Times New Roman"/>
              </a:rPr>
              <a:t>đất</a:t>
            </a:r>
            <a:r>
              <a:rPr lang="en-US" sz="2000" dirty="0" smtClean="0">
                <a:latin typeface="Times New Roman"/>
                <a:cs typeface="Times New Roman"/>
              </a:rPr>
              <a:t>: </a:t>
            </a:r>
            <a:r>
              <a:rPr lang="en-US" sz="2000" b="1" dirty="0" smtClean="0">
                <a:solidFill>
                  <a:srgbClr val="7030A0"/>
                </a:solidFill>
                <a:latin typeface="Times New Roman"/>
                <a:cs typeface="Times New Roman"/>
              </a:rPr>
              <a:t>2.600 tỷ </a:t>
            </a:r>
            <a:r>
              <a:rPr lang="en-US" sz="2000" b="1"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a:p>
            <a:pPr marL="161925" indent="-149225">
              <a:lnSpc>
                <a:spcPct val="100000"/>
              </a:lnSpc>
              <a:buChar char="-"/>
              <a:tabLst>
                <a:tab pos="162560" algn="l"/>
              </a:tabLst>
            </a:pPr>
            <a:r>
              <a:rPr sz="2000" dirty="0">
                <a:latin typeface="Times New Roman"/>
                <a:cs typeface="Times New Roman"/>
              </a:rPr>
              <a:t>Chi </a:t>
            </a:r>
            <a:r>
              <a:rPr sz="2000" spc="-5" dirty="0">
                <a:latin typeface="Times New Roman"/>
                <a:cs typeface="Times New Roman"/>
              </a:rPr>
              <a:t>từ nguồn thu xổ </a:t>
            </a:r>
            <a:r>
              <a:rPr sz="2000" spc="-10" dirty="0">
                <a:latin typeface="Times New Roman"/>
                <a:cs typeface="Times New Roman"/>
              </a:rPr>
              <a:t>số </a:t>
            </a:r>
            <a:r>
              <a:rPr sz="2000" spc="-5" dirty="0">
                <a:latin typeface="Times New Roman"/>
                <a:cs typeface="Times New Roman"/>
              </a:rPr>
              <a:t>kiến thiết: </a:t>
            </a:r>
            <a:r>
              <a:rPr lang="en-US" sz="2000" b="1" dirty="0" smtClean="0">
                <a:solidFill>
                  <a:srgbClr val="7030A0"/>
                </a:solidFill>
                <a:latin typeface="Times New Roman"/>
                <a:cs typeface="Times New Roman"/>
              </a:rPr>
              <a:t>112</a:t>
            </a:r>
            <a:r>
              <a:rPr sz="2000" b="1" dirty="0" smtClean="0">
                <a:solidFill>
                  <a:srgbClr val="7030A0"/>
                </a:solidFill>
                <a:latin typeface="Times New Roman"/>
                <a:cs typeface="Times New Roman"/>
              </a:rPr>
              <a:t> </a:t>
            </a:r>
            <a:r>
              <a:rPr sz="2000" b="1" spc="-5" dirty="0">
                <a:solidFill>
                  <a:srgbClr val="7030A0"/>
                </a:solidFill>
                <a:latin typeface="Times New Roman"/>
                <a:cs typeface="Times New Roman"/>
              </a:rPr>
              <a:t>tỷ </a:t>
            </a:r>
            <a:r>
              <a:rPr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bội</a:t>
            </a:r>
            <a:r>
              <a:rPr lang="en-US" sz="2000" dirty="0" smtClean="0">
                <a:latin typeface="Times New Roman"/>
                <a:cs typeface="Times New Roman"/>
              </a:rPr>
              <a:t> chi: </a:t>
            </a:r>
            <a:r>
              <a:rPr lang="en-US" sz="2000" b="1" dirty="0" smtClean="0">
                <a:solidFill>
                  <a:srgbClr val="7030A0"/>
                </a:solidFill>
                <a:latin typeface="Times New Roman"/>
                <a:cs typeface="Times New Roman"/>
              </a:rPr>
              <a:t>41,3</a:t>
            </a:r>
            <a:r>
              <a:rPr lang="en-US" sz="2000" dirty="0" smtClean="0">
                <a:solidFill>
                  <a:srgbClr val="7030A0"/>
                </a:solidFill>
                <a:latin typeface="Times New Roman"/>
                <a:cs typeface="Times New Roman"/>
              </a:rPr>
              <a:t> </a:t>
            </a:r>
            <a:r>
              <a:rPr sz="2000" b="1" dirty="0" smtClean="0">
                <a:solidFill>
                  <a:srgbClr val="7030A0"/>
                </a:solidFill>
                <a:latin typeface="Times New Roman"/>
                <a:cs typeface="Times New Roman"/>
              </a:rPr>
              <a:t>tỷ</a:t>
            </a:r>
            <a:r>
              <a:rPr sz="2000" b="1" spc="-235" dirty="0" smtClean="0">
                <a:solidFill>
                  <a:srgbClr val="7030A0"/>
                </a:solidFill>
                <a:latin typeface="Times New Roman"/>
                <a:cs typeface="Times New Roman"/>
              </a:rPr>
              <a:t> </a:t>
            </a:r>
            <a:r>
              <a:rPr sz="2000" b="1" spc="-5"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a:lnSpc>
                <a:spcPct val="100000"/>
              </a:lnSpc>
              <a:tabLst>
                <a:tab pos="205104" algn="l"/>
              </a:tabLst>
            </a:pPr>
            <a:r>
              <a:rPr lang="en-US" sz="2000" spc="-5" dirty="0" smtClean="0">
                <a:latin typeface="Times New Roman"/>
                <a:cs typeface="Times New Roman"/>
              </a:rPr>
              <a:t>b) 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a:t>
            </a:r>
            <a:r>
              <a:rPr lang="en-US" sz="2000" spc="-5" dirty="0" err="1" smtClean="0">
                <a:latin typeface="Times New Roman"/>
                <a:cs typeface="Times New Roman"/>
              </a:rPr>
              <a:t>phát</a:t>
            </a:r>
            <a:r>
              <a:rPr lang="en-US" sz="2000" spc="-5" dirty="0" smtClean="0">
                <a:latin typeface="Times New Roman"/>
                <a:cs typeface="Times New Roman"/>
              </a:rPr>
              <a:t> </a:t>
            </a:r>
            <a:r>
              <a:rPr lang="en-US" sz="2000" spc="-5" dirty="0" err="1" smtClean="0">
                <a:latin typeface="Times New Roman"/>
                <a:cs typeface="Times New Roman"/>
              </a:rPr>
              <a:t>triển</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a:t>
            </a:r>
            <a:r>
              <a:rPr lang="en-US" sz="2000" spc="-5" dirty="0" err="1" smtClean="0">
                <a:latin typeface="Times New Roman"/>
                <a:cs typeface="Times New Roman"/>
              </a:rPr>
              <a:t>quỹ</a:t>
            </a:r>
            <a:r>
              <a:rPr lang="en-US" sz="2000" spc="-5" dirty="0" smtClean="0">
                <a:latin typeface="Times New Roman"/>
                <a:cs typeface="Times New Roman"/>
              </a:rPr>
              <a:t> </a:t>
            </a:r>
            <a:r>
              <a:rPr lang="en-US" sz="2000" spc="-5" dirty="0" err="1" smtClean="0">
                <a:latin typeface="Times New Roman"/>
                <a:cs typeface="Times New Roman"/>
              </a:rPr>
              <a:t>cho</a:t>
            </a:r>
            <a:r>
              <a:rPr lang="en-US" sz="2000" spc="-5" dirty="0" smtClean="0">
                <a:latin typeface="Times New Roman"/>
                <a:cs typeface="Times New Roman"/>
              </a:rPr>
              <a:t> </a:t>
            </a:r>
            <a:r>
              <a:rPr lang="en-US" sz="2000" spc="-5" dirty="0" err="1" smtClean="0">
                <a:latin typeface="Times New Roman"/>
                <a:cs typeface="Times New Roman"/>
              </a:rPr>
              <a:t>vay</a:t>
            </a:r>
            <a:r>
              <a:rPr lang="en-US" sz="2000" spc="-5" dirty="0" smtClean="0">
                <a:latin typeface="Times New Roman"/>
                <a:cs typeface="Times New Roman"/>
              </a:rPr>
              <a:t> </a:t>
            </a:r>
            <a:r>
              <a:rPr lang="en-US" sz="2000" spc="-5" dirty="0" err="1" smtClean="0">
                <a:latin typeface="Times New Roman"/>
                <a:cs typeface="Times New Roman"/>
              </a:rPr>
              <a:t>giải</a:t>
            </a:r>
            <a:r>
              <a:rPr lang="en-US" sz="2000" spc="-5" dirty="0" smtClean="0">
                <a:latin typeface="Times New Roman"/>
                <a:cs typeface="Times New Roman"/>
              </a:rPr>
              <a:t> </a:t>
            </a:r>
            <a:r>
              <a:rPr lang="en-US" sz="2000" spc="-5" dirty="0" err="1" smtClean="0">
                <a:latin typeface="Times New Roman"/>
                <a:cs typeface="Times New Roman"/>
              </a:rPr>
              <a:t>quyết</a:t>
            </a:r>
            <a:r>
              <a:rPr lang="en-US" sz="2000" spc="-5" dirty="0" smtClean="0">
                <a:latin typeface="Times New Roman"/>
                <a:cs typeface="Times New Roman"/>
              </a:rPr>
              <a:t> </a:t>
            </a:r>
            <a:r>
              <a:rPr lang="en-US" sz="2000" spc="-5" dirty="0" err="1" smtClean="0">
                <a:latin typeface="Times New Roman"/>
                <a:cs typeface="Times New Roman"/>
              </a:rPr>
              <a:t>việc</a:t>
            </a:r>
            <a:r>
              <a:rPr lang="en-US" sz="2000" spc="-5" dirty="0" smtClean="0">
                <a:latin typeface="Times New Roman"/>
                <a:cs typeface="Times New Roman"/>
              </a:rPr>
              <a:t> </a:t>
            </a:r>
            <a:r>
              <a:rPr lang="en-US" sz="2000" spc="-5" dirty="0" err="1" smtClean="0">
                <a:latin typeface="Times New Roman"/>
                <a:cs typeface="Times New Roman"/>
              </a:rPr>
              <a:t>làm</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20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3" name="object 3"/>
          <p:cNvSpPr txBox="1">
            <a:spLocks noGrp="1"/>
          </p:cNvSpPr>
          <p:nvPr>
            <p:ph type="title"/>
          </p:nvPr>
        </p:nvSpPr>
        <p:spPr>
          <a:xfrm>
            <a:off x="971600" y="161036"/>
            <a:ext cx="7732979" cy="320601"/>
          </a:xfrm>
          <a:prstGeom prst="rect">
            <a:avLst/>
          </a:prstGeom>
        </p:spPr>
        <p:txBody>
          <a:bodyPr vert="horz" wrap="square" lIns="0" tIns="12700" rIns="0" bIns="0" rtlCol="0">
            <a:spAutoFit/>
          </a:bodyPr>
          <a:lstStyle/>
          <a:p>
            <a:pPr marL="14604">
              <a:lnSpc>
                <a:spcPct val="100000"/>
              </a:lnSpc>
              <a:spcBef>
                <a:spcPts val="100"/>
              </a:spcBef>
            </a:pPr>
            <a:r>
              <a:rPr lang="en-US" spc="-160" dirty="0" smtClean="0">
                <a:solidFill>
                  <a:schemeClr val="tx1"/>
                </a:solidFill>
                <a:latin typeface="Times New Roman" panose="02020603050405020304" pitchFamily="18" charset="0"/>
                <a:cs typeface="Times New Roman" panose="02020603050405020304" pitchFamily="18" charset="0"/>
              </a:rPr>
              <a:t>IV. </a:t>
            </a:r>
            <a:r>
              <a:rPr spc="-160" dirty="0" smtClean="0">
                <a:solidFill>
                  <a:schemeClr val="tx1"/>
                </a:solidFill>
                <a:latin typeface="Times New Roman" panose="02020603050405020304" pitchFamily="18" charset="0"/>
                <a:cs typeface="Times New Roman" panose="02020603050405020304" pitchFamily="18" charset="0"/>
              </a:rPr>
              <a:t>DỰ </a:t>
            </a:r>
            <a:r>
              <a:rPr lang="en-US" spc="-160"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TOÁN </a:t>
            </a:r>
            <a:r>
              <a:rPr lang="en-US" spc="-215" dirty="0" smtClean="0">
                <a:solidFill>
                  <a:schemeClr val="tx1"/>
                </a:solidFill>
                <a:latin typeface="Times New Roman" panose="02020603050405020304" pitchFamily="18" charset="0"/>
                <a:cs typeface="Times New Roman" panose="02020603050405020304" pitchFamily="18" charset="0"/>
              </a:rPr>
              <a:t> </a:t>
            </a:r>
            <a:r>
              <a:rPr spc="-200" dirty="0" smtClean="0">
                <a:solidFill>
                  <a:schemeClr val="tx1"/>
                </a:solidFill>
                <a:latin typeface="Times New Roman" panose="02020603050405020304" pitchFamily="18" charset="0"/>
                <a:cs typeface="Times New Roman" panose="02020603050405020304" pitchFamily="18" charset="0"/>
              </a:rPr>
              <a:t>CHI</a:t>
            </a:r>
            <a:r>
              <a:rPr lang="en-US" spc="-200" dirty="0" smtClean="0">
                <a:solidFill>
                  <a:schemeClr val="tx1"/>
                </a:solidFill>
                <a:latin typeface="Times New Roman" panose="02020603050405020304" pitchFamily="18" charset="0"/>
                <a:cs typeface="Times New Roman" panose="02020603050405020304" pitchFamily="18" charset="0"/>
              </a:rPr>
              <a:t> </a:t>
            </a:r>
            <a:r>
              <a:rPr spc="-200" dirty="0" smtClean="0">
                <a:solidFill>
                  <a:schemeClr val="tx1"/>
                </a:solidFill>
                <a:latin typeface="Times New Roman" panose="02020603050405020304" pitchFamily="18" charset="0"/>
                <a:cs typeface="Times New Roman" panose="02020603050405020304" pitchFamily="18" charset="0"/>
              </a:rPr>
              <a:t> </a:t>
            </a:r>
            <a:r>
              <a:rPr spc="-240" dirty="0">
                <a:solidFill>
                  <a:schemeClr val="tx1"/>
                </a:solidFill>
                <a:latin typeface="Times New Roman" panose="02020603050405020304" pitchFamily="18" charset="0"/>
                <a:cs typeface="Times New Roman" panose="02020603050405020304" pitchFamily="18" charset="0"/>
              </a:rPr>
              <a:t>NSĐP </a:t>
            </a:r>
            <a:r>
              <a:rPr lang="en-US" spc="-240" dirty="0" smtClean="0">
                <a:solidFill>
                  <a:schemeClr val="tx1"/>
                </a:solidFill>
                <a:latin typeface="Times New Roman" panose="02020603050405020304" pitchFamily="18" charset="0"/>
                <a:cs typeface="Times New Roman" panose="02020603050405020304" pitchFamily="18" charset="0"/>
              </a:rPr>
              <a:t> </a:t>
            </a:r>
            <a:r>
              <a:rPr spc="-245" dirty="0" smtClean="0">
                <a:solidFill>
                  <a:schemeClr val="tx1"/>
                </a:solidFill>
                <a:latin typeface="Times New Roman" panose="02020603050405020304" pitchFamily="18" charset="0"/>
                <a:cs typeface="Times New Roman" panose="02020603050405020304" pitchFamily="18" charset="0"/>
              </a:rPr>
              <a:t>VÀ </a:t>
            </a:r>
            <a:r>
              <a:rPr lang="en-US" spc="-245" dirty="0" smtClean="0">
                <a:solidFill>
                  <a:schemeClr val="tx1"/>
                </a:solidFill>
                <a:latin typeface="Times New Roman" panose="02020603050405020304" pitchFamily="18" charset="0"/>
                <a:cs typeface="Times New Roman" panose="02020603050405020304" pitchFamily="18" charset="0"/>
              </a:rPr>
              <a:t> </a:t>
            </a:r>
            <a:r>
              <a:rPr spc="-204" dirty="0" smtClean="0">
                <a:solidFill>
                  <a:schemeClr val="tx1"/>
                </a:solidFill>
                <a:latin typeface="Times New Roman" panose="02020603050405020304" pitchFamily="18" charset="0"/>
                <a:cs typeface="Times New Roman" panose="02020603050405020304" pitchFamily="18" charset="0"/>
              </a:rPr>
              <a:t>PHƯƠNG </a:t>
            </a:r>
            <a:r>
              <a:rPr lang="en-US" spc="-204" dirty="0" smtClean="0">
                <a:solidFill>
                  <a:schemeClr val="tx1"/>
                </a:solidFill>
                <a:latin typeface="Times New Roman" panose="02020603050405020304" pitchFamily="18" charset="0"/>
                <a:cs typeface="Times New Roman" panose="02020603050405020304" pitchFamily="18" charset="0"/>
              </a:rPr>
              <a:t> </a:t>
            </a:r>
            <a:r>
              <a:rPr spc="-180" dirty="0" smtClean="0">
                <a:solidFill>
                  <a:schemeClr val="tx1"/>
                </a:solidFill>
                <a:latin typeface="Times New Roman" panose="02020603050405020304" pitchFamily="18" charset="0"/>
                <a:cs typeface="Times New Roman" panose="02020603050405020304" pitchFamily="18" charset="0"/>
              </a:rPr>
              <a:t>ÁN </a:t>
            </a:r>
            <a:r>
              <a:rPr lang="en-US" spc="-180" dirty="0" smtClean="0">
                <a:solidFill>
                  <a:schemeClr val="tx1"/>
                </a:solidFill>
                <a:latin typeface="Times New Roman" panose="02020603050405020304" pitchFamily="18" charset="0"/>
                <a:cs typeface="Times New Roman" panose="02020603050405020304" pitchFamily="18" charset="0"/>
              </a:rPr>
              <a:t> </a:t>
            </a:r>
            <a:r>
              <a:rPr spc="-204" dirty="0" smtClean="0">
                <a:solidFill>
                  <a:schemeClr val="tx1"/>
                </a:solidFill>
                <a:latin typeface="Times New Roman" panose="02020603050405020304" pitchFamily="18" charset="0"/>
                <a:cs typeface="Times New Roman" panose="02020603050405020304" pitchFamily="18" charset="0"/>
              </a:rPr>
              <a:t>PHÂN </a:t>
            </a:r>
            <a:r>
              <a:rPr lang="en-US" spc="-204" dirty="0" smtClean="0">
                <a:solidFill>
                  <a:schemeClr val="tx1"/>
                </a:solidFill>
                <a:latin typeface="Times New Roman" panose="02020603050405020304" pitchFamily="18" charset="0"/>
                <a:cs typeface="Times New Roman" panose="02020603050405020304" pitchFamily="18" charset="0"/>
              </a:rPr>
              <a:t> </a:t>
            </a:r>
            <a:r>
              <a:rPr spc="-265" dirty="0" smtClean="0">
                <a:solidFill>
                  <a:schemeClr val="tx1"/>
                </a:solidFill>
                <a:latin typeface="Times New Roman" panose="02020603050405020304" pitchFamily="18" charset="0"/>
                <a:cs typeface="Times New Roman" panose="02020603050405020304" pitchFamily="18" charset="0"/>
              </a:rPr>
              <a:t>BỔ </a:t>
            </a:r>
            <a:r>
              <a:rPr lang="en-US" spc="-265" dirty="0" smtClean="0">
                <a:solidFill>
                  <a:schemeClr val="tx1"/>
                </a:solidFill>
                <a:latin typeface="Times New Roman" panose="02020603050405020304" pitchFamily="18" charset="0"/>
                <a:cs typeface="Times New Roman" panose="02020603050405020304" pitchFamily="18" charset="0"/>
              </a:rPr>
              <a:t> </a:t>
            </a:r>
            <a:r>
              <a:rPr spc="-165" dirty="0" smtClean="0">
                <a:solidFill>
                  <a:schemeClr val="tx1"/>
                </a:solidFill>
                <a:latin typeface="Times New Roman" panose="02020603050405020304" pitchFamily="18" charset="0"/>
                <a:cs typeface="Times New Roman" panose="02020603050405020304" pitchFamily="18" charset="0"/>
              </a:rPr>
              <a:t>DỰ</a:t>
            </a:r>
            <a:r>
              <a:rPr spc="-204" dirty="0" smtClean="0">
                <a:solidFill>
                  <a:schemeClr val="tx1"/>
                </a:solidFill>
                <a:latin typeface="Times New Roman" panose="02020603050405020304" pitchFamily="18" charset="0"/>
                <a:cs typeface="Times New Roman" panose="02020603050405020304" pitchFamily="18" charset="0"/>
              </a:rPr>
              <a:t> </a:t>
            </a:r>
            <a:r>
              <a:rPr lang="en-US" spc="-204"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TOÁN</a:t>
            </a:r>
            <a:endParaRPr spc="-215" dirty="0">
              <a:solidFill>
                <a:schemeClr val="tx1"/>
              </a:solidFill>
              <a:latin typeface="Times New Roman" panose="02020603050405020304" pitchFamily="18" charset="0"/>
              <a:cs typeface="Times New Roman" panose="02020603050405020304" pitchFamily="18" charset="0"/>
            </a:endParaRPr>
          </a:p>
        </p:txBody>
      </p:sp>
      <p:sp>
        <p:nvSpPr>
          <p:cNvPr id="4" name="object 4"/>
          <p:cNvSpPr/>
          <p:nvPr/>
        </p:nvSpPr>
        <p:spPr>
          <a:xfrm>
            <a:off x="794004" y="1274063"/>
            <a:ext cx="1165097" cy="4539234"/>
          </a:xfrm>
          <a:prstGeom prst="rect">
            <a:avLst/>
          </a:prstGeom>
        </p:spPr>
        <p:style>
          <a:lnRef idx="0">
            <a:schemeClr val="accent2"/>
          </a:lnRef>
          <a:fillRef idx="3">
            <a:schemeClr val="accent2"/>
          </a:fillRef>
          <a:effectRef idx="3">
            <a:schemeClr val="accent2"/>
          </a:effectRef>
          <a:fontRef idx="minor">
            <a:schemeClr val="lt1"/>
          </a:fontRef>
        </p:style>
        <p:txBody>
          <a:bodyPr wrap="square" lIns="0" tIns="0" rIns="0" bIns="0" rtlCol="0"/>
          <a:lstStyle/>
          <a:p>
            <a:endParaRPr/>
          </a:p>
        </p:txBody>
      </p:sp>
      <p:sp>
        <p:nvSpPr>
          <p:cNvPr id="5" name="object 5"/>
          <p:cNvSpPr txBox="1"/>
          <p:nvPr/>
        </p:nvSpPr>
        <p:spPr>
          <a:xfrm>
            <a:off x="853236" y="3608070"/>
            <a:ext cx="875030" cy="330835"/>
          </a:xfrm>
          <a:prstGeom prst="rect">
            <a:avLst/>
          </a:prstGeom>
        </p:spPr>
        <p:txBody>
          <a:bodyPr vert="horz" wrap="square" lIns="0" tIns="12700" rIns="0" bIns="0" rtlCol="0">
            <a:spAutoFit/>
          </a:bodyPr>
          <a:lstStyle/>
          <a:p>
            <a:pPr marL="12700" algn="ctr">
              <a:lnSpc>
                <a:spcPct val="100000"/>
              </a:lnSpc>
              <a:spcBef>
                <a:spcPts val="100"/>
              </a:spcBef>
            </a:pPr>
            <a:r>
              <a:rPr lang="en-US" sz="2000" b="1" dirty="0" smtClean="0">
                <a:solidFill>
                  <a:srgbClr val="FFFFFF"/>
                </a:solidFill>
                <a:latin typeface="Times New Roman" panose="02020603050405020304" pitchFamily="18" charset="0"/>
                <a:cs typeface="Times New Roman" panose="02020603050405020304" pitchFamily="18" charset="0"/>
              </a:rPr>
              <a:t>4.258,6</a:t>
            </a:r>
            <a:endParaRPr sz="20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844092" y="5862624"/>
            <a:ext cx="93853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1F5F"/>
                </a:solidFill>
                <a:latin typeface="Arial"/>
                <a:cs typeface="Arial"/>
              </a:rPr>
              <a:t>Chi</a:t>
            </a:r>
            <a:r>
              <a:rPr sz="1600" b="1" spc="-55" dirty="0">
                <a:solidFill>
                  <a:srgbClr val="001F5F"/>
                </a:solidFill>
                <a:latin typeface="Arial"/>
                <a:cs typeface="Arial"/>
              </a:rPr>
              <a:t> </a:t>
            </a:r>
            <a:r>
              <a:rPr sz="1600" b="1" spc="-10" dirty="0">
                <a:solidFill>
                  <a:srgbClr val="001F5F"/>
                </a:solidFill>
                <a:latin typeface="Arial"/>
                <a:cs typeface="Arial"/>
              </a:rPr>
              <a:t>ĐTPT</a:t>
            </a:r>
            <a:endParaRPr sz="1600">
              <a:latin typeface="Arial"/>
              <a:cs typeface="Arial"/>
            </a:endParaRPr>
          </a:p>
        </p:txBody>
      </p:sp>
      <p:sp>
        <p:nvSpPr>
          <p:cNvPr id="7" name="object 7"/>
          <p:cNvSpPr/>
          <p:nvPr/>
        </p:nvSpPr>
        <p:spPr>
          <a:xfrm>
            <a:off x="2513314" y="1354074"/>
            <a:ext cx="1050574" cy="2826618"/>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lstStyle/>
          <a:p>
            <a:endParaRPr/>
          </a:p>
        </p:txBody>
      </p:sp>
      <p:sp>
        <p:nvSpPr>
          <p:cNvPr id="8" name="object 8"/>
          <p:cNvSpPr txBox="1"/>
          <p:nvPr/>
        </p:nvSpPr>
        <p:spPr>
          <a:xfrm>
            <a:off x="2619139" y="2358515"/>
            <a:ext cx="805815" cy="641201"/>
          </a:xfrm>
          <a:prstGeom prst="rect">
            <a:avLst/>
          </a:prstGeom>
        </p:spPr>
        <p:txBody>
          <a:bodyPr vert="horz" wrap="square" lIns="0" tIns="12700" rIns="0" bIns="0" rtlCol="0">
            <a:spAutoFit/>
          </a:bodyPr>
          <a:lstStyle/>
          <a:p>
            <a:pPr marL="12700" marR="5080" indent="115570" algn="ctr">
              <a:lnSpc>
                <a:spcPct val="100000"/>
              </a:lnSpc>
              <a:spcBef>
                <a:spcPts val="100"/>
              </a:spcBef>
            </a:pPr>
            <a:r>
              <a:rPr sz="2000" b="1" spc="-260" dirty="0" smtClean="0">
                <a:solidFill>
                  <a:srgbClr val="FFFFFF"/>
                </a:solidFill>
                <a:latin typeface="Times New Roman" panose="02020603050405020304" pitchFamily="18" charset="0"/>
                <a:cs typeface="Times New Roman" panose="02020603050405020304" pitchFamily="18" charset="0"/>
              </a:rPr>
              <a:t>NS</a:t>
            </a:r>
            <a:r>
              <a:rPr lang="en-US" sz="2000" b="1" spc="-260" dirty="0" smtClean="0">
                <a:solidFill>
                  <a:srgbClr val="FFFFFF"/>
                </a:solidFill>
                <a:latin typeface="Times New Roman" panose="02020603050405020304" pitchFamily="18" charset="0"/>
                <a:cs typeface="Times New Roman" panose="02020603050405020304" pitchFamily="18" charset="0"/>
              </a:rPr>
              <a:t> T </a:t>
            </a:r>
          </a:p>
          <a:p>
            <a:pPr marL="12700" marR="5080" indent="115570" algn="ctr">
              <a:lnSpc>
                <a:spcPct val="100000"/>
              </a:lnSpc>
              <a:spcBef>
                <a:spcPts val="100"/>
              </a:spcBef>
            </a:pPr>
            <a:r>
              <a:rPr lang="en-US" sz="2000" b="1" spc="-260" dirty="0" smtClean="0">
                <a:solidFill>
                  <a:srgbClr val="FFFFFF"/>
                </a:solidFill>
                <a:latin typeface="Times New Roman" panose="02020603050405020304" pitchFamily="18" charset="0"/>
                <a:cs typeface="Times New Roman" panose="02020603050405020304" pitchFamily="18" charset="0"/>
              </a:rPr>
              <a:t>3.087,6</a:t>
            </a:r>
            <a:endParaRPr sz="2000" dirty="0">
              <a:latin typeface="Times New Roman" panose="02020603050405020304" pitchFamily="18" charset="0"/>
              <a:cs typeface="Times New Roman" panose="02020603050405020304" pitchFamily="18" charset="0"/>
            </a:endParaRPr>
          </a:p>
        </p:txBody>
      </p:sp>
      <p:sp>
        <p:nvSpPr>
          <p:cNvPr id="9" name="object 9"/>
          <p:cNvSpPr/>
          <p:nvPr/>
        </p:nvSpPr>
        <p:spPr>
          <a:xfrm>
            <a:off x="2513314" y="4190217"/>
            <a:ext cx="1044990" cy="1693729"/>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lstStyle/>
          <a:p>
            <a:endParaRPr/>
          </a:p>
        </p:txBody>
      </p:sp>
      <p:sp>
        <p:nvSpPr>
          <p:cNvPr id="10" name="object 10"/>
          <p:cNvSpPr txBox="1"/>
          <p:nvPr/>
        </p:nvSpPr>
        <p:spPr>
          <a:xfrm>
            <a:off x="2697243" y="4722572"/>
            <a:ext cx="649605" cy="629018"/>
          </a:xfrm>
          <a:prstGeom prst="rect">
            <a:avLst/>
          </a:prstGeom>
        </p:spPr>
        <p:txBody>
          <a:bodyPr vert="horz" wrap="square" lIns="0" tIns="13335" rIns="0" bIns="0" rtlCol="0">
            <a:spAutoFit/>
          </a:bodyPr>
          <a:lstStyle/>
          <a:p>
            <a:pPr marL="12700" algn="ctr">
              <a:lnSpc>
                <a:spcPct val="100000"/>
              </a:lnSpc>
              <a:spcBef>
                <a:spcPts val="105"/>
              </a:spcBef>
            </a:pPr>
            <a:r>
              <a:rPr sz="2000" b="1" spc="-220" dirty="0" smtClean="0">
                <a:solidFill>
                  <a:srgbClr val="FFFFFF"/>
                </a:solidFill>
                <a:latin typeface="Times New Roman" panose="02020603050405020304" pitchFamily="18" charset="0"/>
                <a:cs typeface="Times New Roman" panose="02020603050405020304" pitchFamily="18" charset="0"/>
              </a:rPr>
              <a:t>NS</a:t>
            </a:r>
            <a:r>
              <a:rPr lang="en-US" sz="2000" b="1" spc="-220" dirty="0" smtClean="0">
                <a:solidFill>
                  <a:srgbClr val="FFFFFF"/>
                </a:solidFill>
                <a:latin typeface="Times New Roman" panose="02020603050405020304" pitchFamily="18" charset="0"/>
                <a:cs typeface="Times New Roman" panose="02020603050405020304" pitchFamily="18" charset="0"/>
              </a:rPr>
              <a:t> H 1.171</a:t>
            </a:r>
            <a:endParaRPr sz="2000" dirty="0">
              <a:latin typeface="Times New Roman" panose="02020603050405020304" pitchFamily="18" charset="0"/>
              <a:cs typeface="Times New Roman" panose="02020603050405020304" pitchFamily="18" charset="0"/>
            </a:endParaRPr>
          </a:p>
        </p:txBody>
      </p:sp>
      <p:sp>
        <p:nvSpPr>
          <p:cNvPr id="11" name="object 11"/>
          <p:cNvSpPr/>
          <p:nvPr/>
        </p:nvSpPr>
        <p:spPr>
          <a:xfrm>
            <a:off x="1968279" y="2999716"/>
            <a:ext cx="581406" cy="625614"/>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3654538" y="2141769"/>
            <a:ext cx="502170" cy="625614"/>
          </a:xfrm>
          <a:prstGeom prst="rect">
            <a:avLst/>
          </a:prstGeom>
          <a:blipFill>
            <a:blip r:embed="rId4" cstate="print"/>
            <a:stretch>
              <a:fillRect/>
            </a:stretch>
          </a:blipFill>
        </p:spPr>
        <p:txBody>
          <a:bodyPr wrap="square" lIns="0" tIns="0" rIns="0" bIns="0" rtlCol="0"/>
          <a:lstStyle/>
          <a:p>
            <a:endParaRPr/>
          </a:p>
        </p:txBody>
      </p:sp>
      <p:sp>
        <p:nvSpPr>
          <p:cNvPr id="13" name="object 13"/>
          <p:cNvSpPr txBox="1"/>
          <p:nvPr/>
        </p:nvSpPr>
        <p:spPr>
          <a:xfrm>
            <a:off x="4187174" y="1743705"/>
            <a:ext cx="4424680" cy="2047355"/>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endParaRPr lang="en-US" sz="1600" spc="-5" dirty="0" smtClean="0">
              <a:solidFill>
                <a:srgbClr val="FF0000"/>
              </a:solidFill>
              <a:latin typeface="Times New Roman"/>
              <a:cs typeface="Times New Roman"/>
            </a:endParaRPr>
          </a:p>
          <a:p>
            <a:pPr marL="90805">
              <a:lnSpc>
                <a:spcPct val="100000"/>
              </a:lnSpc>
              <a:spcBef>
                <a:spcPts val="305"/>
              </a:spcBef>
            </a:pPr>
            <a:r>
              <a:rPr lang="en-US" sz="1600" spc="-5" dirty="0" smtClean="0">
                <a:solidFill>
                  <a:srgbClr val="FF0000"/>
                </a:solidFill>
                <a:latin typeface="Times New Roman"/>
                <a:cs typeface="Times New Roman"/>
              </a:rPr>
              <a:t>*</a:t>
            </a:r>
            <a:r>
              <a:rPr sz="1600" spc="-5" dirty="0" smtClean="0">
                <a:solidFill>
                  <a:srgbClr val="FF0000"/>
                </a:solidFill>
                <a:latin typeface="Times New Roman"/>
                <a:cs typeface="Times New Roman"/>
              </a:rPr>
              <a:t>Chi </a:t>
            </a:r>
            <a:r>
              <a:rPr sz="1600" spc="-5" dirty="0">
                <a:solidFill>
                  <a:srgbClr val="FF0000"/>
                </a:solidFill>
                <a:latin typeface="Times New Roman"/>
                <a:cs typeface="Times New Roman"/>
              </a:rPr>
              <a:t>đầu tư cho </a:t>
            </a:r>
            <a:r>
              <a:rPr sz="1600" spc="-10" dirty="0">
                <a:solidFill>
                  <a:srgbClr val="FF0000"/>
                </a:solidFill>
                <a:latin typeface="Times New Roman"/>
                <a:cs typeface="Times New Roman"/>
              </a:rPr>
              <a:t>các </a:t>
            </a:r>
            <a:r>
              <a:rPr sz="1600" dirty="0" err="1">
                <a:solidFill>
                  <a:srgbClr val="FF0000"/>
                </a:solidFill>
                <a:latin typeface="Times New Roman"/>
                <a:cs typeface="Times New Roman"/>
              </a:rPr>
              <a:t>dự</a:t>
            </a:r>
            <a:r>
              <a:rPr sz="1600" spc="25" dirty="0">
                <a:solidFill>
                  <a:srgbClr val="FF0000"/>
                </a:solidFill>
                <a:latin typeface="Times New Roman"/>
                <a:cs typeface="Times New Roman"/>
              </a:rPr>
              <a:t> </a:t>
            </a:r>
            <a:r>
              <a:rPr sz="1600" spc="-5" dirty="0" err="1">
                <a:solidFill>
                  <a:srgbClr val="FF0000"/>
                </a:solidFill>
                <a:latin typeface="Times New Roman"/>
                <a:cs typeface="Times New Roman"/>
              </a:rPr>
              <a:t>án</a:t>
            </a:r>
            <a:r>
              <a:rPr sz="1600" spc="-5" dirty="0" smtClean="0">
                <a:solidFill>
                  <a:srgbClr val="FF0000"/>
                </a:solidFill>
                <a:latin typeface="Times New Roman"/>
                <a:cs typeface="Times New Roman"/>
              </a:rPr>
              <a:t>:</a:t>
            </a:r>
            <a:r>
              <a:rPr lang="en-US" sz="1600" spc="-5" dirty="0" smtClean="0">
                <a:solidFill>
                  <a:srgbClr val="FF0000"/>
                </a:solidFill>
                <a:latin typeface="Times New Roman"/>
                <a:cs typeface="Times New Roman"/>
              </a:rPr>
              <a:t> </a:t>
            </a:r>
            <a:r>
              <a:rPr lang="en-US" sz="1600" b="1" spc="-5" dirty="0" smtClean="0">
                <a:solidFill>
                  <a:srgbClr val="FF0000"/>
                </a:solidFill>
                <a:latin typeface="Times New Roman"/>
                <a:cs typeface="Times New Roman"/>
              </a:rPr>
              <a:t>3.067,6 </a:t>
            </a:r>
            <a:r>
              <a:rPr lang="en-US" sz="1600" b="1" spc="-5" dirty="0" err="1" smtClean="0">
                <a:solidFill>
                  <a:srgbClr val="FF0000"/>
                </a:solidFill>
                <a:latin typeface="Times New Roman"/>
                <a:cs typeface="Times New Roman"/>
              </a:rPr>
              <a:t>tỷ</a:t>
            </a:r>
            <a:r>
              <a:rPr lang="en-US" sz="1600" b="1" spc="-5" dirty="0" smtClean="0">
                <a:solidFill>
                  <a:srgbClr val="FF0000"/>
                </a:solidFill>
                <a:latin typeface="Times New Roman"/>
                <a:cs typeface="Times New Roman"/>
              </a:rPr>
              <a:t> </a:t>
            </a:r>
            <a:r>
              <a:rPr lang="en-US" sz="1600" b="1" spc="-5" dirty="0" err="1" smtClean="0">
                <a:solidFill>
                  <a:srgbClr val="FF0000"/>
                </a:solidFill>
                <a:latin typeface="Times New Roman"/>
                <a:cs typeface="Times New Roman"/>
              </a:rPr>
              <a:t>đồng</a:t>
            </a:r>
            <a:endParaRPr sz="1600" b="1" dirty="0">
              <a:solidFill>
                <a:srgbClr val="FF0000"/>
              </a:solidFill>
              <a:latin typeface="Times New Roman"/>
              <a:cs typeface="Times New Roman"/>
            </a:endParaRPr>
          </a:p>
          <a:p>
            <a:pPr marL="210185" indent="-119380">
              <a:lnSpc>
                <a:spcPct val="100000"/>
              </a:lnSpc>
              <a:spcBef>
                <a:spcPts val="5"/>
              </a:spcBef>
              <a:buChar char="-"/>
              <a:tabLst>
                <a:tab pos="210185" algn="l"/>
              </a:tabLst>
            </a:pPr>
            <a:r>
              <a:rPr sz="1600" spc="-5" dirty="0">
                <a:solidFill>
                  <a:srgbClr val="FF0000"/>
                </a:solidFill>
                <a:latin typeface="Times New Roman"/>
                <a:cs typeface="Times New Roman"/>
              </a:rPr>
              <a:t>Chi XDCB </a:t>
            </a:r>
            <a:r>
              <a:rPr sz="1600" dirty="0">
                <a:solidFill>
                  <a:srgbClr val="FF0000"/>
                </a:solidFill>
                <a:latin typeface="Times New Roman"/>
                <a:cs typeface="Times New Roman"/>
              </a:rPr>
              <a:t>vốn </a:t>
            </a:r>
            <a:r>
              <a:rPr sz="1600" spc="-5" dirty="0">
                <a:solidFill>
                  <a:srgbClr val="FF0000"/>
                </a:solidFill>
                <a:latin typeface="Times New Roman"/>
                <a:cs typeface="Times New Roman"/>
              </a:rPr>
              <a:t>trong nước: </a:t>
            </a:r>
            <a:r>
              <a:rPr lang="en-US" sz="1600" b="1" dirty="0" smtClean="0">
                <a:solidFill>
                  <a:srgbClr val="FF0000"/>
                </a:solidFill>
                <a:latin typeface="Times New Roman"/>
                <a:cs typeface="Times New Roman"/>
              </a:rPr>
              <a:t>1.188,3 </a:t>
            </a:r>
            <a:r>
              <a:rPr sz="1600" b="1" spc="-5" dirty="0" smtClean="0">
                <a:solidFill>
                  <a:srgbClr val="FF0000"/>
                </a:solidFill>
                <a:latin typeface="Times New Roman"/>
                <a:cs typeface="Times New Roman"/>
              </a:rPr>
              <a:t>tỷ</a:t>
            </a:r>
            <a:r>
              <a:rPr sz="1600" b="1" spc="15" dirty="0" smtClean="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90805">
              <a:lnSpc>
                <a:spcPct val="100000"/>
              </a:lnSpc>
            </a:pPr>
            <a:r>
              <a:rPr sz="1600" dirty="0" smtClean="0">
                <a:solidFill>
                  <a:srgbClr val="FF0000"/>
                </a:solidFill>
                <a:latin typeface="Times New Roman"/>
                <a:cs typeface="Times New Roman"/>
              </a:rPr>
              <a:t>-</a:t>
            </a:r>
            <a:r>
              <a:rPr lang="en-US" sz="1600" dirty="0" smtClean="0">
                <a:solidFill>
                  <a:srgbClr val="FF0000"/>
                </a:solidFill>
                <a:latin typeface="Times New Roman"/>
                <a:cs typeface="Times New Roman"/>
              </a:rPr>
              <a:t> </a:t>
            </a:r>
            <a:r>
              <a:rPr sz="1600" dirty="0" smtClean="0">
                <a:solidFill>
                  <a:srgbClr val="FF0000"/>
                </a:solidFill>
                <a:latin typeface="Times New Roman"/>
                <a:cs typeface="Times New Roman"/>
              </a:rPr>
              <a:t>Chi </a:t>
            </a:r>
            <a:r>
              <a:rPr sz="1600" spc="-5" dirty="0">
                <a:solidFill>
                  <a:srgbClr val="FF0000"/>
                </a:solidFill>
                <a:latin typeface="Times New Roman"/>
                <a:cs typeface="Times New Roman"/>
              </a:rPr>
              <a:t>từ </a:t>
            </a:r>
            <a:r>
              <a:rPr sz="1600" dirty="0">
                <a:solidFill>
                  <a:srgbClr val="FF0000"/>
                </a:solidFill>
                <a:latin typeface="Times New Roman"/>
                <a:cs typeface="Times New Roman"/>
              </a:rPr>
              <a:t>nguồn </a:t>
            </a:r>
            <a:r>
              <a:rPr sz="1600" spc="-5" dirty="0">
                <a:solidFill>
                  <a:srgbClr val="FF0000"/>
                </a:solidFill>
                <a:latin typeface="Times New Roman"/>
                <a:cs typeface="Times New Roman"/>
              </a:rPr>
              <a:t>thu tiền SDĐ: </a:t>
            </a:r>
            <a:r>
              <a:rPr lang="en-US" sz="1600" b="1" spc="-45" dirty="0" smtClean="0">
                <a:solidFill>
                  <a:srgbClr val="FF0000"/>
                </a:solidFill>
                <a:latin typeface="Times New Roman"/>
                <a:cs typeface="Times New Roman"/>
              </a:rPr>
              <a:t>1.726</a:t>
            </a:r>
            <a:r>
              <a:rPr sz="1600" b="1" spc="-45" dirty="0" smtClean="0">
                <a:solidFill>
                  <a:srgbClr val="FF0000"/>
                </a:solidFill>
                <a:latin typeface="Times New Roman"/>
                <a:cs typeface="Times New Roman"/>
              </a:rPr>
              <a:t> </a:t>
            </a:r>
            <a:r>
              <a:rPr sz="1600" b="1" spc="-5" dirty="0">
                <a:solidFill>
                  <a:srgbClr val="FF0000"/>
                </a:solidFill>
                <a:latin typeface="Times New Roman"/>
                <a:cs typeface="Times New Roman"/>
              </a:rPr>
              <a:t>tỷ</a:t>
            </a:r>
            <a:r>
              <a:rPr sz="1600" b="1" spc="60" dirty="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210185" indent="-119380">
              <a:lnSpc>
                <a:spcPct val="100000"/>
              </a:lnSpc>
              <a:buChar char="-"/>
              <a:tabLst>
                <a:tab pos="210185" algn="l"/>
              </a:tabLst>
            </a:pPr>
            <a:r>
              <a:rPr sz="1600" spc="-5" dirty="0">
                <a:solidFill>
                  <a:srgbClr val="FF0000"/>
                </a:solidFill>
                <a:latin typeface="Times New Roman"/>
                <a:cs typeface="Times New Roman"/>
              </a:rPr>
              <a:t>Chi từ </a:t>
            </a:r>
            <a:r>
              <a:rPr sz="1600" dirty="0">
                <a:solidFill>
                  <a:srgbClr val="FF0000"/>
                </a:solidFill>
                <a:latin typeface="Times New Roman"/>
                <a:cs typeface="Times New Roman"/>
              </a:rPr>
              <a:t>nguồn </a:t>
            </a:r>
            <a:r>
              <a:rPr sz="1600" spc="-25" dirty="0">
                <a:solidFill>
                  <a:srgbClr val="FF0000"/>
                </a:solidFill>
                <a:latin typeface="Times New Roman"/>
                <a:cs typeface="Times New Roman"/>
              </a:rPr>
              <a:t>XSKT: </a:t>
            </a:r>
            <a:r>
              <a:rPr lang="en-US" sz="1600" b="1" dirty="0" smtClean="0">
                <a:solidFill>
                  <a:srgbClr val="FF0000"/>
                </a:solidFill>
                <a:latin typeface="Times New Roman"/>
                <a:cs typeface="Times New Roman"/>
              </a:rPr>
              <a:t>112</a:t>
            </a:r>
            <a:r>
              <a:rPr sz="1600" b="1" dirty="0" smtClean="0">
                <a:solidFill>
                  <a:srgbClr val="FF0000"/>
                </a:solidFill>
                <a:latin typeface="Times New Roman"/>
                <a:cs typeface="Times New Roman"/>
              </a:rPr>
              <a:t> </a:t>
            </a:r>
            <a:r>
              <a:rPr sz="1600" b="1" spc="-5" dirty="0">
                <a:solidFill>
                  <a:srgbClr val="FF0000"/>
                </a:solidFill>
                <a:latin typeface="Times New Roman"/>
                <a:cs typeface="Times New Roman"/>
              </a:rPr>
              <a:t>tỷ</a:t>
            </a:r>
            <a:r>
              <a:rPr sz="1600" b="1" spc="-250" dirty="0">
                <a:solidFill>
                  <a:srgbClr val="FF0000"/>
                </a:solidFill>
                <a:latin typeface="Times New Roman"/>
                <a:cs typeface="Times New Roman"/>
              </a:rPr>
              <a:t> </a:t>
            </a:r>
            <a:r>
              <a:rPr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bội</a:t>
            </a:r>
            <a:r>
              <a:rPr lang="en-US" sz="1600" spc="-10" dirty="0" smtClean="0">
                <a:solidFill>
                  <a:srgbClr val="FF0000"/>
                </a:solidFill>
                <a:latin typeface="Times New Roman"/>
                <a:cs typeface="Times New Roman"/>
              </a:rPr>
              <a:t> chi: </a:t>
            </a:r>
            <a:r>
              <a:rPr lang="en-US" sz="1600" b="1" spc="-10" dirty="0" smtClean="0">
                <a:solidFill>
                  <a:srgbClr val="FF0000"/>
                </a:solidFill>
                <a:latin typeface="Times New Roman"/>
                <a:cs typeface="Times New Roman"/>
              </a:rPr>
              <a:t>41,3 tỷ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90805">
              <a:lnSpc>
                <a:spcPct val="100000"/>
              </a:lnSpc>
              <a:tabLst>
                <a:tab pos="210185" algn="l"/>
              </a:tabLst>
            </a:pPr>
            <a:r>
              <a:rPr lang="en-US" sz="1600" spc="-10" dirty="0" smtClean="0">
                <a:solidFill>
                  <a:srgbClr val="FF0000"/>
                </a:solidFill>
                <a:latin typeface="Times New Roman"/>
                <a:cs typeface="Times New Roman"/>
              </a:rPr>
              <a:t>* </a:t>
            </a:r>
            <a:r>
              <a:rPr lang="vi-VN" sz="1600" spc="-10" dirty="0" smtClean="0">
                <a:solidFill>
                  <a:srgbClr val="FF0000"/>
                </a:solidFill>
                <a:latin typeface="Times New Roman"/>
                <a:cs typeface="Times New Roman"/>
              </a:rPr>
              <a:t>Chi </a:t>
            </a:r>
            <a:r>
              <a:rPr lang="vi-VN" sz="1600" spc="-10" dirty="0">
                <a:solidFill>
                  <a:srgbClr val="FF0000"/>
                </a:solidFill>
                <a:latin typeface="Times New Roman"/>
                <a:cs typeface="Times New Roman"/>
              </a:rPr>
              <a:t>đầu tư phát triển </a:t>
            </a:r>
            <a:r>
              <a:rPr lang="vi-VN" sz="1600" spc="-10" dirty="0" smtClean="0">
                <a:solidFill>
                  <a:srgbClr val="FF0000"/>
                </a:solidFill>
                <a:latin typeface="Times New Roman"/>
                <a:cs typeface="Times New Roman"/>
              </a:rPr>
              <a:t>khác</a:t>
            </a:r>
            <a:r>
              <a:rPr lang="en-US" sz="1600" spc="-10" dirty="0" smtClean="0">
                <a:solidFill>
                  <a:srgbClr val="FF0000"/>
                </a:solidFill>
                <a:latin typeface="Times New Roman"/>
                <a:cs typeface="Times New Roman"/>
              </a:rPr>
              <a:t>: </a:t>
            </a:r>
            <a:r>
              <a:rPr lang="en-US" sz="1600" b="1" spc="-10" dirty="0" smtClean="0">
                <a:solidFill>
                  <a:srgbClr val="FF0000"/>
                </a:solidFill>
                <a:latin typeface="Times New Roman"/>
                <a:cs typeface="Times New Roman"/>
              </a:rPr>
              <a:t>20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90805">
              <a:lnSpc>
                <a:spcPct val="100000"/>
              </a:lnSpc>
              <a:tabLst>
                <a:tab pos="210185" algn="l"/>
              </a:tabLst>
            </a:pPr>
            <a:endParaRPr lang="en-US" sz="1600" dirty="0" smtClean="0">
              <a:solidFill>
                <a:srgbClr val="FF0000"/>
              </a:solidFill>
              <a:latin typeface="Times New Roman"/>
              <a:cs typeface="Times New Roman"/>
            </a:endParaRPr>
          </a:p>
        </p:txBody>
      </p:sp>
      <p:sp>
        <p:nvSpPr>
          <p:cNvPr id="14" name="object 14"/>
          <p:cNvSpPr/>
          <p:nvPr/>
        </p:nvSpPr>
        <p:spPr>
          <a:xfrm>
            <a:off x="495300" y="6309320"/>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5" name="object 15"/>
          <p:cNvSpPr/>
          <p:nvPr/>
        </p:nvSpPr>
        <p:spPr>
          <a:xfrm>
            <a:off x="495300" y="691883"/>
            <a:ext cx="2533650" cy="630186"/>
          </a:xfrm>
          <a:prstGeom prst="rect">
            <a:avLst/>
          </a:prstGeom>
          <a:blipFill>
            <a:blip r:embed="rId5" cstate="print"/>
            <a:stretch>
              <a:fillRect/>
            </a:stretch>
          </a:blipFill>
        </p:spPr>
        <p:txBody>
          <a:bodyPr wrap="square" lIns="0" tIns="0" rIns="0" bIns="0" rtlCol="0"/>
          <a:lstStyle/>
          <a:p>
            <a:endParaRPr/>
          </a:p>
        </p:txBody>
      </p:sp>
      <p:sp>
        <p:nvSpPr>
          <p:cNvPr id="16" name="object 16"/>
          <p:cNvSpPr txBox="1"/>
          <p:nvPr/>
        </p:nvSpPr>
        <p:spPr>
          <a:xfrm>
            <a:off x="737717" y="779526"/>
            <a:ext cx="3762845"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1F5F"/>
                </a:solidFill>
                <a:latin typeface="Times New Roman"/>
                <a:cs typeface="Times New Roman"/>
              </a:rPr>
              <a:t>Phân </a:t>
            </a:r>
            <a:r>
              <a:rPr sz="2000" b="1" spc="-5" dirty="0">
                <a:solidFill>
                  <a:srgbClr val="001F5F"/>
                </a:solidFill>
                <a:latin typeface="Times New Roman"/>
                <a:cs typeface="Times New Roman"/>
              </a:rPr>
              <a:t>bổ </a:t>
            </a:r>
            <a:r>
              <a:rPr sz="2000" b="1" dirty="0">
                <a:solidFill>
                  <a:srgbClr val="001F5F"/>
                </a:solidFill>
                <a:latin typeface="Times New Roman"/>
                <a:cs typeface="Times New Roman"/>
              </a:rPr>
              <a:t>chi</a:t>
            </a:r>
            <a:r>
              <a:rPr sz="2000" b="1" spc="-95" dirty="0">
                <a:solidFill>
                  <a:srgbClr val="001F5F"/>
                </a:solidFill>
                <a:latin typeface="Times New Roman"/>
                <a:cs typeface="Times New Roman"/>
              </a:rPr>
              <a:t> </a:t>
            </a:r>
            <a:r>
              <a:rPr sz="2000" b="1" spc="-5" dirty="0" smtClean="0">
                <a:solidFill>
                  <a:srgbClr val="001F5F"/>
                </a:solidFill>
                <a:latin typeface="Times New Roman"/>
                <a:cs typeface="Times New Roman"/>
              </a:rPr>
              <a:t>ĐTPT</a:t>
            </a:r>
            <a:r>
              <a:rPr lang="en-US" sz="2000" b="1" spc="-5" dirty="0" smtClean="0">
                <a:solidFill>
                  <a:srgbClr val="001F5F"/>
                </a:solidFill>
                <a:latin typeface="Times New Roman"/>
                <a:cs typeface="Times New Roman"/>
              </a:rPr>
              <a:t> (tỷ </a:t>
            </a:r>
            <a:r>
              <a:rPr lang="en-US" sz="2000" b="1" spc="-5" dirty="0" err="1" smtClean="0">
                <a:solidFill>
                  <a:srgbClr val="001F5F"/>
                </a:solidFill>
                <a:latin typeface="Times New Roman"/>
                <a:cs typeface="Times New Roman"/>
              </a:rPr>
              <a:t>đồng</a:t>
            </a:r>
            <a:r>
              <a:rPr lang="en-US" sz="2000" b="1" spc="-5" dirty="0" smtClean="0">
                <a:solidFill>
                  <a:srgbClr val="001F5F"/>
                </a:solidFill>
                <a:latin typeface="Times New Roman"/>
                <a:cs typeface="Times New Roman"/>
              </a:rPr>
              <a:t>)</a:t>
            </a:r>
            <a:endParaRPr sz="2000" dirty="0">
              <a:latin typeface="Times New Roman"/>
              <a:cs typeface="Times New Roman"/>
            </a:endParaRPr>
          </a:p>
        </p:txBody>
      </p:sp>
      <p:sp>
        <p:nvSpPr>
          <p:cNvPr id="17" name="object 17"/>
          <p:cNvSpPr/>
          <p:nvPr/>
        </p:nvSpPr>
        <p:spPr>
          <a:xfrm>
            <a:off x="4223383" y="4460850"/>
            <a:ext cx="4466201" cy="1147533"/>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298061" y="4659192"/>
            <a:ext cx="4260850" cy="750847"/>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dirty="0" smtClean="0">
                <a:solidFill>
                  <a:srgbClr val="7030A0"/>
                </a:solidFill>
                <a:latin typeface="Times New Roman"/>
                <a:cs typeface="Times New Roman"/>
              </a:rPr>
              <a:t>  </a:t>
            </a:r>
            <a:r>
              <a:rPr sz="1600" spc="-5" dirty="0" smtClean="0">
                <a:solidFill>
                  <a:srgbClr val="FF0000"/>
                </a:solidFill>
                <a:latin typeface="Times New Roman"/>
                <a:cs typeface="Times New Roman"/>
              </a:rPr>
              <a:t>Chi </a:t>
            </a:r>
            <a:r>
              <a:rPr sz="1600" spc="-5" dirty="0">
                <a:solidFill>
                  <a:srgbClr val="FF0000"/>
                </a:solidFill>
                <a:latin typeface="Times New Roman"/>
                <a:cs typeface="Times New Roman"/>
              </a:rPr>
              <a:t>đầu tư cho </a:t>
            </a:r>
            <a:r>
              <a:rPr sz="1600" spc="-10" dirty="0">
                <a:solidFill>
                  <a:srgbClr val="FF0000"/>
                </a:solidFill>
                <a:latin typeface="Times New Roman"/>
                <a:cs typeface="Times New Roman"/>
              </a:rPr>
              <a:t>các </a:t>
            </a:r>
            <a:r>
              <a:rPr sz="1600" dirty="0" err="1">
                <a:solidFill>
                  <a:srgbClr val="FF0000"/>
                </a:solidFill>
                <a:latin typeface="Times New Roman"/>
                <a:cs typeface="Times New Roman"/>
              </a:rPr>
              <a:t>dự</a:t>
            </a:r>
            <a:r>
              <a:rPr sz="1600" dirty="0">
                <a:solidFill>
                  <a:srgbClr val="FF0000"/>
                </a:solidFill>
                <a:latin typeface="Times New Roman"/>
                <a:cs typeface="Times New Roman"/>
              </a:rPr>
              <a:t> </a:t>
            </a:r>
            <a:r>
              <a:rPr sz="1600" spc="-5" dirty="0" err="1" smtClean="0">
                <a:solidFill>
                  <a:srgbClr val="FF0000"/>
                </a:solidFill>
                <a:latin typeface="Times New Roman"/>
                <a:cs typeface="Times New Roman"/>
              </a:rPr>
              <a:t>án</a:t>
            </a:r>
            <a:r>
              <a:rPr lang="en-US" sz="1600" spc="-5" dirty="0" smtClean="0">
                <a:solidFill>
                  <a:srgbClr val="FF0000"/>
                </a:solidFill>
                <a:latin typeface="Times New Roman"/>
                <a:cs typeface="Times New Roman"/>
              </a:rPr>
              <a:t>:</a:t>
            </a:r>
            <a:r>
              <a:rPr sz="1600" spc="-5" dirty="0" smtClean="0">
                <a:solidFill>
                  <a:srgbClr val="FF0000"/>
                </a:solidFill>
                <a:latin typeface="Times New Roman"/>
                <a:cs typeface="Times New Roman"/>
              </a:rPr>
              <a:t> </a:t>
            </a:r>
            <a:r>
              <a:rPr lang="en-US" sz="1600" b="1" spc="-5" dirty="0" smtClean="0">
                <a:solidFill>
                  <a:srgbClr val="FF0000"/>
                </a:solidFill>
                <a:latin typeface="Times New Roman"/>
                <a:cs typeface="Times New Roman"/>
              </a:rPr>
              <a:t>1.171</a:t>
            </a:r>
            <a:r>
              <a:rPr sz="1600" b="1" spc="-5" dirty="0" smtClean="0">
                <a:solidFill>
                  <a:srgbClr val="FF0000"/>
                </a:solidFill>
                <a:latin typeface="Times New Roman"/>
                <a:cs typeface="Times New Roman"/>
              </a:rPr>
              <a:t> </a:t>
            </a:r>
            <a:r>
              <a:rPr sz="1600" b="1" spc="-5" dirty="0">
                <a:solidFill>
                  <a:srgbClr val="FF0000"/>
                </a:solidFill>
                <a:latin typeface="Times New Roman"/>
                <a:cs typeface="Times New Roman"/>
              </a:rPr>
              <a:t>tỷ</a:t>
            </a:r>
            <a:r>
              <a:rPr sz="1600" b="1" spc="50" dirty="0">
                <a:solidFill>
                  <a:srgbClr val="FF0000"/>
                </a:solidFill>
                <a:latin typeface="Times New Roman"/>
                <a:cs typeface="Times New Roman"/>
              </a:rPr>
              <a:t> </a:t>
            </a:r>
            <a:r>
              <a:rPr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spcBef>
                <a:spcPts val="5"/>
              </a:spcBef>
              <a:buChar char="-"/>
              <a:tabLst>
                <a:tab pos="210185" algn="l"/>
              </a:tabLst>
            </a:pPr>
            <a:r>
              <a:rPr lang="vi-VN" sz="1600" spc="-5" dirty="0">
                <a:solidFill>
                  <a:srgbClr val="FF0000"/>
                </a:solidFill>
                <a:latin typeface="Times New Roman"/>
                <a:cs typeface="Times New Roman"/>
              </a:rPr>
              <a:t>Chi XDCB </a:t>
            </a:r>
            <a:r>
              <a:rPr lang="vi-VN" sz="1600" dirty="0">
                <a:solidFill>
                  <a:srgbClr val="FF0000"/>
                </a:solidFill>
                <a:latin typeface="Times New Roman"/>
                <a:cs typeface="Times New Roman"/>
              </a:rPr>
              <a:t>vốn </a:t>
            </a:r>
            <a:r>
              <a:rPr lang="vi-VN" sz="1600" spc="-5" dirty="0">
                <a:solidFill>
                  <a:srgbClr val="FF0000"/>
                </a:solidFill>
                <a:latin typeface="Times New Roman"/>
                <a:cs typeface="Times New Roman"/>
              </a:rPr>
              <a:t>trong nước: </a:t>
            </a:r>
            <a:r>
              <a:rPr lang="en-US" sz="1600" b="1" dirty="0" smtClean="0">
                <a:solidFill>
                  <a:srgbClr val="FF0000"/>
                </a:solidFill>
                <a:latin typeface="Times New Roman"/>
                <a:cs typeface="Times New Roman"/>
              </a:rPr>
              <a:t>297</a:t>
            </a:r>
            <a:r>
              <a:rPr lang="vi-VN" sz="1600" b="1" dirty="0" smtClean="0">
                <a:solidFill>
                  <a:srgbClr val="FF0000"/>
                </a:solidFill>
                <a:latin typeface="Times New Roman"/>
                <a:cs typeface="Times New Roman"/>
              </a:rPr>
              <a:t> </a:t>
            </a:r>
            <a:r>
              <a:rPr lang="vi-VN" sz="1600" b="1" spc="-5" dirty="0">
                <a:solidFill>
                  <a:srgbClr val="FF0000"/>
                </a:solidFill>
                <a:latin typeface="Times New Roman"/>
                <a:cs typeface="Times New Roman"/>
              </a:rPr>
              <a:t>tỷ</a:t>
            </a:r>
            <a:r>
              <a:rPr lang="vi-VN" sz="1600" b="1" spc="15" dirty="0">
                <a:solidFill>
                  <a:srgbClr val="FF0000"/>
                </a:solidFill>
                <a:latin typeface="Times New Roman"/>
                <a:cs typeface="Times New Roman"/>
              </a:rPr>
              <a:t> </a:t>
            </a:r>
            <a:r>
              <a:rPr lang="vi-VN" sz="1600" b="1" spc="-10" dirty="0">
                <a:solidFill>
                  <a:srgbClr val="FF0000"/>
                </a:solidFill>
                <a:latin typeface="Times New Roman"/>
                <a:cs typeface="Times New Roman"/>
              </a:rPr>
              <a:t>đồng</a:t>
            </a:r>
            <a:endParaRPr lang="vi-VN" sz="1600" dirty="0">
              <a:solidFill>
                <a:srgbClr val="FF0000"/>
              </a:solidFill>
              <a:latin typeface="Times New Roman"/>
              <a:cs typeface="Times New Roman"/>
            </a:endParaRPr>
          </a:p>
          <a:p>
            <a:pPr marL="90805">
              <a:lnSpc>
                <a:spcPct val="100000"/>
              </a:lnSpc>
            </a:pPr>
            <a:r>
              <a:rPr lang="vi-VN" sz="1600" dirty="0" smtClean="0">
                <a:solidFill>
                  <a:srgbClr val="FF0000"/>
                </a:solidFill>
                <a:latin typeface="Times New Roman"/>
                <a:cs typeface="Times New Roman"/>
              </a:rPr>
              <a:t>-</a:t>
            </a:r>
            <a:r>
              <a:rPr lang="en-US" sz="1600" dirty="0" smtClean="0">
                <a:solidFill>
                  <a:srgbClr val="FF0000"/>
                </a:solidFill>
                <a:latin typeface="Times New Roman"/>
                <a:cs typeface="Times New Roman"/>
              </a:rPr>
              <a:t> </a:t>
            </a:r>
            <a:r>
              <a:rPr lang="vi-VN" sz="1600" dirty="0" smtClean="0">
                <a:solidFill>
                  <a:srgbClr val="FF0000"/>
                </a:solidFill>
                <a:latin typeface="Times New Roman"/>
                <a:cs typeface="Times New Roman"/>
              </a:rPr>
              <a:t>Chi </a:t>
            </a:r>
            <a:r>
              <a:rPr lang="vi-VN" sz="1600" spc="-5" dirty="0">
                <a:solidFill>
                  <a:srgbClr val="FF0000"/>
                </a:solidFill>
                <a:latin typeface="Times New Roman"/>
                <a:cs typeface="Times New Roman"/>
              </a:rPr>
              <a:t>từ </a:t>
            </a:r>
            <a:r>
              <a:rPr lang="vi-VN" sz="1600" dirty="0">
                <a:solidFill>
                  <a:srgbClr val="FF0000"/>
                </a:solidFill>
                <a:latin typeface="Times New Roman"/>
                <a:cs typeface="Times New Roman"/>
              </a:rPr>
              <a:t>nguồn </a:t>
            </a:r>
            <a:r>
              <a:rPr lang="vi-VN" sz="1600" spc="-5" dirty="0">
                <a:solidFill>
                  <a:srgbClr val="FF0000"/>
                </a:solidFill>
                <a:latin typeface="Times New Roman"/>
                <a:cs typeface="Times New Roman"/>
              </a:rPr>
              <a:t>thu tiền SDĐ: </a:t>
            </a:r>
            <a:r>
              <a:rPr lang="en-US" sz="1600" b="1" spc="-45" dirty="0" smtClean="0">
                <a:solidFill>
                  <a:srgbClr val="FF0000"/>
                </a:solidFill>
                <a:latin typeface="Times New Roman"/>
                <a:cs typeface="Times New Roman"/>
              </a:rPr>
              <a:t>874</a:t>
            </a:r>
            <a:r>
              <a:rPr lang="vi-VN" sz="1600" b="1" spc="-45" dirty="0" smtClean="0">
                <a:solidFill>
                  <a:srgbClr val="FF0000"/>
                </a:solidFill>
                <a:latin typeface="Times New Roman"/>
                <a:cs typeface="Times New Roman"/>
              </a:rPr>
              <a:t> </a:t>
            </a:r>
            <a:r>
              <a:rPr lang="vi-VN" sz="1600" b="1" spc="-5" dirty="0">
                <a:solidFill>
                  <a:srgbClr val="FF0000"/>
                </a:solidFill>
                <a:latin typeface="Times New Roman"/>
                <a:cs typeface="Times New Roman"/>
              </a:rPr>
              <a:t>tỷ</a:t>
            </a:r>
            <a:r>
              <a:rPr lang="vi-VN" sz="1600" b="1" spc="60" dirty="0">
                <a:solidFill>
                  <a:srgbClr val="FF0000"/>
                </a:solidFill>
                <a:latin typeface="Times New Roman"/>
                <a:cs typeface="Times New Roman"/>
              </a:rPr>
              <a:t> </a:t>
            </a:r>
            <a:r>
              <a:rPr lang="vi-VN" sz="1600" b="1" spc="-10" dirty="0" smtClean="0">
                <a:solidFill>
                  <a:srgbClr val="FF0000"/>
                </a:solidFill>
                <a:latin typeface="Times New Roman"/>
                <a:cs typeface="Times New Roman"/>
              </a:rPr>
              <a:t>đồng</a:t>
            </a:r>
            <a:endParaRPr lang="vi-VN" sz="1600" dirty="0">
              <a:solidFill>
                <a:srgbClr val="FF0000"/>
              </a:solidFill>
              <a:latin typeface="Times New Roman"/>
              <a:cs typeface="Times New Roman"/>
            </a:endParaRPr>
          </a:p>
        </p:txBody>
      </p:sp>
      <p:sp>
        <p:nvSpPr>
          <p:cNvPr id="19" name="object 19"/>
          <p:cNvSpPr/>
          <p:nvPr/>
        </p:nvSpPr>
        <p:spPr>
          <a:xfrm>
            <a:off x="3653027" y="4722572"/>
            <a:ext cx="503681" cy="624090"/>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34568"/>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3" name="object 3"/>
          <p:cNvSpPr txBox="1">
            <a:spLocks noGrp="1"/>
          </p:cNvSpPr>
          <p:nvPr>
            <p:ph type="title"/>
          </p:nvPr>
        </p:nvSpPr>
        <p:spPr>
          <a:xfrm>
            <a:off x="838200" y="161036"/>
            <a:ext cx="7858631" cy="320601"/>
          </a:xfrm>
          <a:prstGeom prst="rect">
            <a:avLst/>
          </a:prstGeom>
        </p:spPr>
        <p:txBody>
          <a:bodyPr vert="horz" wrap="square" lIns="0" tIns="12700" rIns="0" bIns="0" rtlCol="0">
            <a:spAutoFit/>
          </a:bodyPr>
          <a:lstStyle/>
          <a:p>
            <a:pPr marL="14604">
              <a:lnSpc>
                <a:spcPct val="100000"/>
              </a:lnSpc>
              <a:spcBef>
                <a:spcPts val="100"/>
              </a:spcBef>
            </a:pPr>
            <a:r>
              <a:rPr lang="en-US" spc="-160" dirty="0" smtClean="0">
                <a:solidFill>
                  <a:schemeClr val="tx1"/>
                </a:solidFill>
                <a:latin typeface="Times New Roman" panose="02020603050405020304" pitchFamily="18" charset="0"/>
                <a:cs typeface="Times New Roman" panose="02020603050405020304" pitchFamily="18" charset="0"/>
              </a:rPr>
              <a:t>IV. </a:t>
            </a:r>
            <a:r>
              <a:rPr spc="-160" dirty="0" smtClean="0">
                <a:solidFill>
                  <a:schemeClr val="tx1"/>
                </a:solidFill>
                <a:latin typeface="Times New Roman" panose="02020603050405020304" pitchFamily="18" charset="0"/>
                <a:cs typeface="Times New Roman" panose="02020603050405020304" pitchFamily="18" charset="0"/>
              </a:rPr>
              <a:t>DỰ </a:t>
            </a:r>
            <a:r>
              <a:rPr lang="en-US" spc="-160"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TOÁN</a:t>
            </a:r>
            <a:r>
              <a:rPr lang="en-US" spc="-215"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 </a:t>
            </a:r>
            <a:r>
              <a:rPr spc="-200" dirty="0">
                <a:solidFill>
                  <a:schemeClr val="tx1"/>
                </a:solidFill>
                <a:latin typeface="Times New Roman" panose="02020603050405020304" pitchFamily="18" charset="0"/>
                <a:cs typeface="Times New Roman" panose="02020603050405020304" pitchFamily="18" charset="0"/>
              </a:rPr>
              <a:t>CHI </a:t>
            </a:r>
            <a:r>
              <a:rPr lang="en-US" spc="-200" dirty="0" smtClean="0">
                <a:solidFill>
                  <a:schemeClr val="tx1"/>
                </a:solidFill>
                <a:latin typeface="Times New Roman" panose="02020603050405020304" pitchFamily="18" charset="0"/>
                <a:cs typeface="Times New Roman" panose="02020603050405020304" pitchFamily="18" charset="0"/>
              </a:rPr>
              <a:t> </a:t>
            </a:r>
            <a:r>
              <a:rPr spc="-240" dirty="0" smtClean="0">
                <a:solidFill>
                  <a:schemeClr val="tx1"/>
                </a:solidFill>
                <a:latin typeface="Times New Roman" panose="02020603050405020304" pitchFamily="18" charset="0"/>
                <a:cs typeface="Times New Roman" panose="02020603050405020304" pitchFamily="18" charset="0"/>
              </a:rPr>
              <a:t>NSĐP </a:t>
            </a:r>
            <a:r>
              <a:rPr lang="en-US" spc="-240" dirty="0" smtClean="0">
                <a:solidFill>
                  <a:schemeClr val="tx1"/>
                </a:solidFill>
                <a:latin typeface="Times New Roman" panose="02020603050405020304" pitchFamily="18" charset="0"/>
                <a:cs typeface="Times New Roman" panose="02020603050405020304" pitchFamily="18" charset="0"/>
              </a:rPr>
              <a:t> </a:t>
            </a:r>
            <a:r>
              <a:rPr spc="-245" dirty="0" smtClean="0">
                <a:solidFill>
                  <a:schemeClr val="tx1"/>
                </a:solidFill>
                <a:latin typeface="Times New Roman" panose="02020603050405020304" pitchFamily="18" charset="0"/>
                <a:cs typeface="Times New Roman" panose="02020603050405020304" pitchFamily="18" charset="0"/>
              </a:rPr>
              <a:t>VÀ </a:t>
            </a:r>
            <a:r>
              <a:rPr lang="en-US" spc="-245" dirty="0" smtClean="0">
                <a:solidFill>
                  <a:schemeClr val="tx1"/>
                </a:solidFill>
                <a:latin typeface="Times New Roman" panose="02020603050405020304" pitchFamily="18" charset="0"/>
                <a:cs typeface="Times New Roman" panose="02020603050405020304" pitchFamily="18" charset="0"/>
              </a:rPr>
              <a:t> </a:t>
            </a:r>
            <a:r>
              <a:rPr spc="-204" dirty="0" smtClean="0">
                <a:solidFill>
                  <a:schemeClr val="tx1"/>
                </a:solidFill>
                <a:latin typeface="Times New Roman" panose="02020603050405020304" pitchFamily="18" charset="0"/>
                <a:cs typeface="Times New Roman" panose="02020603050405020304" pitchFamily="18" charset="0"/>
              </a:rPr>
              <a:t>PHƯƠNG </a:t>
            </a:r>
            <a:r>
              <a:rPr lang="en-US" spc="-204" dirty="0" smtClean="0">
                <a:solidFill>
                  <a:schemeClr val="tx1"/>
                </a:solidFill>
                <a:latin typeface="Times New Roman" panose="02020603050405020304" pitchFamily="18" charset="0"/>
                <a:cs typeface="Times New Roman" panose="02020603050405020304" pitchFamily="18" charset="0"/>
              </a:rPr>
              <a:t> </a:t>
            </a:r>
            <a:r>
              <a:rPr spc="-180" dirty="0" smtClean="0">
                <a:solidFill>
                  <a:schemeClr val="tx1"/>
                </a:solidFill>
                <a:latin typeface="Times New Roman" panose="02020603050405020304" pitchFamily="18" charset="0"/>
                <a:cs typeface="Times New Roman" panose="02020603050405020304" pitchFamily="18" charset="0"/>
              </a:rPr>
              <a:t>ÁN </a:t>
            </a:r>
            <a:r>
              <a:rPr lang="en-US" spc="-180" dirty="0" smtClean="0">
                <a:solidFill>
                  <a:schemeClr val="tx1"/>
                </a:solidFill>
                <a:latin typeface="Times New Roman" panose="02020603050405020304" pitchFamily="18" charset="0"/>
                <a:cs typeface="Times New Roman" panose="02020603050405020304" pitchFamily="18" charset="0"/>
              </a:rPr>
              <a:t> </a:t>
            </a:r>
            <a:r>
              <a:rPr spc="-204" dirty="0" smtClean="0">
                <a:solidFill>
                  <a:schemeClr val="tx1"/>
                </a:solidFill>
                <a:latin typeface="Times New Roman" panose="02020603050405020304" pitchFamily="18" charset="0"/>
                <a:cs typeface="Times New Roman" panose="02020603050405020304" pitchFamily="18" charset="0"/>
              </a:rPr>
              <a:t>PHÂN </a:t>
            </a:r>
            <a:r>
              <a:rPr lang="en-US" spc="-204" dirty="0" smtClean="0">
                <a:solidFill>
                  <a:schemeClr val="tx1"/>
                </a:solidFill>
                <a:latin typeface="Times New Roman" panose="02020603050405020304" pitchFamily="18" charset="0"/>
                <a:cs typeface="Times New Roman" panose="02020603050405020304" pitchFamily="18" charset="0"/>
              </a:rPr>
              <a:t> </a:t>
            </a:r>
            <a:r>
              <a:rPr spc="-265" dirty="0" smtClean="0">
                <a:solidFill>
                  <a:schemeClr val="tx1"/>
                </a:solidFill>
                <a:latin typeface="Times New Roman" panose="02020603050405020304" pitchFamily="18" charset="0"/>
                <a:cs typeface="Times New Roman" panose="02020603050405020304" pitchFamily="18" charset="0"/>
              </a:rPr>
              <a:t>BỔ </a:t>
            </a:r>
            <a:r>
              <a:rPr lang="en-US" spc="-265" dirty="0" smtClean="0">
                <a:solidFill>
                  <a:schemeClr val="tx1"/>
                </a:solidFill>
                <a:latin typeface="Times New Roman" panose="02020603050405020304" pitchFamily="18" charset="0"/>
                <a:cs typeface="Times New Roman" panose="02020603050405020304" pitchFamily="18" charset="0"/>
              </a:rPr>
              <a:t> </a:t>
            </a:r>
            <a:r>
              <a:rPr spc="-165" dirty="0" smtClean="0">
                <a:solidFill>
                  <a:schemeClr val="tx1"/>
                </a:solidFill>
                <a:latin typeface="Times New Roman" panose="02020603050405020304" pitchFamily="18" charset="0"/>
                <a:cs typeface="Times New Roman" panose="02020603050405020304" pitchFamily="18" charset="0"/>
              </a:rPr>
              <a:t>DỰ</a:t>
            </a:r>
            <a:r>
              <a:rPr spc="-204" dirty="0" smtClean="0">
                <a:solidFill>
                  <a:schemeClr val="tx1"/>
                </a:solidFill>
                <a:latin typeface="Times New Roman" panose="02020603050405020304" pitchFamily="18" charset="0"/>
                <a:cs typeface="Times New Roman" panose="02020603050405020304" pitchFamily="18" charset="0"/>
              </a:rPr>
              <a:t> </a:t>
            </a:r>
            <a:r>
              <a:rPr lang="en-US" spc="-204"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TOÁN</a:t>
            </a:r>
            <a:endParaRPr spc="-215" dirty="0">
              <a:solidFill>
                <a:schemeClr val="tx1"/>
              </a:solidFill>
              <a:latin typeface="Times New Roman" panose="02020603050405020304" pitchFamily="18" charset="0"/>
              <a:cs typeface="Times New Roman" panose="02020603050405020304" pitchFamily="18" charset="0"/>
            </a:endParaRPr>
          </a:p>
        </p:txBody>
      </p:sp>
      <p:sp>
        <p:nvSpPr>
          <p:cNvPr id="4" name="object 4"/>
          <p:cNvSpPr/>
          <p:nvPr/>
        </p:nvSpPr>
        <p:spPr>
          <a:xfrm>
            <a:off x="540258" y="1916831"/>
            <a:ext cx="1392935" cy="4548737"/>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683568" y="3598926"/>
            <a:ext cx="1139643" cy="940899"/>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dirty="0">
                <a:latin typeface="Times New Roman" panose="02020603050405020304" pitchFamily="18" charset="0"/>
                <a:cs typeface="Times New Roman" panose="02020603050405020304" pitchFamily="18" charset="0"/>
              </a:rPr>
              <a:t>Tổng  </a:t>
            </a:r>
            <a:r>
              <a:rPr sz="2000" b="1" spc="-165" dirty="0" smtClean="0">
                <a:latin typeface="Times New Roman" panose="02020603050405020304" pitchFamily="18" charset="0"/>
                <a:cs typeface="Times New Roman" panose="02020603050405020304" pitchFamily="18" charset="0"/>
              </a:rPr>
              <a:t>chi</a:t>
            </a:r>
            <a:r>
              <a:rPr lang="en-US" sz="2000" b="1" spc="-165" dirty="0" smtClean="0">
                <a:latin typeface="Times New Roman" panose="02020603050405020304" pitchFamily="18" charset="0"/>
                <a:cs typeface="Times New Roman" panose="02020603050405020304" pitchFamily="18" charset="0"/>
              </a:rPr>
              <a:t> </a:t>
            </a:r>
            <a:r>
              <a:rPr sz="2000" b="1" spc="-235" dirty="0" smtClean="0">
                <a:latin typeface="Times New Roman" panose="02020603050405020304" pitchFamily="18" charset="0"/>
                <a:cs typeface="Times New Roman" panose="02020603050405020304" pitchFamily="18" charset="0"/>
              </a:rPr>
              <a:t>TX  </a:t>
            </a:r>
            <a:r>
              <a:rPr lang="en-US" sz="2000" b="1" dirty="0" smtClean="0">
                <a:latin typeface="Times New Roman" panose="02020603050405020304" pitchFamily="18" charset="0"/>
                <a:cs typeface="Times New Roman" panose="02020603050405020304" pitchFamily="18" charset="0"/>
              </a:rPr>
              <a:t>8.018,3</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2366947" y="1943090"/>
            <a:ext cx="1196941" cy="1825736"/>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572508" y="2572547"/>
            <a:ext cx="785818" cy="566822"/>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dirty="0" smtClean="0">
                <a:latin typeface="Times New Roman" panose="02020603050405020304" pitchFamily="18" charset="0"/>
                <a:cs typeface="Times New Roman" panose="02020603050405020304" pitchFamily="18" charset="0"/>
              </a:rPr>
              <a:t>NST </a:t>
            </a:r>
            <a:r>
              <a:rPr lang="en-US" sz="1800" b="1" spc="-235" dirty="0" smtClean="0">
                <a:latin typeface="Times New Roman" panose="02020603050405020304" pitchFamily="18" charset="0"/>
                <a:cs typeface="Times New Roman" panose="02020603050405020304" pitchFamily="18" charset="0"/>
              </a:rPr>
              <a:t>: 2.907,9</a:t>
            </a:r>
            <a:endParaRPr sz="1800" dirty="0">
              <a:latin typeface="Times New Roman" panose="02020603050405020304" pitchFamily="18" charset="0"/>
              <a:cs typeface="Times New Roman" panose="02020603050405020304" pitchFamily="18" charset="0"/>
            </a:endParaRPr>
          </a:p>
        </p:txBody>
      </p:sp>
      <p:sp>
        <p:nvSpPr>
          <p:cNvPr id="9" name="object 9"/>
          <p:cNvSpPr/>
          <p:nvPr/>
        </p:nvSpPr>
        <p:spPr>
          <a:xfrm>
            <a:off x="2405329" y="3752348"/>
            <a:ext cx="1095101" cy="2631902"/>
          </a:xfrm>
          <a:prstGeom prst="rect">
            <a:avLst/>
          </a:prstGeom>
        </p:spPr>
        <p:style>
          <a:lnRef idx="0">
            <a:schemeClr val="accent6"/>
          </a:lnRef>
          <a:fillRef idx="3">
            <a:schemeClr val="accent6"/>
          </a:fillRef>
          <a:effectRef idx="3">
            <a:schemeClr val="accent6"/>
          </a:effectRef>
          <a:fontRef idx="minor">
            <a:schemeClr val="lt1"/>
          </a:fontRef>
        </p:style>
        <p:txBody>
          <a:bodyPr wrap="square" lIns="0" tIns="0" rIns="0" bIns="0" rtlCol="0"/>
          <a:lstStyle/>
          <a:p>
            <a:endParaRPr/>
          </a:p>
        </p:txBody>
      </p:sp>
      <p:sp>
        <p:nvSpPr>
          <p:cNvPr id="11" name="object 11"/>
          <p:cNvSpPr txBox="1"/>
          <p:nvPr/>
        </p:nvSpPr>
        <p:spPr>
          <a:xfrm>
            <a:off x="2637563" y="4574349"/>
            <a:ext cx="714380" cy="566822"/>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dirty="0" smtClean="0">
                <a:latin typeface="Times New Roman" panose="02020603050405020304" pitchFamily="18" charset="0"/>
                <a:cs typeface="Times New Roman" panose="02020603050405020304" pitchFamily="18" charset="0"/>
              </a:rPr>
              <a:t>NSH</a:t>
            </a:r>
            <a:r>
              <a:rPr lang="en-US" sz="1800" b="1" spc="-160" dirty="0" smtClean="0">
                <a:latin typeface="Times New Roman" panose="02020603050405020304" pitchFamily="18" charset="0"/>
                <a:cs typeface="Times New Roman" panose="02020603050405020304" pitchFamily="18" charset="0"/>
              </a:rPr>
              <a:t>: 5.110,4</a:t>
            </a:r>
            <a:endParaRPr sz="1800" dirty="0">
              <a:latin typeface="Times New Roman" panose="02020603050405020304" pitchFamily="18" charset="0"/>
              <a:cs typeface="Times New Roman" panose="02020603050405020304" pitchFamily="18" charset="0"/>
            </a:endParaRPr>
          </a:p>
        </p:txBody>
      </p:sp>
      <p:sp>
        <p:nvSpPr>
          <p:cNvPr id="12" name="object 12"/>
          <p:cNvSpPr/>
          <p:nvPr/>
        </p:nvSpPr>
        <p:spPr>
          <a:xfrm>
            <a:off x="1889564" y="3603859"/>
            <a:ext cx="524808" cy="58734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3563888" y="2705087"/>
            <a:ext cx="502170" cy="62561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286248" y="4456231"/>
            <a:ext cx="4563110" cy="1224136"/>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solidFill>
            <a:schemeClr val="accent6">
              <a:lumMod val="40000"/>
              <a:lumOff val="60000"/>
            </a:schemeClr>
          </a:solidFill>
          <a:ln w="25908">
            <a:solidFill>
              <a:srgbClr val="F79546"/>
            </a:solidFill>
          </a:ln>
        </p:spPr>
        <p:txBody>
          <a:bodyPr wrap="square" lIns="0" tIns="0" rIns="0" bIns="0" rtlCol="0"/>
          <a:lstStyle/>
          <a:p>
            <a:endParaRPr/>
          </a:p>
        </p:txBody>
      </p:sp>
      <p:sp>
        <p:nvSpPr>
          <p:cNvPr id="15" name="object 15"/>
          <p:cNvSpPr txBox="1"/>
          <p:nvPr/>
        </p:nvSpPr>
        <p:spPr>
          <a:xfrm>
            <a:off x="4457871" y="4689839"/>
            <a:ext cx="4229735" cy="756920"/>
          </a:xfrm>
          <a:prstGeom prst="rect">
            <a:avLst/>
          </a:prstGeom>
        </p:spPr>
        <p:txBody>
          <a:bodyPr vert="horz" wrap="square" lIns="0" tIns="12065" rIns="0" bIns="0" rtlCol="0">
            <a:spAutoFit/>
          </a:bodyPr>
          <a:lstStyle/>
          <a:p>
            <a:pPr marL="12700">
              <a:lnSpc>
                <a:spcPct val="100000"/>
              </a:lnSpc>
              <a:spcBef>
                <a:spcPts val="95"/>
              </a:spcBef>
            </a:pPr>
            <a:r>
              <a:rPr sz="1600" spc="-15" dirty="0">
                <a:solidFill>
                  <a:srgbClr val="001F5F"/>
                </a:solidFill>
                <a:latin typeface="Times New Roman"/>
                <a:cs typeface="Times New Roman"/>
              </a:rPr>
              <a:t>Trong</a:t>
            </a:r>
            <a:r>
              <a:rPr sz="1600" dirty="0">
                <a:solidFill>
                  <a:srgbClr val="001F5F"/>
                </a:solidFill>
                <a:latin typeface="Times New Roman"/>
                <a:cs typeface="Times New Roman"/>
              </a:rPr>
              <a:t> đó:</a:t>
            </a:r>
            <a:endParaRPr sz="1600" dirty="0">
              <a:latin typeface="Times New Roman"/>
              <a:cs typeface="Times New Roman"/>
            </a:endParaRPr>
          </a:p>
          <a:p>
            <a:pPr marL="131445" indent="-118745">
              <a:lnSpc>
                <a:spcPct val="100000"/>
              </a:lnSpc>
              <a:buChar char="-"/>
              <a:tabLst>
                <a:tab pos="132080" algn="l"/>
              </a:tabLst>
            </a:pPr>
            <a:r>
              <a:rPr sz="1600" i="1" spc="-5" dirty="0">
                <a:solidFill>
                  <a:srgbClr val="001F5F"/>
                </a:solidFill>
                <a:latin typeface="Times New Roman"/>
                <a:cs typeface="Times New Roman"/>
              </a:rPr>
              <a:t>Chi giáo dục, đào tạo </a:t>
            </a:r>
            <a:r>
              <a:rPr sz="1600" i="1" dirty="0">
                <a:solidFill>
                  <a:srgbClr val="001F5F"/>
                </a:solidFill>
                <a:latin typeface="Times New Roman"/>
                <a:cs typeface="Times New Roman"/>
              </a:rPr>
              <a:t>và </a:t>
            </a:r>
            <a:r>
              <a:rPr sz="1600" i="1" spc="-5" dirty="0">
                <a:solidFill>
                  <a:srgbClr val="001F5F"/>
                </a:solidFill>
                <a:latin typeface="Times New Roman"/>
                <a:cs typeface="Times New Roman"/>
              </a:rPr>
              <a:t>dạy </a:t>
            </a:r>
            <a:r>
              <a:rPr sz="1600" i="1" dirty="0">
                <a:solidFill>
                  <a:srgbClr val="001F5F"/>
                </a:solidFill>
                <a:latin typeface="Times New Roman"/>
                <a:cs typeface="Times New Roman"/>
              </a:rPr>
              <a:t>nghề: </a:t>
            </a:r>
            <a:r>
              <a:rPr lang="en-US" sz="1600" b="1" i="1" dirty="0" smtClean="0">
                <a:solidFill>
                  <a:srgbClr val="0000FF"/>
                </a:solidFill>
                <a:latin typeface="Times New Roman"/>
                <a:cs typeface="Times New Roman"/>
              </a:rPr>
              <a:t>2.519 t</a:t>
            </a:r>
            <a:r>
              <a:rPr sz="1600" b="1" i="1" spc="-5" dirty="0" smtClean="0">
                <a:solidFill>
                  <a:srgbClr val="0000FF"/>
                </a:solidFill>
                <a:latin typeface="Times New Roman"/>
                <a:cs typeface="Times New Roman"/>
              </a:rPr>
              <a:t>ỷ</a:t>
            </a:r>
            <a:r>
              <a:rPr sz="1600" b="1" i="1" spc="30" dirty="0" smtClean="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a:p>
            <a:pPr marL="131445" indent="-118745">
              <a:lnSpc>
                <a:spcPct val="100000"/>
              </a:lnSpc>
              <a:buChar char="-"/>
              <a:tabLst>
                <a:tab pos="132080" algn="l"/>
                <a:tab pos="2673985" algn="l"/>
              </a:tabLst>
            </a:pPr>
            <a:r>
              <a:rPr sz="1600" i="1" spc="-5" dirty="0" smtClean="0">
                <a:solidFill>
                  <a:srgbClr val="001F5F"/>
                </a:solidFill>
                <a:latin typeface="Times New Roman"/>
                <a:cs typeface="Times New Roman"/>
              </a:rPr>
              <a:t>Chi</a:t>
            </a:r>
            <a:r>
              <a:rPr lang="en-US" sz="1600" i="1" spc="-5" dirty="0" smtClean="0">
                <a:solidFill>
                  <a:srgbClr val="001F5F"/>
                </a:solidFill>
                <a:latin typeface="Times New Roman"/>
                <a:cs typeface="Times New Roman"/>
              </a:rPr>
              <a:t> </a:t>
            </a:r>
            <a:r>
              <a:rPr lang="vi-VN" sz="1600" i="1" dirty="0">
                <a:latin typeface="Times New Roman" pitchFamily="18" charset="0"/>
                <a:cs typeface="Times New Roman" pitchFamily="18" charset="0"/>
              </a:rPr>
              <a:t>bảo vệ môi </a:t>
            </a:r>
            <a:r>
              <a:rPr lang="vi-VN" sz="1600" i="1" dirty="0" smtClean="0">
                <a:latin typeface="Times New Roman" pitchFamily="18" charset="0"/>
                <a:cs typeface="Times New Roman" pitchFamily="18" charset="0"/>
              </a:rPr>
              <a:t>trường</a:t>
            </a:r>
            <a:r>
              <a:rPr sz="1600" i="1" dirty="0" smtClean="0">
                <a:solidFill>
                  <a:srgbClr val="001F5F"/>
                </a:solidFill>
                <a:latin typeface="Times New Roman"/>
                <a:cs typeface="Times New Roman"/>
              </a:rPr>
              <a:t>:</a:t>
            </a:r>
            <a:r>
              <a:rPr lang="en-US" sz="1600" i="1" dirty="0" smtClean="0">
                <a:solidFill>
                  <a:srgbClr val="001F5F"/>
                </a:solidFill>
                <a:latin typeface="Times New Roman"/>
                <a:cs typeface="Times New Roman"/>
              </a:rPr>
              <a:t> </a:t>
            </a:r>
            <a:r>
              <a:rPr lang="en-US" sz="1600" b="1" i="1" spc="-5" dirty="0" smtClean="0">
                <a:solidFill>
                  <a:srgbClr val="0000FF"/>
                </a:solidFill>
                <a:latin typeface="Times New Roman"/>
                <a:cs typeface="Times New Roman"/>
              </a:rPr>
              <a:t>69,2</a:t>
            </a:r>
            <a:r>
              <a:rPr sz="1600" b="1" i="1" spc="-5" dirty="0" smtClean="0">
                <a:solidFill>
                  <a:srgbClr val="0000FF"/>
                </a:solidFill>
                <a:latin typeface="Times New Roman"/>
                <a:cs typeface="Times New Roman"/>
              </a:rPr>
              <a:t> </a:t>
            </a:r>
            <a:r>
              <a:rPr sz="1600" b="1" i="1" spc="-5" dirty="0">
                <a:solidFill>
                  <a:srgbClr val="0000FF"/>
                </a:solidFill>
                <a:latin typeface="Times New Roman"/>
                <a:cs typeface="Times New Roman"/>
              </a:rPr>
              <a:t>tỷ</a:t>
            </a:r>
            <a:r>
              <a:rPr sz="1600" b="1" i="1" spc="5" dirty="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p:txBody>
      </p:sp>
      <p:sp>
        <p:nvSpPr>
          <p:cNvPr id="16" name="object 16"/>
          <p:cNvSpPr/>
          <p:nvPr/>
        </p:nvSpPr>
        <p:spPr>
          <a:xfrm>
            <a:off x="540258" y="6361785"/>
            <a:ext cx="8209280" cy="134620"/>
          </a:xfrm>
          <a:custGeom>
            <a:avLst/>
            <a:gdLst/>
            <a:ahLst/>
            <a:cxnLst/>
            <a:rect l="l" t="t" r="r" b="b"/>
            <a:pathLst>
              <a:path w="8209280" h="134620">
                <a:moveTo>
                  <a:pt x="8151513" y="67208"/>
                </a:moveTo>
                <a:lnTo>
                  <a:pt x="8079232" y="109397"/>
                </a:lnTo>
                <a:lnTo>
                  <a:pt x="8076819" y="118262"/>
                </a:lnTo>
                <a:lnTo>
                  <a:pt x="8084947" y="132080"/>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9" name="object 19"/>
          <p:cNvSpPr/>
          <p:nvPr/>
        </p:nvSpPr>
        <p:spPr>
          <a:xfrm>
            <a:off x="4132261" y="2149546"/>
            <a:ext cx="4480560" cy="1619280"/>
          </a:xfrm>
          <a:prstGeom prst="rect">
            <a:avLst/>
          </a:prstGeom>
          <a:blipFill>
            <a:blip r:embed="rId7" cstate="print"/>
            <a:stretch>
              <a:fillRect/>
            </a:stretch>
          </a:blipFill>
        </p:spPr>
        <p:txBody>
          <a:bodyPr wrap="square" lIns="0" tIns="0" rIns="0" bIns="0" rtlCol="0"/>
          <a:lstStyle/>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Trong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đó</a:t>
            </a:r>
            <a:r>
              <a:rPr lang="en-US" sz="1600" dirty="0" smtClean="0">
                <a:latin typeface="Times New Roman" pitchFamily="18" charset="0"/>
                <a:cs typeface="Times New Roman" pitchFamily="18" charset="0"/>
              </a:rPr>
              <a:t>: </a:t>
            </a: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 </a:t>
            </a:r>
            <a:r>
              <a:rPr lang="vi-VN" sz="1600" i="1" dirty="0">
                <a:latin typeface="Times New Roman" pitchFamily="18" charset="0"/>
                <a:cs typeface="Times New Roman" pitchFamily="18" charset="0"/>
              </a:rPr>
              <a:t>Chi giáo dục, đào tạo và dạy nghề: </a:t>
            </a:r>
            <a:r>
              <a:rPr lang="en-US" sz="1600" i="1" dirty="0" smtClean="0">
                <a:latin typeface="Times New Roman" pitchFamily="18" charset="0"/>
                <a:cs typeface="Times New Roman" pitchFamily="18" charset="0"/>
              </a:rPr>
              <a:t>663,8</a:t>
            </a:r>
            <a:r>
              <a:rPr lang="vi-VN" sz="1600" i="1" dirty="0" smtClean="0">
                <a:latin typeface="Times New Roman" pitchFamily="18" charset="0"/>
                <a:cs typeface="Times New Roman" pitchFamily="18" charset="0"/>
              </a:rPr>
              <a:t> </a:t>
            </a:r>
            <a:r>
              <a:rPr lang="vi-VN" sz="1600" i="1" dirty="0">
                <a:latin typeface="Times New Roman" pitchFamily="18" charset="0"/>
                <a:cs typeface="Times New Roman" pitchFamily="18" charset="0"/>
              </a:rPr>
              <a:t>tỷ đồng</a:t>
            </a:r>
          </a:p>
          <a:p>
            <a:r>
              <a:rPr lang="en-US" sz="1600" i="1" dirty="0" smtClean="0">
                <a:latin typeface="Times New Roman" pitchFamily="18" charset="0"/>
                <a:cs typeface="Times New Roman" pitchFamily="18" charset="0"/>
              </a:rPr>
              <a:t>     - </a:t>
            </a:r>
            <a:r>
              <a:rPr lang="vi-VN" sz="1600" i="1" dirty="0" smtClean="0">
                <a:latin typeface="Times New Roman" pitchFamily="18" charset="0"/>
                <a:cs typeface="Times New Roman" pitchFamily="18" charset="0"/>
              </a:rPr>
              <a:t>Chi </a:t>
            </a:r>
            <a:r>
              <a:rPr lang="vi-VN" sz="1600" i="1" dirty="0">
                <a:latin typeface="Times New Roman" pitchFamily="18" charset="0"/>
                <a:cs typeface="Times New Roman" pitchFamily="18" charset="0"/>
              </a:rPr>
              <a:t>khoa học và công nghệ: </a:t>
            </a:r>
            <a:r>
              <a:rPr lang="en-US" sz="1600" i="1" dirty="0" smtClean="0">
                <a:latin typeface="Times New Roman" pitchFamily="18" charset="0"/>
                <a:cs typeface="Times New Roman" pitchFamily="18" charset="0"/>
              </a:rPr>
              <a:t>33,1</a:t>
            </a:r>
            <a:r>
              <a:rPr lang="vi-VN" sz="1600" i="1" dirty="0" smtClean="0">
                <a:latin typeface="Times New Roman" pitchFamily="18" charset="0"/>
                <a:cs typeface="Times New Roman" pitchFamily="18" charset="0"/>
              </a:rPr>
              <a:t> </a:t>
            </a:r>
            <a:r>
              <a:rPr lang="vi-VN" sz="1600" i="1" dirty="0">
                <a:latin typeface="Times New Roman" pitchFamily="18" charset="0"/>
                <a:cs typeface="Times New Roman" pitchFamily="18" charset="0"/>
              </a:rPr>
              <a:t>tỷ đồng</a:t>
            </a:r>
          </a:p>
          <a:p>
            <a:r>
              <a:rPr lang="en-US" sz="1600" i="1" dirty="0" smtClean="0">
                <a:latin typeface="Times New Roman" pitchFamily="18" charset="0"/>
                <a:cs typeface="Times New Roman" pitchFamily="18" charset="0"/>
              </a:rPr>
              <a:t>     - Chi </a:t>
            </a:r>
            <a:r>
              <a:rPr lang="vi-VN" sz="1600" i="1" dirty="0">
                <a:latin typeface="Times New Roman" pitchFamily="18" charset="0"/>
                <a:cs typeface="Times New Roman" pitchFamily="18" charset="0"/>
              </a:rPr>
              <a:t>bảo vệ môi </a:t>
            </a:r>
            <a:r>
              <a:rPr lang="vi-VN" sz="1600" i="1" dirty="0" smtClean="0">
                <a:latin typeface="Times New Roman" pitchFamily="18" charset="0"/>
                <a:cs typeface="Times New Roman" pitchFamily="18" charset="0"/>
              </a:rPr>
              <a:t>trường</a:t>
            </a:r>
            <a:r>
              <a:rPr lang="en-US" sz="1600" i="1" dirty="0" smtClean="0">
                <a:latin typeface="Times New Roman" pitchFamily="18" charset="0"/>
                <a:cs typeface="Times New Roman" pitchFamily="18" charset="0"/>
              </a:rPr>
              <a:t>: 58 </a:t>
            </a:r>
            <a:r>
              <a:rPr lang="en-US" sz="1600" i="1" dirty="0" err="1" smtClean="0">
                <a:latin typeface="Times New Roman" pitchFamily="18" charset="0"/>
                <a:cs typeface="Times New Roman" pitchFamily="18" charset="0"/>
              </a:rPr>
              <a:t>tỷ</a:t>
            </a:r>
            <a:r>
              <a:rPr lang="en-US" sz="1600" i="1"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đồng</a:t>
            </a:r>
            <a:endParaRPr sz="1600" i="1" dirty="0">
              <a:latin typeface="Times New Roman" pitchFamily="18" charset="0"/>
              <a:cs typeface="Times New Roman" pitchFamily="18" charset="0"/>
            </a:endParaRPr>
          </a:p>
        </p:txBody>
      </p:sp>
      <p:sp>
        <p:nvSpPr>
          <p:cNvPr id="20" name="object 20"/>
          <p:cNvSpPr/>
          <p:nvPr/>
        </p:nvSpPr>
        <p:spPr>
          <a:xfrm>
            <a:off x="4133848" y="2136573"/>
            <a:ext cx="4480560" cy="1632253"/>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4" name="object 24"/>
          <p:cNvSpPr/>
          <p:nvPr/>
        </p:nvSpPr>
        <p:spPr>
          <a:xfrm>
            <a:off x="3714744" y="4857760"/>
            <a:ext cx="503682" cy="625614"/>
          </a:xfrm>
          <a:prstGeom prst="rect">
            <a:avLst/>
          </a:prstGeom>
          <a:blipFill>
            <a:blip r:embed="rId8" cstate="print"/>
            <a:stretch>
              <a:fillRect/>
            </a:stretch>
          </a:blipFill>
        </p:spPr>
        <p:txBody>
          <a:bodyPr wrap="square" lIns="0" tIns="0" rIns="0" bIns="0" rtlCol="0"/>
          <a:lstStyle/>
          <a:p>
            <a:endParaRPr/>
          </a:p>
        </p:txBody>
      </p:sp>
      <p:sp>
        <p:nvSpPr>
          <p:cNvPr id="28" name="object 28"/>
          <p:cNvSpPr txBox="1"/>
          <p:nvPr/>
        </p:nvSpPr>
        <p:spPr>
          <a:xfrm>
            <a:off x="323528" y="873053"/>
            <a:ext cx="8122480" cy="654025"/>
          </a:xfrm>
          <a:prstGeom prst="rect">
            <a:avLst/>
          </a:prstGeom>
          <a:ln w="9144">
            <a:solidFill>
              <a:srgbClr val="97B853"/>
            </a:solidFill>
          </a:ln>
        </p:spPr>
        <p:txBody>
          <a:bodyPr vert="horz" wrap="square" lIns="0" tIns="38100" rIns="0" bIns="0" rtlCol="0">
            <a:spAutoFit/>
          </a:bodyPr>
          <a:lstStyle/>
          <a:p>
            <a:pPr marL="91440" marR="82550">
              <a:lnSpc>
                <a:spcPct val="100000"/>
              </a:lnSpc>
              <a:spcBef>
                <a:spcPts val="300"/>
              </a:spcBef>
            </a:pPr>
            <a:r>
              <a:rPr lang="en-US" sz="2000" b="1" dirty="0" smtClean="0">
                <a:latin typeface="Times New Roman"/>
                <a:cs typeface="Times New Roman"/>
              </a:rPr>
              <a:t>2. </a:t>
            </a:r>
            <a:r>
              <a:rPr sz="2000" b="1" dirty="0" smtClean="0">
                <a:latin typeface="Times New Roman"/>
                <a:cs typeface="Times New Roman"/>
              </a:rPr>
              <a:t>Chi </a:t>
            </a:r>
            <a:r>
              <a:rPr sz="2000" b="1" dirty="0">
                <a:latin typeface="Times New Roman"/>
                <a:cs typeface="Times New Roman"/>
              </a:rPr>
              <a:t>thường </a:t>
            </a:r>
            <a:r>
              <a:rPr sz="2000" b="1" spc="-5" dirty="0">
                <a:latin typeface="Times New Roman"/>
                <a:cs typeface="Times New Roman"/>
              </a:rPr>
              <a:t>xuyên: </a:t>
            </a:r>
            <a:r>
              <a:rPr lang="en-US" sz="2000" b="1" spc="-5" dirty="0" smtClean="0">
                <a:solidFill>
                  <a:srgbClr val="FF0000"/>
                </a:solidFill>
                <a:latin typeface="Times New Roman"/>
                <a:cs typeface="Times New Roman"/>
              </a:rPr>
              <a:t>8.018,3 </a:t>
            </a:r>
            <a:r>
              <a:rPr sz="2000" b="1" spc="-10" dirty="0" err="1" smtClean="0">
                <a:solidFill>
                  <a:srgbClr val="FF0000"/>
                </a:solidFill>
                <a:latin typeface="Times New Roman"/>
                <a:cs typeface="Times New Roman"/>
              </a:rPr>
              <a:t>tỷ</a:t>
            </a:r>
            <a:r>
              <a:rPr sz="2000" b="1" spc="-10" dirty="0" smtClean="0">
                <a:solidFill>
                  <a:srgbClr val="FF0000"/>
                </a:solidFill>
                <a:latin typeface="Times New Roman"/>
                <a:cs typeface="Times New Roman"/>
              </a:rPr>
              <a:t> </a:t>
            </a:r>
            <a:r>
              <a:rPr sz="2000" b="1" spc="-5" dirty="0">
                <a:solidFill>
                  <a:srgbClr val="FF0000"/>
                </a:solidFill>
                <a:latin typeface="Times New Roman"/>
                <a:cs typeface="Times New Roman"/>
              </a:rPr>
              <a:t>đồng</a:t>
            </a:r>
            <a:r>
              <a:rPr sz="2000" spc="-5" dirty="0">
                <a:latin typeface="Times New Roman"/>
                <a:cs typeface="Times New Roman"/>
              </a:rPr>
              <a:t>, </a:t>
            </a:r>
            <a:r>
              <a:rPr lang="vi-VN" sz="2000" spc="-5" dirty="0">
                <a:solidFill>
                  <a:srgbClr val="000000"/>
                </a:solidFill>
                <a:latin typeface="Times New Roman"/>
                <a:cs typeface="Times New Roman"/>
              </a:rPr>
              <a:t>(chiếm tỷ trọng </a:t>
            </a:r>
            <a:r>
              <a:rPr lang="en-US" sz="2000" dirty="0" smtClean="0">
                <a:solidFill>
                  <a:srgbClr val="000000"/>
                </a:solidFill>
                <a:latin typeface="Times New Roman"/>
                <a:cs typeface="Times New Roman"/>
              </a:rPr>
              <a:t>64</a:t>
            </a:r>
            <a:r>
              <a:rPr lang="vi-VN" sz="2000" dirty="0" smtClean="0">
                <a:solidFill>
                  <a:srgbClr val="000000"/>
                </a:solidFill>
                <a:latin typeface="Times New Roman"/>
                <a:cs typeface="Times New Roman"/>
              </a:rPr>
              <a:t>% </a:t>
            </a:r>
            <a:r>
              <a:rPr lang="vi-VN" sz="2000" spc="-5" dirty="0">
                <a:solidFill>
                  <a:srgbClr val="000000"/>
                </a:solidFill>
                <a:latin typeface="Times New Roman"/>
                <a:cs typeface="Times New Roman"/>
              </a:rPr>
              <a:t>tổng chi </a:t>
            </a:r>
            <a:r>
              <a:rPr lang="vi-VN" sz="2000" spc="-10" dirty="0">
                <a:solidFill>
                  <a:srgbClr val="000000"/>
                </a:solidFill>
                <a:latin typeface="Times New Roman"/>
                <a:cs typeface="Times New Roman"/>
              </a:rPr>
              <a:t>cân </a:t>
            </a:r>
            <a:r>
              <a:rPr lang="vi-VN" sz="2000" dirty="0">
                <a:solidFill>
                  <a:srgbClr val="000000"/>
                </a:solidFill>
                <a:latin typeface="Times New Roman"/>
                <a:cs typeface="Times New Roman"/>
              </a:rPr>
              <a:t>đối </a:t>
            </a:r>
            <a:r>
              <a:rPr lang="vi-VN" sz="2000" spc="-5" dirty="0">
                <a:solidFill>
                  <a:srgbClr val="000000"/>
                </a:solidFill>
                <a:latin typeface="Times New Roman"/>
                <a:cs typeface="Times New Roman"/>
              </a:rPr>
              <a:t>NSĐP)</a:t>
            </a:r>
            <a:r>
              <a:rPr sz="2000" dirty="0" smtClean="0">
                <a:latin typeface="Times New Roman"/>
                <a:cs typeface="Times New Roman"/>
              </a:rPr>
              <a:t>.</a:t>
            </a:r>
            <a:endParaRPr sz="2000" dirty="0">
              <a:latin typeface="Times New Roman"/>
              <a:cs typeface="Times New Roman"/>
            </a:endParaRPr>
          </a:p>
        </p:txBody>
      </p:sp>
      <p:sp>
        <p:nvSpPr>
          <p:cNvPr id="29" name="object 29"/>
          <p:cNvSpPr txBox="1"/>
          <p:nvPr/>
        </p:nvSpPr>
        <p:spPr>
          <a:xfrm>
            <a:off x="1575053" y="1499742"/>
            <a:ext cx="1329690" cy="289182"/>
          </a:xfrm>
          <a:prstGeom prst="rect">
            <a:avLst/>
          </a:prstGeom>
        </p:spPr>
        <p:txBody>
          <a:bodyPr vert="horz" wrap="square" lIns="0" tIns="12065" rIns="0" bIns="0" rtlCol="0">
            <a:spAutoFit/>
          </a:bodyPr>
          <a:lstStyle/>
          <a:p>
            <a:pPr marL="12700">
              <a:lnSpc>
                <a:spcPct val="100000"/>
              </a:lnSpc>
              <a:spcBef>
                <a:spcPts val="95"/>
              </a:spcBef>
            </a:pPr>
            <a:r>
              <a:rPr b="1" i="1" spc="-120" dirty="0">
                <a:latin typeface="Times New Roman" panose="02020603050405020304" pitchFamily="18" charset="0"/>
                <a:cs typeface="Times New Roman" panose="02020603050405020304" pitchFamily="18" charset="0"/>
              </a:rPr>
              <a:t>Đơn </a:t>
            </a:r>
            <a:r>
              <a:rPr b="1" i="1" spc="-100" dirty="0">
                <a:latin typeface="Times New Roman" panose="02020603050405020304" pitchFamily="18" charset="0"/>
                <a:cs typeface="Times New Roman" panose="02020603050405020304" pitchFamily="18" charset="0"/>
              </a:rPr>
              <a:t>vị: </a:t>
            </a:r>
            <a:r>
              <a:rPr b="1" i="1" spc="-65" dirty="0">
                <a:latin typeface="Times New Roman" panose="02020603050405020304" pitchFamily="18" charset="0"/>
                <a:cs typeface="Times New Roman" panose="02020603050405020304" pitchFamily="18" charset="0"/>
              </a:rPr>
              <a:t>tỷ</a:t>
            </a:r>
            <a:r>
              <a:rPr b="1" i="1" spc="-95" dirty="0">
                <a:latin typeface="Times New Roman" panose="02020603050405020304" pitchFamily="18" charset="0"/>
                <a:cs typeface="Times New Roman" panose="02020603050405020304" pitchFamily="18" charset="0"/>
              </a:rPr>
              <a:t> </a:t>
            </a:r>
            <a:r>
              <a:rPr b="1" i="1" spc="-125" dirty="0">
                <a:latin typeface="Times New Roman" panose="02020603050405020304" pitchFamily="18" charset="0"/>
                <a:cs typeface="Times New Roman" panose="02020603050405020304" pitchFamily="18" charset="0"/>
              </a:rPr>
              <a:t>đồng</a:t>
            </a:r>
            <a:endParaRP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692696"/>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3" name="object 3"/>
          <p:cNvSpPr txBox="1">
            <a:spLocks noGrp="1"/>
          </p:cNvSpPr>
          <p:nvPr>
            <p:ph type="title"/>
          </p:nvPr>
        </p:nvSpPr>
        <p:spPr>
          <a:xfrm>
            <a:off x="827584" y="186047"/>
            <a:ext cx="6706059" cy="320601"/>
          </a:xfrm>
          <a:prstGeom prst="rect">
            <a:avLst/>
          </a:prstGeom>
        </p:spPr>
        <p:txBody>
          <a:bodyPr vert="horz" wrap="square" lIns="0" tIns="12700" rIns="0" bIns="0" rtlCol="0">
            <a:spAutoFit/>
          </a:bodyPr>
          <a:lstStyle/>
          <a:p>
            <a:pPr marL="12700">
              <a:lnSpc>
                <a:spcPct val="100000"/>
              </a:lnSpc>
              <a:spcBef>
                <a:spcPts val="100"/>
              </a:spcBef>
            </a:pPr>
            <a:r>
              <a:rPr lang="en-US" spc="-160" dirty="0" smtClean="0">
                <a:solidFill>
                  <a:schemeClr val="tx1"/>
                </a:solidFill>
                <a:latin typeface="Times New Roman" panose="02020603050405020304" pitchFamily="18" charset="0"/>
                <a:cs typeface="Times New Roman" panose="02020603050405020304" pitchFamily="18" charset="0"/>
              </a:rPr>
              <a:t>IV. </a:t>
            </a:r>
            <a:r>
              <a:rPr spc="-160" dirty="0" smtClean="0">
                <a:solidFill>
                  <a:schemeClr val="tx1"/>
                </a:solidFill>
                <a:latin typeface="Times New Roman" panose="02020603050405020304" pitchFamily="18" charset="0"/>
                <a:cs typeface="Times New Roman" panose="02020603050405020304" pitchFamily="18" charset="0"/>
              </a:rPr>
              <a:t>DỰ </a:t>
            </a:r>
            <a:r>
              <a:rPr lang="en-US" spc="-160"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TOÁN </a:t>
            </a:r>
            <a:r>
              <a:rPr lang="en-US" spc="-215" dirty="0" smtClean="0">
                <a:solidFill>
                  <a:schemeClr val="tx1"/>
                </a:solidFill>
                <a:latin typeface="Times New Roman" panose="02020603050405020304" pitchFamily="18" charset="0"/>
                <a:cs typeface="Times New Roman" panose="02020603050405020304" pitchFamily="18" charset="0"/>
              </a:rPr>
              <a:t> </a:t>
            </a:r>
            <a:r>
              <a:rPr spc="-200" dirty="0" smtClean="0">
                <a:solidFill>
                  <a:schemeClr val="tx1"/>
                </a:solidFill>
                <a:latin typeface="Times New Roman" panose="02020603050405020304" pitchFamily="18" charset="0"/>
                <a:cs typeface="Times New Roman" panose="02020603050405020304" pitchFamily="18" charset="0"/>
              </a:rPr>
              <a:t>CHI </a:t>
            </a:r>
            <a:r>
              <a:rPr lang="en-US" spc="-200" dirty="0" smtClean="0">
                <a:solidFill>
                  <a:schemeClr val="tx1"/>
                </a:solidFill>
                <a:latin typeface="Times New Roman" panose="02020603050405020304" pitchFamily="18" charset="0"/>
                <a:cs typeface="Times New Roman" panose="02020603050405020304" pitchFamily="18" charset="0"/>
              </a:rPr>
              <a:t> </a:t>
            </a:r>
            <a:r>
              <a:rPr spc="-240" dirty="0" smtClean="0">
                <a:solidFill>
                  <a:schemeClr val="tx1"/>
                </a:solidFill>
                <a:latin typeface="Times New Roman" panose="02020603050405020304" pitchFamily="18" charset="0"/>
                <a:cs typeface="Times New Roman" panose="02020603050405020304" pitchFamily="18" charset="0"/>
              </a:rPr>
              <a:t>NSĐP </a:t>
            </a:r>
            <a:r>
              <a:rPr lang="en-US" spc="-240" dirty="0" smtClean="0">
                <a:solidFill>
                  <a:schemeClr val="tx1"/>
                </a:solidFill>
                <a:latin typeface="Times New Roman" panose="02020603050405020304" pitchFamily="18" charset="0"/>
                <a:cs typeface="Times New Roman" panose="02020603050405020304" pitchFamily="18" charset="0"/>
              </a:rPr>
              <a:t> </a:t>
            </a:r>
            <a:r>
              <a:rPr spc="-245" dirty="0" smtClean="0">
                <a:solidFill>
                  <a:schemeClr val="tx1"/>
                </a:solidFill>
                <a:latin typeface="Times New Roman" panose="02020603050405020304" pitchFamily="18" charset="0"/>
                <a:cs typeface="Times New Roman" panose="02020603050405020304" pitchFamily="18" charset="0"/>
              </a:rPr>
              <a:t>VÀ </a:t>
            </a:r>
            <a:r>
              <a:rPr lang="en-US" spc="-245" dirty="0" smtClean="0">
                <a:solidFill>
                  <a:schemeClr val="tx1"/>
                </a:solidFill>
                <a:latin typeface="Times New Roman" panose="02020603050405020304" pitchFamily="18" charset="0"/>
                <a:cs typeface="Times New Roman" panose="02020603050405020304" pitchFamily="18" charset="0"/>
              </a:rPr>
              <a:t> </a:t>
            </a:r>
            <a:r>
              <a:rPr spc="-204" dirty="0" smtClean="0">
                <a:solidFill>
                  <a:schemeClr val="tx1"/>
                </a:solidFill>
                <a:latin typeface="Times New Roman" panose="02020603050405020304" pitchFamily="18" charset="0"/>
                <a:cs typeface="Times New Roman" panose="02020603050405020304" pitchFamily="18" charset="0"/>
              </a:rPr>
              <a:t>PHƯƠNG</a:t>
            </a:r>
            <a:r>
              <a:rPr lang="en-US" spc="-204" dirty="0" smtClean="0">
                <a:solidFill>
                  <a:schemeClr val="tx1"/>
                </a:solidFill>
                <a:latin typeface="Times New Roman" panose="02020603050405020304" pitchFamily="18" charset="0"/>
                <a:cs typeface="Times New Roman" panose="02020603050405020304" pitchFamily="18" charset="0"/>
              </a:rPr>
              <a:t> </a:t>
            </a:r>
            <a:r>
              <a:rPr spc="-204" dirty="0" smtClean="0">
                <a:solidFill>
                  <a:schemeClr val="tx1"/>
                </a:solidFill>
                <a:latin typeface="Times New Roman" panose="02020603050405020304" pitchFamily="18" charset="0"/>
                <a:cs typeface="Times New Roman" panose="02020603050405020304" pitchFamily="18" charset="0"/>
              </a:rPr>
              <a:t> </a:t>
            </a:r>
            <a:r>
              <a:rPr spc="-180" dirty="0">
                <a:solidFill>
                  <a:schemeClr val="tx1"/>
                </a:solidFill>
                <a:latin typeface="Times New Roman" panose="02020603050405020304" pitchFamily="18" charset="0"/>
                <a:cs typeface="Times New Roman" panose="02020603050405020304" pitchFamily="18" charset="0"/>
              </a:rPr>
              <a:t>ÁN </a:t>
            </a:r>
            <a:r>
              <a:rPr lang="en-US" spc="-180" dirty="0" smtClean="0">
                <a:solidFill>
                  <a:schemeClr val="tx1"/>
                </a:solidFill>
                <a:latin typeface="Times New Roman" panose="02020603050405020304" pitchFamily="18" charset="0"/>
                <a:cs typeface="Times New Roman" panose="02020603050405020304" pitchFamily="18" charset="0"/>
              </a:rPr>
              <a:t> </a:t>
            </a:r>
            <a:r>
              <a:rPr spc="-204" dirty="0" smtClean="0">
                <a:solidFill>
                  <a:schemeClr val="tx1"/>
                </a:solidFill>
                <a:latin typeface="Times New Roman" panose="02020603050405020304" pitchFamily="18" charset="0"/>
                <a:cs typeface="Times New Roman" panose="02020603050405020304" pitchFamily="18" charset="0"/>
              </a:rPr>
              <a:t>PHÂN </a:t>
            </a:r>
            <a:r>
              <a:rPr lang="en-US" spc="-204" dirty="0" smtClean="0">
                <a:solidFill>
                  <a:schemeClr val="tx1"/>
                </a:solidFill>
                <a:latin typeface="Times New Roman" panose="02020603050405020304" pitchFamily="18" charset="0"/>
                <a:cs typeface="Times New Roman" panose="02020603050405020304" pitchFamily="18" charset="0"/>
              </a:rPr>
              <a:t> </a:t>
            </a:r>
            <a:r>
              <a:rPr spc="-265" dirty="0" smtClean="0">
                <a:solidFill>
                  <a:schemeClr val="tx1"/>
                </a:solidFill>
                <a:latin typeface="Times New Roman" panose="02020603050405020304" pitchFamily="18" charset="0"/>
                <a:cs typeface="Times New Roman" panose="02020603050405020304" pitchFamily="18" charset="0"/>
              </a:rPr>
              <a:t>BỔ </a:t>
            </a:r>
            <a:r>
              <a:rPr lang="en-US" spc="-265" dirty="0" smtClean="0">
                <a:solidFill>
                  <a:schemeClr val="tx1"/>
                </a:solidFill>
                <a:latin typeface="Times New Roman" panose="02020603050405020304" pitchFamily="18" charset="0"/>
                <a:cs typeface="Times New Roman" panose="02020603050405020304" pitchFamily="18" charset="0"/>
              </a:rPr>
              <a:t> </a:t>
            </a:r>
            <a:r>
              <a:rPr spc="-165" dirty="0" smtClean="0">
                <a:solidFill>
                  <a:schemeClr val="tx1"/>
                </a:solidFill>
                <a:latin typeface="Times New Roman" panose="02020603050405020304" pitchFamily="18" charset="0"/>
                <a:cs typeface="Times New Roman" panose="02020603050405020304" pitchFamily="18" charset="0"/>
              </a:rPr>
              <a:t>DỰ</a:t>
            </a:r>
            <a:r>
              <a:rPr spc="-204" dirty="0" smtClean="0">
                <a:solidFill>
                  <a:schemeClr val="tx1"/>
                </a:solidFill>
                <a:latin typeface="Times New Roman" panose="02020603050405020304" pitchFamily="18" charset="0"/>
                <a:cs typeface="Times New Roman" panose="02020603050405020304" pitchFamily="18" charset="0"/>
              </a:rPr>
              <a:t> </a:t>
            </a:r>
            <a:r>
              <a:rPr lang="en-US" spc="-204"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TOÁN</a:t>
            </a:r>
            <a:endParaRPr spc="-215" dirty="0">
              <a:solidFill>
                <a:schemeClr val="tx1"/>
              </a:solidFill>
              <a:latin typeface="Times New Roman" panose="02020603050405020304" pitchFamily="18" charset="0"/>
              <a:cs typeface="Times New Roman" panose="02020603050405020304" pitchFamily="18" charset="0"/>
            </a:endParaRPr>
          </a:p>
        </p:txBody>
      </p:sp>
      <p:sp>
        <p:nvSpPr>
          <p:cNvPr id="4" name="object 4"/>
          <p:cNvSpPr/>
          <p:nvPr/>
        </p:nvSpPr>
        <p:spPr>
          <a:xfrm>
            <a:off x="611560" y="1196752"/>
            <a:ext cx="8136904" cy="4824536"/>
          </a:xfrm>
          <a:custGeom>
            <a:avLst/>
            <a:gdLst/>
            <a:ahLst/>
            <a:cxnLst/>
            <a:rect l="l" t="t" r="r" b="b"/>
            <a:pathLst>
              <a:path w="8534400" h="5210809">
                <a:moveTo>
                  <a:pt x="0" y="868426"/>
                </a:moveTo>
                <a:lnTo>
                  <a:pt x="1284" y="820784"/>
                </a:lnTo>
                <a:lnTo>
                  <a:pt x="5095" y="773812"/>
                </a:lnTo>
                <a:lnTo>
                  <a:pt x="11366" y="727578"/>
                </a:lnTo>
                <a:lnTo>
                  <a:pt x="20030" y="682148"/>
                </a:lnTo>
                <a:lnTo>
                  <a:pt x="31021" y="637587"/>
                </a:lnTo>
                <a:lnTo>
                  <a:pt x="44273" y="593961"/>
                </a:lnTo>
                <a:lnTo>
                  <a:pt x="59719" y="551338"/>
                </a:lnTo>
                <a:lnTo>
                  <a:pt x="77295" y="509783"/>
                </a:lnTo>
                <a:lnTo>
                  <a:pt x="96932" y="469363"/>
                </a:lnTo>
                <a:lnTo>
                  <a:pt x="118566" y="430144"/>
                </a:lnTo>
                <a:lnTo>
                  <a:pt x="142129" y="392192"/>
                </a:lnTo>
                <a:lnTo>
                  <a:pt x="167556" y="355573"/>
                </a:lnTo>
                <a:lnTo>
                  <a:pt x="194781" y="320354"/>
                </a:lnTo>
                <a:lnTo>
                  <a:pt x="223736" y="286601"/>
                </a:lnTo>
                <a:lnTo>
                  <a:pt x="254357" y="254380"/>
                </a:lnTo>
                <a:lnTo>
                  <a:pt x="286576" y="223758"/>
                </a:lnTo>
                <a:lnTo>
                  <a:pt x="320328" y="194801"/>
                </a:lnTo>
                <a:lnTo>
                  <a:pt x="355546" y="167574"/>
                </a:lnTo>
                <a:lnTo>
                  <a:pt x="392164" y="142145"/>
                </a:lnTo>
                <a:lnTo>
                  <a:pt x="430116" y="118580"/>
                </a:lnTo>
                <a:lnTo>
                  <a:pt x="469335" y="96944"/>
                </a:lnTo>
                <a:lnTo>
                  <a:pt x="509756" y="77305"/>
                </a:lnTo>
                <a:lnTo>
                  <a:pt x="551312" y="59727"/>
                </a:lnTo>
                <a:lnTo>
                  <a:pt x="593937" y="44279"/>
                </a:lnTo>
                <a:lnTo>
                  <a:pt x="637564" y="31025"/>
                </a:lnTo>
                <a:lnTo>
                  <a:pt x="682129" y="20033"/>
                </a:lnTo>
                <a:lnTo>
                  <a:pt x="727563" y="11368"/>
                </a:lnTo>
                <a:lnTo>
                  <a:pt x="773801" y="5096"/>
                </a:lnTo>
                <a:lnTo>
                  <a:pt x="820778" y="1285"/>
                </a:lnTo>
                <a:lnTo>
                  <a:pt x="868426" y="0"/>
                </a:lnTo>
                <a:lnTo>
                  <a:pt x="7665973" y="0"/>
                </a:lnTo>
                <a:lnTo>
                  <a:pt x="7713615" y="1285"/>
                </a:lnTo>
                <a:lnTo>
                  <a:pt x="7760587" y="5096"/>
                </a:lnTo>
                <a:lnTo>
                  <a:pt x="7806821" y="11368"/>
                </a:lnTo>
                <a:lnTo>
                  <a:pt x="7852251" y="20033"/>
                </a:lnTo>
                <a:lnTo>
                  <a:pt x="7896812" y="31025"/>
                </a:lnTo>
                <a:lnTo>
                  <a:pt x="7940438" y="44279"/>
                </a:lnTo>
                <a:lnTo>
                  <a:pt x="7983061" y="59727"/>
                </a:lnTo>
                <a:lnTo>
                  <a:pt x="8024616" y="77305"/>
                </a:lnTo>
                <a:lnTo>
                  <a:pt x="8065036" y="96944"/>
                </a:lnTo>
                <a:lnTo>
                  <a:pt x="8104255" y="118580"/>
                </a:lnTo>
                <a:lnTo>
                  <a:pt x="8142207" y="142145"/>
                </a:lnTo>
                <a:lnTo>
                  <a:pt x="8178826" y="167574"/>
                </a:lnTo>
                <a:lnTo>
                  <a:pt x="8214045" y="194801"/>
                </a:lnTo>
                <a:lnTo>
                  <a:pt x="8247798" y="223758"/>
                </a:lnTo>
                <a:lnTo>
                  <a:pt x="8280018" y="254380"/>
                </a:lnTo>
                <a:lnTo>
                  <a:pt x="8310641" y="286601"/>
                </a:lnTo>
                <a:lnTo>
                  <a:pt x="8339598" y="320354"/>
                </a:lnTo>
                <a:lnTo>
                  <a:pt x="8366825" y="355573"/>
                </a:lnTo>
                <a:lnTo>
                  <a:pt x="8392254" y="392192"/>
                </a:lnTo>
                <a:lnTo>
                  <a:pt x="8415819" y="430144"/>
                </a:lnTo>
                <a:lnTo>
                  <a:pt x="8437455" y="469363"/>
                </a:lnTo>
                <a:lnTo>
                  <a:pt x="8457094" y="509783"/>
                </a:lnTo>
                <a:lnTo>
                  <a:pt x="8474672" y="551338"/>
                </a:lnTo>
                <a:lnTo>
                  <a:pt x="8490120" y="593961"/>
                </a:lnTo>
                <a:lnTo>
                  <a:pt x="8503374" y="637587"/>
                </a:lnTo>
                <a:lnTo>
                  <a:pt x="8514366" y="682148"/>
                </a:lnTo>
                <a:lnTo>
                  <a:pt x="8523031" y="727578"/>
                </a:lnTo>
                <a:lnTo>
                  <a:pt x="8529303" y="773812"/>
                </a:lnTo>
                <a:lnTo>
                  <a:pt x="8533114" y="820784"/>
                </a:lnTo>
                <a:lnTo>
                  <a:pt x="8534400" y="868426"/>
                </a:lnTo>
                <a:lnTo>
                  <a:pt x="8534400" y="4342117"/>
                </a:lnTo>
                <a:lnTo>
                  <a:pt x="8533114" y="4389766"/>
                </a:lnTo>
                <a:lnTo>
                  <a:pt x="8529303" y="4436743"/>
                </a:lnTo>
                <a:lnTo>
                  <a:pt x="8523031" y="4482983"/>
                </a:lnTo>
                <a:lnTo>
                  <a:pt x="8514366" y="4528418"/>
                </a:lnTo>
                <a:lnTo>
                  <a:pt x="8503374" y="4572983"/>
                </a:lnTo>
                <a:lnTo>
                  <a:pt x="8490120" y="4616612"/>
                </a:lnTo>
                <a:lnTo>
                  <a:pt x="8474672" y="4659237"/>
                </a:lnTo>
                <a:lnTo>
                  <a:pt x="8457094" y="4700794"/>
                </a:lnTo>
                <a:lnTo>
                  <a:pt x="8437455" y="4741216"/>
                </a:lnTo>
                <a:lnTo>
                  <a:pt x="8415819" y="4780436"/>
                </a:lnTo>
                <a:lnTo>
                  <a:pt x="8392254" y="4818388"/>
                </a:lnTo>
                <a:lnTo>
                  <a:pt x="8366825" y="4855007"/>
                </a:lnTo>
                <a:lnTo>
                  <a:pt x="8339598" y="4890225"/>
                </a:lnTo>
                <a:lnTo>
                  <a:pt x="8310641" y="4923977"/>
                </a:lnTo>
                <a:lnTo>
                  <a:pt x="8280018" y="4956197"/>
                </a:lnTo>
                <a:lnTo>
                  <a:pt x="8247798" y="4986818"/>
                </a:lnTo>
                <a:lnTo>
                  <a:pt x="8214045" y="5015773"/>
                </a:lnTo>
                <a:lnTo>
                  <a:pt x="8178826" y="5042998"/>
                </a:lnTo>
                <a:lnTo>
                  <a:pt x="8142207" y="5068425"/>
                </a:lnTo>
                <a:lnTo>
                  <a:pt x="8104255" y="5091989"/>
                </a:lnTo>
                <a:lnTo>
                  <a:pt x="8065036" y="5113622"/>
                </a:lnTo>
                <a:lnTo>
                  <a:pt x="8024616" y="5133260"/>
                </a:lnTo>
                <a:lnTo>
                  <a:pt x="7983061" y="5150835"/>
                </a:lnTo>
                <a:lnTo>
                  <a:pt x="7940438" y="5166282"/>
                </a:lnTo>
                <a:lnTo>
                  <a:pt x="7896812" y="5179534"/>
                </a:lnTo>
                <a:lnTo>
                  <a:pt x="7852251" y="5190525"/>
                </a:lnTo>
                <a:lnTo>
                  <a:pt x="7806821" y="5199189"/>
                </a:lnTo>
                <a:lnTo>
                  <a:pt x="7760587" y="5205460"/>
                </a:lnTo>
                <a:lnTo>
                  <a:pt x="7713615" y="5209271"/>
                </a:lnTo>
                <a:lnTo>
                  <a:pt x="7665973" y="5210556"/>
                </a:lnTo>
                <a:lnTo>
                  <a:pt x="868426" y="5210556"/>
                </a:lnTo>
                <a:lnTo>
                  <a:pt x="820778" y="5209271"/>
                </a:lnTo>
                <a:lnTo>
                  <a:pt x="773801" y="5205460"/>
                </a:lnTo>
                <a:lnTo>
                  <a:pt x="727563" y="5199189"/>
                </a:lnTo>
                <a:lnTo>
                  <a:pt x="682129" y="5190525"/>
                </a:lnTo>
                <a:lnTo>
                  <a:pt x="637564" y="5179534"/>
                </a:lnTo>
                <a:lnTo>
                  <a:pt x="593937" y="5166282"/>
                </a:lnTo>
                <a:lnTo>
                  <a:pt x="551312" y="5150835"/>
                </a:lnTo>
                <a:lnTo>
                  <a:pt x="509756" y="5133260"/>
                </a:lnTo>
                <a:lnTo>
                  <a:pt x="469335" y="5113622"/>
                </a:lnTo>
                <a:lnTo>
                  <a:pt x="430116" y="5091989"/>
                </a:lnTo>
                <a:lnTo>
                  <a:pt x="392164" y="5068425"/>
                </a:lnTo>
                <a:lnTo>
                  <a:pt x="355546" y="5042998"/>
                </a:lnTo>
                <a:lnTo>
                  <a:pt x="320328" y="5015773"/>
                </a:lnTo>
                <a:lnTo>
                  <a:pt x="286576" y="4986818"/>
                </a:lnTo>
                <a:lnTo>
                  <a:pt x="254357" y="4956197"/>
                </a:lnTo>
                <a:lnTo>
                  <a:pt x="223736" y="4923977"/>
                </a:lnTo>
                <a:lnTo>
                  <a:pt x="194781" y="4890225"/>
                </a:lnTo>
                <a:lnTo>
                  <a:pt x="167556" y="4855007"/>
                </a:lnTo>
                <a:lnTo>
                  <a:pt x="142129" y="4818388"/>
                </a:lnTo>
                <a:lnTo>
                  <a:pt x="118566" y="4780436"/>
                </a:lnTo>
                <a:lnTo>
                  <a:pt x="96932" y="4741216"/>
                </a:lnTo>
                <a:lnTo>
                  <a:pt x="77295" y="4700794"/>
                </a:lnTo>
                <a:lnTo>
                  <a:pt x="59719" y="4659237"/>
                </a:lnTo>
                <a:lnTo>
                  <a:pt x="44273" y="4616612"/>
                </a:lnTo>
                <a:lnTo>
                  <a:pt x="31021" y="4572983"/>
                </a:lnTo>
                <a:lnTo>
                  <a:pt x="20030" y="4528418"/>
                </a:lnTo>
                <a:lnTo>
                  <a:pt x="11366" y="4482983"/>
                </a:lnTo>
                <a:lnTo>
                  <a:pt x="5095" y="4436743"/>
                </a:lnTo>
                <a:lnTo>
                  <a:pt x="1284" y="4389766"/>
                </a:lnTo>
                <a:lnTo>
                  <a:pt x="0" y="4342117"/>
                </a:lnTo>
                <a:lnTo>
                  <a:pt x="0" y="868426"/>
                </a:lnTo>
                <a:close/>
              </a:path>
            </a:pathLst>
          </a:custGeom>
          <a:solidFill>
            <a:srgbClr val="CCFFFF"/>
          </a:solidFill>
          <a:ln w="25908">
            <a:solidFill>
              <a:srgbClr val="4AACC5"/>
            </a:solidFill>
          </a:ln>
        </p:spPr>
        <p:txBody>
          <a:bodyPr wrap="square" lIns="0" tIns="0" rIns="0" bIns="0" rtlCol="0"/>
          <a:lstStyle/>
          <a:p>
            <a:endParaRPr/>
          </a:p>
        </p:txBody>
      </p:sp>
      <p:sp>
        <p:nvSpPr>
          <p:cNvPr id="5" name="object 5"/>
          <p:cNvSpPr txBox="1"/>
          <p:nvPr/>
        </p:nvSpPr>
        <p:spPr>
          <a:xfrm>
            <a:off x="1043608" y="1556792"/>
            <a:ext cx="7272808" cy="3734997"/>
          </a:xfrm>
          <a:prstGeom prst="rect">
            <a:avLst/>
          </a:prstGeom>
        </p:spPr>
        <p:txBody>
          <a:bodyPr vert="horz" wrap="square" lIns="0" tIns="13335" rIns="0" bIns="0" rtlCol="0">
            <a:spAutoFit/>
          </a:bodyPr>
          <a:lstStyle/>
          <a:p>
            <a:pPr marL="548640" algn="ctr">
              <a:lnSpc>
                <a:spcPct val="100000"/>
              </a:lnSpc>
              <a:spcBef>
                <a:spcPts val="105"/>
              </a:spcBef>
            </a:pPr>
            <a:r>
              <a:rPr sz="2200" b="1" dirty="0" err="1" smtClean="0">
                <a:latin typeface="Times New Roman"/>
                <a:cs typeface="Times New Roman"/>
              </a:rPr>
              <a:t>Một</a:t>
            </a:r>
            <a:r>
              <a:rPr sz="2200" b="1" dirty="0" smtClean="0">
                <a:latin typeface="Times New Roman"/>
                <a:cs typeface="Times New Roman"/>
              </a:rPr>
              <a:t> </a:t>
            </a:r>
            <a:r>
              <a:rPr sz="2200" b="1" spc="-5" dirty="0">
                <a:latin typeface="Times New Roman"/>
                <a:cs typeface="Times New Roman"/>
              </a:rPr>
              <a:t>số </a:t>
            </a:r>
            <a:r>
              <a:rPr sz="2200" b="1" dirty="0">
                <a:latin typeface="Times New Roman"/>
                <a:cs typeface="Times New Roman"/>
              </a:rPr>
              <a:t>nội </a:t>
            </a:r>
            <a:r>
              <a:rPr sz="2200" b="1" spc="-5" dirty="0">
                <a:latin typeface="Times New Roman"/>
                <a:cs typeface="Times New Roman"/>
              </a:rPr>
              <a:t>dung </a:t>
            </a:r>
            <a:r>
              <a:rPr sz="2200" b="1" dirty="0">
                <a:latin typeface="Times New Roman"/>
                <a:cs typeface="Times New Roman"/>
              </a:rPr>
              <a:t>chi </a:t>
            </a:r>
            <a:r>
              <a:rPr sz="2200" b="1" spc="-5" dirty="0" err="1">
                <a:latin typeface="Times New Roman"/>
                <a:cs typeface="Times New Roman"/>
              </a:rPr>
              <a:t>sự</a:t>
            </a:r>
            <a:r>
              <a:rPr sz="2200" b="1" spc="-5" dirty="0">
                <a:latin typeface="Times New Roman"/>
                <a:cs typeface="Times New Roman"/>
              </a:rPr>
              <a:t> </a:t>
            </a:r>
            <a:r>
              <a:rPr sz="2200" b="1" spc="-5" dirty="0" err="1" smtClean="0">
                <a:latin typeface="Times New Roman"/>
                <a:cs typeface="Times New Roman"/>
              </a:rPr>
              <a:t>nghiệp</a:t>
            </a:r>
            <a:endParaRPr lang="en-US" sz="2200" b="1" spc="-5" dirty="0" smtClean="0">
              <a:latin typeface="Times New Roman"/>
              <a:cs typeface="Times New Roman"/>
            </a:endParaRPr>
          </a:p>
          <a:p>
            <a:pPr marL="548640" algn="ctr">
              <a:lnSpc>
                <a:spcPct val="100000"/>
              </a:lnSpc>
              <a:spcBef>
                <a:spcPts val="105"/>
              </a:spcBef>
            </a:pPr>
            <a:endParaRPr sz="1600" dirty="0">
              <a:latin typeface="Times New Roman"/>
              <a:cs typeface="Times New Roman"/>
            </a:endParaRPr>
          </a:p>
          <a:p>
            <a:pPr algn="just"/>
            <a:r>
              <a:rPr lang="en-US" b="1" i="1" dirty="0" smtClean="0">
                <a:solidFill>
                  <a:srgbClr val="FF0000"/>
                </a:solidFill>
                <a:latin typeface="Times New Roman"/>
                <a:cs typeface="Times New Roman"/>
              </a:rPr>
              <a:t>* </a:t>
            </a:r>
            <a:r>
              <a:rPr b="1" i="1" dirty="0" smtClean="0">
                <a:solidFill>
                  <a:srgbClr val="FF0000"/>
                </a:solidFill>
                <a:latin typeface="Times New Roman"/>
                <a:cs typeface="Times New Roman"/>
              </a:rPr>
              <a:t>Chi </a:t>
            </a:r>
            <a:r>
              <a:rPr b="1" i="1" spc="-5" dirty="0">
                <a:solidFill>
                  <a:srgbClr val="FF0000"/>
                </a:solidFill>
                <a:latin typeface="Times New Roman"/>
                <a:cs typeface="Times New Roman"/>
              </a:rPr>
              <a:t>các hoạt </a:t>
            </a:r>
            <a:r>
              <a:rPr b="1" i="1" dirty="0">
                <a:solidFill>
                  <a:srgbClr val="FF0000"/>
                </a:solidFill>
                <a:latin typeface="Times New Roman"/>
                <a:cs typeface="Times New Roman"/>
              </a:rPr>
              <a:t>động </a:t>
            </a:r>
            <a:r>
              <a:rPr b="1" i="1" spc="-5" dirty="0">
                <a:solidFill>
                  <a:srgbClr val="FF0000"/>
                </a:solidFill>
                <a:latin typeface="Times New Roman"/>
                <a:cs typeface="Times New Roman"/>
              </a:rPr>
              <a:t>kinh tế</a:t>
            </a:r>
            <a:r>
              <a:rPr b="1" i="1" spc="-5" dirty="0" smtClean="0">
                <a:solidFill>
                  <a:srgbClr val="FF0000"/>
                </a:solidFill>
                <a:latin typeface="Times New Roman"/>
                <a:cs typeface="Times New Roman"/>
              </a:rPr>
              <a:t>:</a:t>
            </a:r>
            <a:r>
              <a:rPr lang="en-US" b="1" i="1" spc="-5" dirty="0" smtClean="0">
                <a:solidFill>
                  <a:srgbClr val="FF0000"/>
                </a:solidFill>
                <a:latin typeface="Times New Roman"/>
                <a:cs typeface="Times New Roman"/>
              </a:rPr>
              <a:t> </a:t>
            </a:r>
            <a:r>
              <a:rPr lang="vi-VN" dirty="0" smtClean="0">
                <a:latin typeface="Times New Roman" panose="02020603050405020304" pitchFamily="18" charset="0"/>
                <a:cs typeface="Times New Roman" panose="02020603050405020304" pitchFamily="18" charset="0"/>
              </a:rPr>
              <a:t>1.3</a:t>
            </a:r>
            <a:r>
              <a:rPr lang="en-US" dirty="0" smtClean="0">
                <a:latin typeface="Times New Roman" panose="02020603050405020304" pitchFamily="18" charset="0"/>
                <a:cs typeface="Times New Roman" panose="02020603050405020304" pitchFamily="18" charset="0"/>
              </a:rPr>
              <a:t>39,4</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tỷ đồng; trong đó ngân sách cấp tỉnh là </a:t>
            </a:r>
            <a:r>
              <a:rPr lang="vi-VN" dirty="0" smtClean="0">
                <a:latin typeface="Times New Roman" panose="02020603050405020304" pitchFamily="18" charset="0"/>
                <a:cs typeface="Times New Roman" panose="02020603050405020304" pitchFamily="18" charset="0"/>
              </a:rPr>
              <a:t>5</a:t>
            </a:r>
            <a:r>
              <a:rPr lang="en-US" dirty="0" smtClean="0">
                <a:latin typeface="Times New Roman" panose="02020603050405020304" pitchFamily="18" charset="0"/>
                <a:cs typeface="Times New Roman" panose="02020603050405020304" pitchFamily="18" charset="0"/>
              </a:rPr>
              <a:t>40</a:t>
            </a:r>
            <a:r>
              <a:rPr lang="vi-VN" dirty="0" smtClean="0">
                <a:latin typeface="Times New Roman" panose="02020603050405020304" pitchFamily="18" charset="0"/>
                <a:cs typeface="Times New Roman" panose="02020603050405020304" pitchFamily="18" charset="0"/>
              </a:rPr>
              <a:t>,6 </a:t>
            </a:r>
            <a:r>
              <a:rPr lang="vi-VN" dirty="0">
                <a:latin typeface="Times New Roman" panose="02020603050405020304" pitchFamily="18" charset="0"/>
                <a:cs typeface="Times New Roman" panose="02020603050405020304" pitchFamily="18" charset="0"/>
              </a:rPr>
              <a:t>tỷ đồng (giảm </a:t>
            </a:r>
            <a:r>
              <a:rPr lang="vi-VN"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3,5</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so với dự toán năm 2020); cấp huyện, xã chi 798,8 tỷ đồng đảm bảo theo tỷ lệ 9% tổng chi thường xuyên được quy định tại Nghị quyết số 30/2016/NQ-HĐND ngày 14/12/2016 của HĐND tỉnh để bố trí cho các nhiệm vụ chi sự nghiệp nông lâm ngư; địa chính; duy tu, bảo dưỡng hạ tầng giao </a:t>
            </a:r>
            <a:r>
              <a:rPr lang="vi-VN" dirty="0" smtClean="0">
                <a:latin typeface="Times New Roman" panose="02020603050405020304" pitchFamily="18" charset="0"/>
                <a:cs typeface="Times New Roman" panose="02020603050405020304" pitchFamily="18" charset="0"/>
              </a:rPr>
              <a:t>thông</a:t>
            </a:r>
            <a:r>
              <a:rPr lang="en-US" dirty="0" smtClean="0">
                <a:latin typeface="Times New Roman" panose="02020603050405020304" pitchFamily="18" charset="0"/>
                <a:cs typeface="Times New Roman" panose="02020603050405020304" pitchFamily="18" charset="0"/>
              </a:rPr>
              <a:t>; …</a:t>
            </a:r>
          </a:p>
          <a:p>
            <a:pPr algn="just">
              <a:spcBef>
                <a:spcPts val="600"/>
              </a:spcBef>
            </a:pPr>
            <a:r>
              <a:rPr lang="en-US" dirty="0" smtClean="0">
                <a:solidFill>
                  <a:srgbClr val="FF0000"/>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vi-VN" b="1" i="1" dirty="0" smtClean="0">
                <a:solidFill>
                  <a:srgbClr val="FF0000"/>
                </a:solidFill>
                <a:latin typeface="Times New Roman" panose="02020603050405020304" pitchFamily="18" charset="0"/>
                <a:cs typeface="Times New Roman" panose="02020603050405020304" pitchFamily="18" charset="0"/>
              </a:rPr>
              <a:t>Chi </a:t>
            </a:r>
            <a:r>
              <a:rPr lang="vi-VN" b="1" i="1" dirty="0">
                <a:solidFill>
                  <a:srgbClr val="FF0000"/>
                </a:solidFill>
                <a:latin typeface="Times New Roman" panose="02020603050405020304" pitchFamily="18" charset="0"/>
                <a:cs typeface="Times New Roman" panose="02020603050405020304" pitchFamily="18" charset="0"/>
              </a:rPr>
              <a:t>sự nghiệp giáo dục, đào tạo và dạy nghề: </a:t>
            </a:r>
            <a:r>
              <a:rPr lang="vi-VN" dirty="0">
                <a:latin typeface="Times New Roman" panose="02020603050405020304" pitchFamily="18" charset="0"/>
                <a:cs typeface="Times New Roman" panose="02020603050405020304" pitchFamily="18" charset="0"/>
              </a:rPr>
              <a:t>3.182,9 tỷ đồng, giảm so với dự toán </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HĐND tỉnh giao năm 2020 là 302,8 tỷ đồng, tương ứng với 8,7</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đảm bảo kinh phí thực hiện các chế độ về tiền lương, phụ cấp và chi cho công việc của ngành giáo dục và đảm bảo tỷ lệ chi hoạt động là 18% trên lương, các khoản đóng góp theo lương và các khoản phụ cấp được tính </a:t>
            </a:r>
            <a:r>
              <a:rPr lang="vi-VN" dirty="0" smtClean="0">
                <a:latin typeface="Times New Roman" panose="02020603050405020304" pitchFamily="18" charset="0"/>
                <a:cs typeface="Times New Roman" panose="02020603050405020304" pitchFamily="18" charset="0"/>
              </a:rPr>
              <a:t>BHXH</a:t>
            </a:r>
            <a:r>
              <a:rPr lang="en-US" dirty="0" smtClean="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p:nvPr/>
        </p:nvSpPr>
        <p:spPr>
          <a:xfrm>
            <a:off x="-1087" y="1"/>
            <a:ext cx="9141714" cy="764704"/>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r>
              <a:rPr lang="en-US" spc="-160" dirty="0" smtClean="0">
                <a:latin typeface="Times New Roman" panose="02020603050405020304" pitchFamily="18" charset="0"/>
                <a:cs typeface="Times New Roman" panose="02020603050405020304" pitchFamily="18" charset="0"/>
              </a:rPr>
              <a:t>                                 </a:t>
            </a:r>
          </a:p>
          <a:p>
            <a:r>
              <a:rPr lang="en-US" sz="2000" b="1" spc="-160" dirty="0">
                <a:solidFill>
                  <a:schemeClr val="tx1"/>
                </a:solidFill>
                <a:latin typeface="Times New Roman" panose="02020603050405020304" pitchFamily="18" charset="0"/>
                <a:cs typeface="Times New Roman" panose="02020603050405020304" pitchFamily="18" charset="0"/>
              </a:rPr>
              <a:t> </a:t>
            </a:r>
            <a:r>
              <a:rPr lang="en-US" sz="2000" b="1" spc="-160" dirty="0" smtClean="0">
                <a:solidFill>
                  <a:schemeClr val="tx1"/>
                </a:solidFill>
                <a:latin typeface="Times New Roman" panose="02020603050405020304" pitchFamily="18" charset="0"/>
                <a:cs typeface="Times New Roman" panose="02020603050405020304" pitchFamily="18" charset="0"/>
              </a:rPr>
              <a:t>                      IV. </a:t>
            </a:r>
            <a:r>
              <a:rPr lang="vi-VN" sz="2000" b="1" spc="-160" dirty="0" smtClean="0">
                <a:solidFill>
                  <a:schemeClr val="tx1"/>
                </a:solidFill>
                <a:latin typeface="Times New Roman" panose="02020603050405020304" pitchFamily="18" charset="0"/>
                <a:cs typeface="Times New Roman" panose="02020603050405020304" pitchFamily="18" charset="0"/>
              </a:rPr>
              <a:t>DỰ  </a:t>
            </a:r>
            <a:r>
              <a:rPr lang="vi-VN" sz="2000" b="1" spc="-215" dirty="0" smtClean="0">
                <a:solidFill>
                  <a:schemeClr val="tx1"/>
                </a:solidFill>
                <a:latin typeface="Times New Roman" panose="02020603050405020304" pitchFamily="18" charset="0"/>
                <a:cs typeface="Times New Roman" panose="02020603050405020304" pitchFamily="18" charset="0"/>
              </a:rPr>
              <a:t>TOÁN  </a:t>
            </a:r>
            <a:r>
              <a:rPr lang="vi-VN" sz="2000" b="1" spc="-200" dirty="0" smtClean="0">
                <a:solidFill>
                  <a:schemeClr val="tx1"/>
                </a:solidFill>
                <a:latin typeface="Times New Roman" panose="02020603050405020304" pitchFamily="18" charset="0"/>
                <a:cs typeface="Times New Roman" panose="02020603050405020304" pitchFamily="18" charset="0"/>
              </a:rPr>
              <a:t>CHI  </a:t>
            </a:r>
            <a:r>
              <a:rPr lang="vi-VN" sz="2000" b="1" spc="-240" dirty="0" smtClean="0">
                <a:solidFill>
                  <a:schemeClr val="tx1"/>
                </a:solidFill>
                <a:latin typeface="Times New Roman" panose="02020603050405020304" pitchFamily="18" charset="0"/>
                <a:cs typeface="Times New Roman" panose="02020603050405020304" pitchFamily="18" charset="0"/>
              </a:rPr>
              <a:t>NSĐP  </a:t>
            </a:r>
            <a:r>
              <a:rPr lang="vi-VN" sz="2000" b="1" spc="-245" dirty="0" smtClean="0">
                <a:solidFill>
                  <a:schemeClr val="tx1"/>
                </a:solidFill>
                <a:latin typeface="Times New Roman" panose="02020603050405020304" pitchFamily="18" charset="0"/>
                <a:cs typeface="Times New Roman" panose="02020603050405020304" pitchFamily="18" charset="0"/>
              </a:rPr>
              <a:t>VÀ  </a:t>
            </a:r>
            <a:r>
              <a:rPr lang="vi-VN" sz="2000" b="1" spc="-204" dirty="0" smtClean="0">
                <a:solidFill>
                  <a:schemeClr val="tx1"/>
                </a:solidFill>
                <a:latin typeface="Times New Roman" panose="02020603050405020304" pitchFamily="18" charset="0"/>
                <a:cs typeface="Times New Roman" panose="02020603050405020304" pitchFamily="18" charset="0"/>
              </a:rPr>
              <a:t>PHƯƠNG  </a:t>
            </a:r>
            <a:r>
              <a:rPr lang="vi-VN" sz="2000" b="1" spc="-180" dirty="0" smtClean="0">
                <a:solidFill>
                  <a:schemeClr val="tx1"/>
                </a:solidFill>
                <a:latin typeface="Times New Roman" panose="02020603050405020304" pitchFamily="18" charset="0"/>
                <a:cs typeface="Times New Roman" panose="02020603050405020304" pitchFamily="18" charset="0"/>
              </a:rPr>
              <a:t>ÁN  </a:t>
            </a:r>
            <a:r>
              <a:rPr lang="vi-VN" sz="2000" b="1" spc="-204" dirty="0" smtClean="0">
                <a:solidFill>
                  <a:schemeClr val="tx1"/>
                </a:solidFill>
                <a:latin typeface="Times New Roman" panose="02020603050405020304" pitchFamily="18" charset="0"/>
                <a:cs typeface="Times New Roman" panose="02020603050405020304" pitchFamily="18" charset="0"/>
              </a:rPr>
              <a:t>PHÂN  </a:t>
            </a:r>
            <a:r>
              <a:rPr lang="vi-VN" sz="2000" b="1" spc="-265" dirty="0" smtClean="0">
                <a:solidFill>
                  <a:schemeClr val="tx1"/>
                </a:solidFill>
                <a:latin typeface="Times New Roman" panose="02020603050405020304" pitchFamily="18" charset="0"/>
                <a:cs typeface="Times New Roman" panose="02020603050405020304" pitchFamily="18" charset="0"/>
              </a:rPr>
              <a:t>BỔ  </a:t>
            </a:r>
            <a:r>
              <a:rPr lang="vi-VN" sz="2000" b="1" spc="-165" dirty="0" smtClean="0">
                <a:solidFill>
                  <a:schemeClr val="tx1"/>
                </a:solidFill>
                <a:latin typeface="Times New Roman" panose="02020603050405020304" pitchFamily="18" charset="0"/>
                <a:cs typeface="Times New Roman" panose="02020603050405020304" pitchFamily="18" charset="0"/>
              </a:rPr>
              <a:t>DỰ</a:t>
            </a:r>
            <a:r>
              <a:rPr lang="vi-VN" sz="2000" b="1" spc="-204" dirty="0" smtClean="0">
                <a:solidFill>
                  <a:schemeClr val="tx1"/>
                </a:solidFill>
                <a:latin typeface="Times New Roman" panose="02020603050405020304" pitchFamily="18" charset="0"/>
                <a:cs typeface="Times New Roman" panose="02020603050405020304" pitchFamily="18" charset="0"/>
              </a:rPr>
              <a:t>  </a:t>
            </a:r>
            <a:r>
              <a:rPr lang="vi-VN" sz="2000" b="1" spc="-215" dirty="0" smtClean="0">
                <a:solidFill>
                  <a:schemeClr val="tx1"/>
                </a:solidFill>
                <a:latin typeface="Times New Roman" panose="02020603050405020304" pitchFamily="18" charset="0"/>
                <a:cs typeface="Times New Roman" panose="02020603050405020304" pitchFamily="18" charset="0"/>
              </a:rPr>
              <a:t>TOÁN</a:t>
            </a:r>
            <a:endParaRPr sz="2000" b="1" dirty="0">
              <a:solidFill>
                <a:schemeClr val="tx1"/>
              </a:solidFill>
            </a:endParaRPr>
          </a:p>
        </p:txBody>
      </p:sp>
      <p:sp>
        <p:nvSpPr>
          <p:cNvPr id="7" name="object 4"/>
          <p:cNvSpPr/>
          <p:nvPr/>
        </p:nvSpPr>
        <p:spPr>
          <a:xfrm>
            <a:off x="611560" y="1196752"/>
            <a:ext cx="8136904" cy="4824536"/>
          </a:xfrm>
          <a:custGeom>
            <a:avLst/>
            <a:gdLst/>
            <a:ahLst/>
            <a:cxnLst/>
            <a:rect l="l" t="t" r="r" b="b"/>
            <a:pathLst>
              <a:path w="8534400" h="5210809">
                <a:moveTo>
                  <a:pt x="0" y="868426"/>
                </a:moveTo>
                <a:lnTo>
                  <a:pt x="1284" y="820784"/>
                </a:lnTo>
                <a:lnTo>
                  <a:pt x="5095" y="773812"/>
                </a:lnTo>
                <a:lnTo>
                  <a:pt x="11366" y="727578"/>
                </a:lnTo>
                <a:lnTo>
                  <a:pt x="20030" y="682148"/>
                </a:lnTo>
                <a:lnTo>
                  <a:pt x="31021" y="637587"/>
                </a:lnTo>
                <a:lnTo>
                  <a:pt x="44273" y="593961"/>
                </a:lnTo>
                <a:lnTo>
                  <a:pt x="59719" y="551338"/>
                </a:lnTo>
                <a:lnTo>
                  <a:pt x="77295" y="509783"/>
                </a:lnTo>
                <a:lnTo>
                  <a:pt x="96932" y="469363"/>
                </a:lnTo>
                <a:lnTo>
                  <a:pt x="118566" y="430144"/>
                </a:lnTo>
                <a:lnTo>
                  <a:pt x="142129" y="392192"/>
                </a:lnTo>
                <a:lnTo>
                  <a:pt x="167556" y="355573"/>
                </a:lnTo>
                <a:lnTo>
                  <a:pt x="194781" y="320354"/>
                </a:lnTo>
                <a:lnTo>
                  <a:pt x="223736" y="286601"/>
                </a:lnTo>
                <a:lnTo>
                  <a:pt x="254357" y="254380"/>
                </a:lnTo>
                <a:lnTo>
                  <a:pt x="286576" y="223758"/>
                </a:lnTo>
                <a:lnTo>
                  <a:pt x="320328" y="194801"/>
                </a:lnTo>
                <a:lnTo>
                  <a:pt x="355546" y="167574"/>
                </a:lnTo>
                <a:lnTo>
                  <a:pt x="392164" y="142145"/>
                </a:lnTo>
                <a:lnTo>
                  <a:pt x="430116" y="118580"/>
                </a:lnTo>
                <a:lnTo>
                  <a:pt x="469335" y="96944"/>
                </a:lnTo>
                <a:lnTo>
                  <a:pt x="509756" y="77305"/>
                </a:lnTo>
                <a:lnTo>
                  <a:pt x="551312" y="59727"/>
                </a:lnTo>
                <a:lnTo>
                  <a:pt x="593937" y="44279"/>
                </a:lnTo>
                <a:lnTo>
                  <a:pt x="637564" y="31025"/>
                </a:lnTo>
                <a:lnTo>
                  <a:pt x="682129" y="20033"/>
                </a:lnTo>
                <a:lnTo>
                  <a:pt x="727563" y="11368"/>
                </a:lnTo>
                <a:lnTo>
                  <a:pt x="773801" y="5096"/>
                </a:lnTo>
                <a:lnTo>
                  <a:pt x="820778" y="1285"/>
                </a:lnTo>
                <a:lnTo>
                  <a:pt x="868426" y="0"/>
                </a:lnTo>
                <a:lnTo>
                  <a:pt x="7665973" y="0"/>
                </a:lnTo>
                <a:lnTo>
                  <a:pt x="7713615" y="1285"/>
                </a:lnTo>
                <a:lnTo>
                  <a:pt x="7760587" y="5096"/>
                </a:lnTo>
                <a:lnTo>
                  <a:pt x="7806821" y="11368"/>
                </a:lnTo>
                <a:lnTo>
                  <a:pt x="7852251" y="20033"/>
                </a:lnTo>
                <a:lnTo>
                  <a:pt x="7896812" y="31025"/>
                </a:lnTo>
                <a:lnTo>
                  <a:pt x="7940438" y="44279"/>
                </a:lnTo>
                <a:lnTo>
                  <a:pt x="7983061" y="59727"/>
                </a:lnTo>
                <a:lnTo>
                  <a:pt x="8024616" y="77305"/>
                </a:lnTo>
                <a:lnTo>
                  <a:pt x="8065036" y="96944"/>
                </a:lnTo>
                <a:lnTo>
                  <a:pt x="8104255" y="118580"/>
                </a:lnTo>
                <a:lnTo>
                  <a:pt x="8142207" y="142145"/>
                </a:lnTo>
                <a:lnTo>
                  <a:pt x="8178826" y="167574"/>
                </a:lnTo>
                <a:lnTo>
                  <a:pt x="8214045" y="194801"/>
                </a:lnTo>
                <a:lnTo>
                  <a:pt x="8247798" y="223758"/>
                </a:lnTo>
                <a:lnTo>
                  <a:pt x="8280018" y="254380"/>
                </a:lnTo>
                <a:lnTo>
                  <a:pt x="8310641" y="286601"/>
                </a:lnTo>
                <a:lnTo>
                  <a:pt x="8339598" y="320354"/>
                </a:lnTo>
                <a:lnTo>
                  <a:pt x="8366825" y="355573"/>
                </a:lnTo>
                <a:lnTo>
                  <a:pt x="8392254" y="392192"/>
                </a:lnTo>
                <a:lnTo>
                  <a:pt x="8415819" y="430144"/>
                </a:lnTo>
                <a:lnTo>
                  <a:pt x="8437455" y="469363"/>
                </a:lnTo>
                <a:lnTo>
                  <a:pt x="8457094" y="509783"/>
                </a:lnTo>
                <a:lnTo>
                  <a:pt x="8474672" y="551338"/>
                </a:lnTo>
                <a:lnTo>
                  <a:pt x="8490120" y="593961"/>
                </a:lnTo>
                <a:lnTo>
                  <a:pt x="8503374" y="637587"/>
                </a:lnTo>
                <a:lnTo>
                  <a:pt x="8514366" y="682148"/>
                </a:lnTo>
                <a:lnTo>
                  <a:pt x="8523031" y="727578"/>
                </a:lnTo>
                <a:lnTo>
                  <a:pt x="8529303" y="773812"/>
                </a:lnTo>
                <a:lnTo>
                  <a:pt x="8533114" y="820784"/>
                </a:lnTo>
                <a:lnTo>
                  <a:pt x="8534400" y="868426"/>
                </a:lnTo>
                <a:lnTo>
                  <a:pt x="8534400" y="4342117"/>
                </a:lnTo>
                <a:lnTo>
                  <a:pt x="8533114" y="4389766"/>
                </a:lnTo>
                <a:lnTo>
                  <a:pt x="8529303" y="4436743"/>
                </a:lnTo>
                <a:lnTo>
                  <a:pt x="8523031" y="4482983"/>
                </a:lnTo>
                <a:lnTo>
                  <a:pt x="8514366" y="4528418"/>
                </a:lnTo>
                <a:lnTo>
                  <a:pt x="8503374" y="4572983"/>
                </a:lnTo>
                <a:lnTo>
                  <a:pt x="8490120" y="4616612"/>
                </a:lnTo>
                <a:lnTo>
                  <a:pt x="8474672" y="4659237"/>
                </a:lnTo>
                <a:lnTo>
                  <a:pt x="8457094" y="4700794"/>
                </a:lnTo>
                <a:lnTo>
                  <a:pt x="8437455" y="4741216"/>
                </a:lnTo>
                <a:lnTo>
                  <a:pt x="8415819" y="4780436"/>
                </a:lnTo>
                <a:lnTo>
                  <a:pt x="8392254" y="4818388"/>
                </a:lnTo>
                <a:lnTo>
                  <a:pt x="8366825" y="4855007"/>
                </a:lnTo>
                <a:lnTo>
                  <a:pt x="8339598" y="4890225"/>
                </a:lnTo>
                <a:lnTo>
                  <a:pt x="8310641" y="4923977"/>
                </a:lnTo>
                <a:lnTo>
                  <a:pt x="8280018" y="4956197"/>
                </a:lnTo>
                <a:lnTo>
                  <a:pt x="8247798" y="4986818"/>
                </a:lnTo>
                <a:lnTo>
                  <a:pt x="8214045" y="5015773"/>
                </a:lnTo>
                <a:lnTo>
                  <a:pt x="8178826" y="5042998"/>
                </a:lnTo>
                <a:lnTo>
                  <a:pt x="8142207" y="5068425"/>
                </a:lnTo>
                <a:lnTo>
                  <a:pt x="8104255" y="5091989"/>
                </a:lnTo>
                <a:lnTo>
                  <a:pt x="8065036" y="5113622"/>
                </a:lnTo>
                <a:lnTo>
                  <a:pt x="8024616" y="5133260"/>
                </a:lnTo>
                <a:lnTo>
                  <a:pt x="7983061" y="5150835"/>
                </a:lnTo>
                <a:lnTo>
                  <a:pt x="7940438" y="5166282"/>
                </a:lnTo>
                <a:lnTo>
                  <a:pt x="7896812" y="5179534"/>
                </a:lnTo>
                <a:lnTo>
                  <a:pt x="7852251" y="5190525"/>
                </a:lnTo>
                <a:lnTo>
                  <a:pt x="7806821" y="5199189"/>
                </a:lnTo>
                <a:lnTo>
                  <a:pt x="7760587" y="5205460"/>
                </a:lnTo>
                <a:lnTo>
                  <a:pt x="7713615" y="5209271"/>
                </a:lnTo>
                <a:lnTo>
                  <a:pt x="7665973" y="5210556"/>
                </a:lnTo>
                <a:lnTo>
                  <a:pt x="868426" y="5210556"/>
                </a:lnTo>
                <a:lnTo>
                  <a:pt x="820778" y="5209271"/>
                </a:lnTo>
                <a:lnTo>
                  <a:pt x="773801" y="5205460"/>
                </a:lnTo>
                <a:lnTo>
                  <a:pt x="727563" y="5199189"/>
                </a:lnTo>
                <a:lnTo>
                  <a:pt x="682129" y="5190525"/>
                </a:lnTo>
                <a:lnTo>
                  <a:pt x="637564" y="5179534"/>
                </a:lnTo>
                <a:lnTo>
                  <a:pt x="593937" y="5166282"/>
                </a:lnTo>
                <a:lnTo>
                  <a:pt x="551312" y="5150835"/>
                </a:lnTo>
                <a:lnTo>
                  <a:pt x="509756" y="5133260"/>
                </a:lnTo>
                <a:lnTo>
                  <a:pt x="469335" y="5113622"/>
                </a:lnTo>
                <a:lnTo>
                  <a:pt x="430116" y="5091989"/>
                </a:lnTo>
                <a:lnTo>
                  <a:pt x="392164" y="5068425"/>
                </a:lnTo>
                <a:lnTo>
                  <a:pt x="355546" y="5042998"/>
                </a:lnTo>
                <a:lnTo>
                  <a:pt x="320328" y="5015773"/>
                </a:lnTo>
                <a:lnTo>
                  <a:pt x="286576" y="4986818"/>
                </a:lnTo>
                <a:lnTo>
                  <a:pt x="254357" y="4956197"/>
                </a:lnTo>
                <a:lnTo>
                  <a:pt x="223736" y="4923977"/>
                </a:lnTo>
                <a:lnTo>
                  <a:pt x="194781" y="4890225"/>
                </a:lnTo>
                <a:lnTo>
                  <a:pt x="167556" y="4855007"/>
                </a:lnTo>
                <a:lnTo>
                  <a:pt x="142129" y="4818388"/>
                </a:lnTo>
                <a:lnTo>
                  <a:pt x="118566" y="4780436"/>
                </a:lnTo>
                <a:lnTo>
                  <a:pt x="96932" y="4741216"/>
                </a:lnTo>
                <a:lnTo>
                  <a:pt x="77295" y="4700794"/>
                </a:lnTo>
                <a:lnTo>
                  <a:pt x="59719" y="4659237"/>
                </a:lnTo>
                <a:lnTo>
                  <a:pt x="44273" y="4616612"/>
                </a:lnTo>
                <a:lnTo>
                  <a:pt x="31021" y="4572983"/>
                </a:lnTo>
                <a:lnTo>
                  <a:pt x="20030" y="4528418"/>
                </a:lnTo>
                <a:lnTo>
                  <a:pt x="11366" y="4482983"/>
                </a:lnTo>
                <a:lnTo>
                  <a:pt x="5095" y="4436743"/>
                </a:lnTo>
                <a:lnTo>
                  <a:pt x="1284" y="4389766"/>
                </a:lnTo>
                <a:lnTo>
                  <a:pt x="0" y="4342117"/>
                </a:lnTo>
                <a:lnTo>
                  <a:pt x="0" y="868426"/>
                </a:lnTo>
                <a:close/>
              </a:path>
            </a:pathLst>
          </a:custGeom>
          <a:solidFill>
            <a:srgbClr val="CCFFFF"/>
          </a:solidFill>
          <a:ln w="25908">
            <a:solidFill>
              <a:srgbClr val="4AACC5"/>
            </a:solidFill>
          </a:ln>
        </p:spPr>
        <p:txBody>
          <a:bodyPr wrap="square" lIns="0" tIns="0" rIns="0" bIns="0" rtlCol="0"/>
          <a:lstStyle/>
          <a:p>
            <a:endParaRPr/>
          </a:p>
        </p:txBody>
      </p:sp>
      <p:sp>
        <p:nvSpPr>
          <p:cNvPr id="8" name="object 5"/>
          <p:cNvSpPr txBox="1"/>
          <p:nvPr/>
        </p:nvSpPr>
        <p:spPr>
          <a:xfrm>
            <a:off x="1043608" y="1700808"/>
            <a:ext cx="7272808" cy="3660617"/>
          </a:xfrm>
          <a:prstGeom prst="rect">
            <a:avLst/>
          </a:prstGeom>
        </p:spPr>
        <p:txBody>
          <a:bodyPr vert="horz" wrap="square" lIns="0" tIns="13335" rIns="0" bIns="0" rtlCol="0">
            <a:spAutoFit/>
          </a:bodyPr>
          <a:lstStyle/>
          <a:p>
            <a:pPr marL="548640" algn="ctr">
              <a:lnSpc>
                <a:spcPct val="100000"/>
              </a:lnSpc>
              <a:spcBef>
                <a:spcPts val="105"/>
              </a:spcBef>
            </a:pPr>
            <a:endParaRPr sz="1600" dirty="0">
              <a:latin typeface="Times New Roman"/>
              <a:cs typeface="Times New Roman"/>
            </a:endParaRPr>
          </a:p>
          <a:p>
            <a:pPr algn="just"/>
            <a:r>
              <a:rPr lang="en-US" b="1" i="1" dirty="0" smtClean="0">
                <a:solidFill>
                  <a:srgbClr val="FF0000"/>
                </a:solidFill>
                <a:latin typeface="Times New Roman"/>
                <a:cs typeface="Times New Roman"/>
              </a:rPr>
              <a:t>* </a:t>
            </a:r>
            <a:r>
              <a:rPr lang="vi-VN" b="1" i="1" dirty="0" smtClean="0">
                <a:solidFill>
                  <a:srgbClr val="FF0000"/>
                </a:solidFill>
                <a:latin typeface="Times New Roman"/>
                <a:cs typeface="Times New Roman"/>
              </a:rPr>
              <a:t>Chi </a:t>
            </a:r>
            <a:r>
              <a:rPr lang="vi-VN" b="1" i="1" dirty="0">
                <a:solidFill>
                  <a:srgbClr val="FF0000"/>
                </a:solidFill>
                <a:latin typeface="Times New Roman"/>
                <a:cs typeface="Times New Roman"/>
              </a:rPr>
              <a:t>sự nghiệp khoa học và công nghệ: </a:t>
            </a:r>
            <a:r>
              <a:rPr lang="vi-VN" dirty="0">
                <a:latin typeface="Times New Roman"/>
                <a:cs typeface="Times New Roman"/>
              </a:rPr>
              <a:t>33,1 tỷ đồng </a:t>
            </a:r>
            <a:r>
              <a:rPr lang="vi-VN" i="1" dirty="0">
                <a:latin typeface="Times New Roman"/>
                <a:cs typeface="Times New Roman"/>
              </a:rPr>
              <a:t>(Trung ương giao 27,8 tỷ đồng)</a:t>
            </a:r>
            <a:r>
              <a:rPr lang="vi-VN" dirty="0">
                <a:latin typeface="Times New Roman"/>
                <a:cs typeface="Times New Roman"/>
              </a:rPr>
              <a:t> để chi cho các đề tài ứng dụng khoa học công nghệ vào phục vụ SX nông nghiệp, tái cơ cấu ngành nông nghiệp của tỉnh, khuyến công, khuyến lâm, khuyến ngư, hoạt động khởi nghiệp,... </a:t>
            </a:r>
            <a:r>
              <a:rPr lang="en-US" dirty="0">
                <a:latin typeface="Times New Roman"/>
                <a:cs typeface="Times New Roman"/>
              </a:rPr>
              <a:t>V</a:t>
            </a:r>
            <a:r>
              <a:rPr lang="vi-VN" dirty="0" smtClean="0">
                <a:latin typeface="Times New Roman"/>
                <a:cs typeface="Times New Roman"/>
              </a:rPr>
              <a:t>iệc </a:t>
            </a:r>
            <a:r>
              <a:rPr lang="vi-VN" dirty="0">
                <a:latin typeface="Times New Roman"/>
                <a:cs typeface="Times New Roman"/>
              </a:rPr>
              <a:t>giao dự toán đối với sự nghiệp khoa học và công nghệ không thấp hơn dự toán Trung ương giao</a:t>
            </a:r>
            <a:r>
              <a:rPr lang="vi-VN" dirty="0" smtClean="0">
                <a:latin typeface="Times New Roman"/>
                <a:cs typeface="Times New Roman"/>
              </a:rPr>
              <a:t>.</a:t>
            </a:r>
            <a:endParaRPr lang="en-US" dirty="0" smtClean="0">
              <a:latin typeface="Times New Roman"/>
              <a:cs typeface="Times New Roman"/>
            </a:endParaRPr>
          </a:p>
          <a:p>
            <a:pPr algn="just">
              <a:spcBef>
                <a:spcPts val="600"/>
              </a:spcBef>
            </a:pPr>
            <a:r>
              <a:rPr lang="en-US" dirty="0" smtClean="0">
                <a:solidFill>
                  <a:srgbClr val="FF0000"/>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vi-VN" b="1" i="1" dirty="0">
                <a:solidFill>
                  <a:srgbClr val="FF0000"/>
                </a:solidFill>
                <a:latin typeface="Times New Roman" panose="02020603050405020304" pitchFamily="18" charset="0"/>
                <a:cs typeface="Times New Roman" panose="02020603050405020304" pitchFamily="18" charset="0"/>
              </a:rPr>
              <a:t>Chi sự nghiệp hoạt động môi trường: </a:t>
            </a:r>
            <a:r>
              <a:rPr lang="vi-VN" dirty="0">
                <a:latin typeface="Times New Roman" panose="02020603050405020304" pitchFamily="18" charset="0"/>
                <a:cs typeface="Times New Roman" panose="02020603050405020304" pitchFamily="18" charset="0"/>
              </a:rPr>
              <a:t>127,3 tỷ đồng </a:t>
            </a:r>
            <a:r>
              <a:rPr lang="vi-VN" i="1" dirty="0">
                <a:latin typeface="Times New Roman" panose="02020603050405020304" pitchFamily="18" charset="0"/>
                <a:cs typeface="Times New Roman" panose="02020603050405020304" pitchFamily="18" charset="0"/>
              </a:rPr>
              <a:t>(bằng 1,02% tổng chi cân đối NSĐP</a:t>
            </a:r>
            <a:r>
              <a:rPr lang="vi-VN" i="1"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để thực hiện nhiệm vụ bảo vệ môi trường ở địa phương và chi cho doanh nghiệp thực hiện nhiệm vụ tỉnh giao về công tác vệ sinh môi trường;… </a:t>
            </a:r>
            <a:r>
              <a:rPr lang="en-US" dirty="0" smtClean="0">
                <a:latin typeface="Times New Roman" panose="02020603050405020304" pitchFamily="18" charset="0"/>
                <a:cs typeface="Times New Roman" panose="02020603050405020304" pitchFamily="18" charset="0"/>
              </a:rPr>
              <a:t>V</a:t>
            </a:r>
            <a:r>
              <a:rPr lang="vi-VN" dirty="0" smtClean="0">
                <a:latin typeface="Times New Roman" panose="02020603050405020304" pitchFamily="18" charset="0"/>
                <a:cs typeface="Times New Roman" panose="02020603050405020304" pitchFamily="18" charset="0"/>
              </a:rPr>
              <a:t>iệc </a:t>
            </a:r>
            <a:r>
              <a:rPr lang="vi-VN" dirty="0">
                <a:latin typeface="Times New Roman" panose="02020603050405020304" pitchFamily="18" charset="0"/>
                <a:cs typeface="Times New Roman" panose="02020603050405020304" pitchFamily="18" charset="0"/>
              </a:rPr>
              <a:t>giao dự toán đối với sự nghiệp môi trường đảm bảo theo quy định tại Thông tư số 02/2017/TT-BTC ngày 06/01/2017 của Bộ trưởng Bộ Tài chính hướng dẫn quản lý kinh phí sự nghiệp bảo vệ môi trường </a:t>
            </a:r>
            <a:r>
              <a:rPr lang="vi-VN" i="1" dirty="0">
                <a:latin typeface="Times New Roman" panose="02020603050405020304" pitchFamily="18" charset="0"/>
                <a:cs typeface="Times New Roman" panose="02020603050405020304" pitchFamily="18" charset="0"/>
              </a:rPr>
              <a:t>(không thấp hơn 1% tổng chi cân đối ngân sách địa phương</a:t>
            </a:r>
            <a:r>
              <a:rPr lang="vi-VN" i="1"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1184</TotalTime>
  <Words>1974</Words>
  <Application>Microsoft Office PowerPoint</Application>
  <PresentationFormat>On-screen Show (4:3)</PresentationFormat>
  <Paragraphs>140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UBND TỈNH QUẢNG NGÃI</vt:lpstr>
      <vt:lpstr>I. CĂN CỨ VÀ NGUYÊN TẮC XÂY DỰNG DỰ TOÁN NGÂN SÁCH NĂM 2021 </vt:lpstr>
      <vt:lpstr>PowerPoint Presentation</vt:lpstr>
      <vt:lpstr>Không kể nguồn Trung ương bổ sung có mục tiêu, thì thu cân đối ngân sách địa phương cụ thể như sau:</vt:lpstr>
      <vt:lpstr>1.Chi đầu tư phát triển: 4.258,6 tỷ đồng (chiếm tỷ trọng 33,9% tổng chi cân đối NSĐP), gồm:</vt:lpstr>
      <vt:lpstr>IV. DỰ  TOÁN  CHI  NSĐP  VÀ  PHƯƠNG  ÁN  PHÂN  BỔ  DỰ  TOÁN</vt:lpstr>
      <vt:lpstr>IV. DỰ  TOÁN  CHI  NSĐP  VÀ  PHƯƠNG  ÁN  PHÂN  BỔ  DỰ  TOÁN</vt:lpstr>
      <vt:lpstr>IV. DỰ  TOÁN  CHI  NSĐP  VÀ  PHƯƠNG  ÁN  PHÂN  BỔ  DỰ  TOÁN</vt:lpstr>
      <vt:lpstr>PowerPoint Presentation</vt:lpstr>
      <vt:lpstr>IV. DỰ  TOÁN  CHI  NSĐP  VÀ  PHƯƠNG  ÁN  PHÂN  BỔ  DỰ  TOÁN</vt:lpstr>
      <vt:lpstr>PowerPoint Presentation</vt:lpstr>
      <vt:lpstr>PowerPoint Presentation</vt:lpstr>
      <vt:lpstr>- Dự kiến vay lại từ nguồn Chính phủ vay ngoài nước  để thực hiện các dự án đầu tư, số tiền 41,3 tỷ đồng.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huynhminhthu</cp:lastModifiedBy>
  <cp:revision>238</cp:revision>
  <cp:lastPrinted>2020-12-23T04:36:24Z</cp:lastPrinted>
  <dcterms:created xsi:type="dcterms:W3CDTF">2019-11-28T03:11:21Z</dcterms:created>
  <dcterms:modified xsi:type="dcterms:W3CDTF">2020-12-23T04:45:40Z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